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66"/>
  </p:notesMasterIdLst>
  <p:handoutMasterIdLst>
    <p:handoutMasterId r:id="rId67"/>
  </p:handout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 id="313" r:id="rId61"/>
    <p:sldId id="314" r:id="rId62"/>
    <p:sldId id="315" r:id="rId63"/>
    <p:sldId id="316" r:id="rId64"/>
    <p:sldId id="317" r:id="rId6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41" autoAdjust="0"/>
    <p:restoredTop sz="79041" autoAdjust="0"/>
  </p:normalViewPr>
  <p:slideViewPr>
    <p:cSldViewPr>
      <p:cViewPr>
        <p:scale>
          <a:sx n="57" d="100"/>
          <a:sy n="57" d="100"/>
        </p:scale>
        <p:origin x="-1650"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handoutMaster" Target="handoutMasters/handoutMaster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Header Placeholder 1"/>
          <p:cNvSpPr txBox="1">
            <a:spLocks noGrp="1"/>
          </p:cNvSpPr>
          <p:nvPr>
            <p:ph type="hdr" sz="quarter"/>
          </p:nvPr>
        </p:nvSpPr>
        <p:spPr>
          <a:xfrm>
            <a:off x="0" y="0"/>
            <a:ext cx="2975760" cy="456839"/>
          </a:xfrm>
          <a:prstGeom prst="rect">
            <a:avLst/>
          </a:prstGeom>
          <a:noFill/>
          <a:ln>
            <a:noFill/>
          </a:ln>
        </p:spPr>
        <p:txBody>
          <a:bodyPr vert="horz" wrap="none" lIns="90000" tIns="45000" rIns="90000" bIns="45000" anchorCtr="1" compatLnSpc="1"/>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400"/>
            </a:pPr>
            <a:endParaRPr lang="en-CA" sz="1400" b="0" i="0" u="none" strike="noStrike" baseline="0">
              <a:ln>
                <a:noFill/>
              </a:ln>
              <a:solidFill>
                <a:srgbClr val="FFFFFF"/>
              </a:solidFill>
              <a:latin typeface="Arial" pitchFamily="18"/>
              <a:ea typeface="Lucida Sans Unicode" pitchFamily="34"/>
              <a:cs typeface="Lucida Sans Unicode" pitchFamily="34"/>
            </a:endParaRPr>
          </a:p>
        </p:txBody>
      </p:sp>
      <p:sp>
        <p:nvSpPr>
          <p:cNvPr id="3" name="Date Placeholder 2"/>
          <p:cNvSpPr txBox="1">
            <a:spLocks noGrp="1"/>
          </p:cNvSpPr>
          <p:nvPr>
            <p:ph type="dt" sz="quarter" idx="1"/>
          </p:nvPr>
        </p:nvSpPr>
        <p:spPr>
          <a:xfrm>
            <a:off x="3881880" y="0"/>
            <a:ext cx="2975760" cy="456839"/>
          </a:xfrm>
          <a:prstGeom prst="rect">
            <a:avLst/>
          </a:prstGeom>
          <a:noFill/>
          <a:ln>
            <a:noFill/>
          </a:ln>
        </p:spPr>
        <p:txBody>
          <a:bodyPr vert="horz" wrap="none" lIns="90000" tIns="45000" rIns="90000" bIns="45000" anchorCtr="1" compatLnSpc="1"/>
          <a:lstStyle/>
          <a:p>
            <a:pPr marL="0" marR="0" lvl="0" indent="0" algn="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400"/>
            </a:pPr>
            <a:fld id="{C870B685-B929-4D14-98CE-32DC501B8A9A}" type="datetimeFigureOut">
              <a:t>09/12/2011</a:t>
            </a:fld>
            <a:endParaRPr lang="en-CA" sz="1400" b="0" i="0" u="none" strike="noStrike" baseline="0">
              <a:ln>
                <a:noFill/>
              </a:ln>
              <a:solidFill>
                <a:srgbClr val="FFFFFF"/>
              </a:solidFill>
              <a:latin typeface="Arial" pitchFamily="18"/>
              <a:ea typeface="Lucida Sans Unicode" pitchFamily="34"/>
              <a:cs typeface="Lucida Sans Unicode" pitchFamily="34"/>
            </a:endParaRPr>
          </a:p>
        </p:txBody>
      </p:sp>
      <p:sp>
        <p:nvSpPr>
          <p:cNvPr id="4" name="Footer Placeholder 3"/>
          <p:cNvSpPr txBox="1">
            <a:spLocks noGrp="1"/>
          </p:cNvSpPr>
          <p:nvPr>
            <p:ph type="ftr" sz="quarter" idx="2"/>
          </p:nvPr>
        </p:nvSpPr>
        <p:spPr>
          <a:xfrm>
            <a:off x="0" y="8686800"/>
            <a:ext cx="2975760" cy="456839"/>
          </a:xfrm>
          <a:prstGeom prst="rect">
            <a:avLst/>
          </a:prstGeom>
          <a:noFill/>
          <a:ln>
            <a:noFill/>
          </a:ln>
        </p:spPr>
        <p:txBody>
          <a:bodyPr vert="horz" wrap="none" lIns="90000" tIns="45000" rIns="90000" bIns="45000" anchor="b" anchorCtr="1" compatLnSpc="1"/>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400"/>
            </a:pPr>
            <a:endParaRPr lang="en-CA" sz="1400" b="0" i="0" u="none" strike="noStrike" baseline="0">
              <a:ln>
                <a:noFill/>
              </a:ln>
              <a:solidFill>
                <a:srgbClr val="FFFFFF"/>
              </a:solidFill>
              <a:latin typeface="Arial" pitchFamily="18"/>
              <a:ea typeface="Lucida Sans Unicode" pitchFamily="34"/>
              <a:cs typeface="Lucida Sans Unicode" pitchFamily="34"/>
            </a:endParaRPr>
          </a:p>
        </p:txBody>
      </p:sp>
      <p:sp>
        <p:nvSpPr>
          <p:cNvPr id="5" name="Slide Number Placeholder 4"/>
          <p:cNvSpPr txBox="1">
            <a:spLocks noGrp="1"/>
          </p:cNvSpPr>
          <p:nvPr>
            <p:ph type="sldNum" sz="quarter" idx="3"/>
          </p:nvPr>
        </p:nvSpPr>
        <p:spPr>
          <a:xfrm>
            <a:off x="3881880" y="8686800"/>
            <a:ext cx="2975760" cy="456839"/>
          </a:xfrm>
          <a:prstGeom prst="rect">
            <a:avLst/>
          </a:prstGeom>
          <a:noFill/>
          <a:ln>
            <a:noFill/>
          </a:ln>
        </p:spPr>
        <p:txBody>
          <a:bodyPr vert="horz" wrap="none" lIns="90000" tIns="45000" rIns="90000" bIns="45000" anchor="b" anchorCtr="1" compatLnSpc="1"/>
          <a:lstStyle/>
          <a:p>
            <a:pPr marL="0" marR="0" lvl="0" indent="0" algn="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400"/>
            </a:pPr>
            <a:fld id="{54436E04-0632-47DD-BF7C-F3E87C6CF616}" type="slidenum">
              <a:t>‹#›</a:t>
            </a:fld>
            <a:endParaRPr lang="en-CA" sz="1400" b="0" i="0" u="none" strike="noStrike" baseline="0">
              <a:ln>
                <a:noFill/>
              </a:ln>
              <a:solidFill>
                <a:srgbClr val="FFFFFF"/>
              </a:solidFill>
              <a:latin typeface="Arial" pitchFamily="18"/>
              <a:ea typeface="Lucida Sans Unicode" pitchFamily="34"/>
              <a:cs typeface="Lucida Sans Unicode" pitchFamily="34"/>
            </a:endParaRPr>
          </a:p>
        </p:txBody>
      </p:sp>
    </p:spTree>
    <p:extLst>
      <p:ext uri="{BB962C8B-B14F-4D97-AF65-F5344CB8AC3E}">
        <p14:creationId xmlns:p14="http://schemas.microsoft.com/office/powerpoint/2010/main" val="18377023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1"/>
          <p:cNvSpPr>
            <a:spLocks noMove="1" noResize="1"/>
          </p:cNvSpPr>
          <p:nvPr/>
        </p:nvSpPr>
        <p:spPr>
          <a:xfrm>
            <a:off x="0" y="0"/>
            <a:ext cx="6858000" cy="9144000"/>
          </a:xfrm>
          <a:prstGeom prst="rect">
            <a:avLst/>
          </a:prstGeom>
          <a:solidFill>
            <a:srgbClr val="FFFFFF"/>
          </a:solidFill>
          <a:ln>
            <a:noFill/>
            <a:prstDash val="solid"/>
          </a:ln>
        </p:spPr>
        <p:txBody>
          <a:bodyPr vert="horz" wrap="none" lIns="90000" tIns="45000" rIns="90000" bIns="45000" anchor="ctr" anchorCtr="1" compatLnSpc="1"/>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CA" sz="2400" b="0" i="0" u="none" strike="noStrike" baseline="0">
              <a:ln>
                <a:noFill/>
              </a:ln>
              <a:solidFill>
                <a:srgbClr val="FFFFFF"/>
              </a:solidFill>
              <a:latin typeface="Arial" pitchFamily="18"/>
              <a:ea typeface="Lucida Sans Unicode" pitchFamily="34"/>
              <a:cs typeface="Lucida Sans Unicode" pitchFamily="34"/>
            </a:endParaRPr>
          </a:p>
        </p:txBody>
      </p:sp>
      <p:sp>
        <p:nvSpPr>
          <p:cNvPr id="3" name="AutoShape 1"/>
          <p:cNvSpPr/>
          <p:nvPr/>
        </p:nvSpPr>
        <p:spPr>
          <a:xfrm>
            <a:off x="0" y="0"/>
            <a:ext cx="6858000" cy="9144000"/>
          </a:xfrm>
          <a:custGeom>
            <a:avLst>
              <a:gd name="f0" fmla="val 5"/>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a:noFill/>
            <a:prstDash val="solid"/>
          </a:ln>
        </p:spPr>
        <p:txBody>
          <a:bodyPr vert="horz" wrap="none" lIns="90000" tIns="46800" rIns="90000" bIns="46800" anchor="ctr" anchorCtr="0" compatLnSpc="1"/>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CA" sz="2400" b="0" i="0" u="none" strike="noStrike" baseline="0">
              <a:ln>
                <a:noFill/>
              </a:ln>
              <a:solidFill>
                <a:srgbClr val="FFFFFF"/>
              </a:solidFill>
              <a:latin typeface="Arial" pitchFamily="18"/>
              <a:ea typeface="Lucida Sans Unicode" pitchFamily="34"/>
              <a:cs typeface="Lucida Sans Unicode" pitchFamily="34"/>
            </a:endParaRPr>
          </a:p>
        </p:txBody>
      </p:sp>
      <p:sp>
        <p:nvSpPr>
          <p:cNvPr id="4" name="Header Placeholder 3"/>
          <p:cNvSpPr txBox="1">
            <a:spLocks noGrp="1"/>
          </p:cNvSpPr>
          <p:nvPr>
            <p:ph type="hdr" sz="quarter"/>
          </p:nvPr>
        </p:nvSpPr>
        <p:spPr>
          <a:xfrm>
            <a:off x="-360" y="0"/>
            <a:ext cx="2970360" cy="456119"/>
          </a:xfrm>
          <a:prstGeom prst="rect">
            <a:avLst/>
          </a:prstGeom>
          <a:noFill/>
          <a:ln>
            <a:noFill/>
          </a:ln>
        </p:spPr>
        <p:txBody>
          <a:bodyPr vert="horz" wrap="square" lIns="90000" tIns="46800" rIns="90000" bIns="46800" anchor="t" anchorCtr="0" compatLnSpc="1"/>
          <a:lstStyle>
            <a:lvl1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lang="en-CA" sz="2400" b="0" i="0" u="none" strike="noStrike" baseline="0">
                <a:solidFill>
                  <a:srgbClr val="000000"/>
                </a:solidFill>
                <a:latin typeface="Arial" pitchFamily="18"/>
                <a:ea typeface="Lucida Sans Unicode" pitchFamily="34"/>
                <a:cs typeface="Lucida Sans Unicode" pitchFamily="34"/>
              </a:defRPr>
            </a:lvl1pPr>
          </a:lstStyle>
          <a:p>
            <a:pPr lvl="0"/>
            <a:endParaRPr lang="en-CA"/>
          </a:p>
        </p:txBody>
      </p:sp>
      <p:sp>
        <p:nvSpPr>
          <p:cNvPr id="5" name="Date Placeholder 4"/>
          <p:cNvSpPr txBox="1">
            <a:spLocks noGrp="1"/>
          </p:cNvSpPr>
          <p:nvPr>
            <p:ph type="dt" idx="1"/>
          </p:nvPr>
        </p:nvSpPr>
        <p:spPr>
          <a:xfrm>
            <a:off x="3884759" y="0"/>
            <a:ext cx="2970000" cy="456119"/>
          </a:xfrm>
          <a:prstGeom prst="rect">
            <a:avLst/>
          </a:prstGeom>
          <a:noFill/>
          <a:ln>
            <a:noFill/>
          </a:ln>
        </p:spPr>
        <p:txBody>
          <a:bodyPr vert="horz" wrap="square" lIns="90000" tIns="46800" rIns="90000" bIns="46800" anchor="t" anchorCtr="0" compatLnSpc="1"/>
          <a:lstStyle>
            <a:lvl1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lang="en-CA" sz="2400" b="0" i="0" u="none" strike="noStrike" baseline="0">
                <a:solidFill>
                  <a:srgbClr val="000000"/>
                </a:solidFill>
                <a:latin typeface="Arial" pitchFamily="18"/>
                <a:ea typeface="Lucida Sans Unicode" pitchFamily="34"/>
                <a:cs typeface="Lucida Sans Unicode" pitchFamily="34"/>
              </a:defRPr>
            </a:lvl1pPr>
          </a:lstStyle>
          <a:p>
            <a:pPr lvl="0"/>
            <a:endParaRPr lang="en-CA"/>
          </a:p>
        </p:txBody>
      </p:sp>
      <p:sp>
        <p:nvSpPr>
          <p:cNvPr id="6" name="Slide Image Placeholder 5"/>
          <p:cNvSpPr>
            <a:spLocks noGrp="1" noRot="1" noChangeAspect="1"/>
          </p:cNvSpPr>
          <p:nvPr>
            <p:ph type="sldImg" idx="2"/>
          </p:nvPr>
        </p:nvSpPr>
        <p:spPr>
          <a:xfrm>
            <a:off x="1143000" y="685440"/>
            <a:ext cx="4570560" cy="3427920"/>
          </a:xfrm>
          <a:prstGeom prst="rect">
            <a:avLst/>
          </a:prstGeom>
          <a:noFill/>
          <a:ln>
            <a:noFill/>
            <a:prstDash val="solid"/>
          </a:ln>
        </p:spPr>
      </p:sp>
      <p:sp>
        <p:nvSpPr>
          <p:cNvPr id="7" name="Notes Placeholder 6"/>
          <p:cNvSpPr txBox="1">
            <a:spLocks noGrp="1"/>
          </p:cNvSpPr>
          <p:nvPr>
            <p:ph type="body" sz="quarter" idx="3"/>
          </p:nvPr>
        </p:nvSpPr>
        <p:spPr>
          <a:xfrm>
            <a:off x="685799" y="4343400"/>
            <a:ext cx="5484960" cy="4113720"/>
          </a:xfrm>
          <a:prstGeom prst="rect">
            <a:avLst/>
          </a:prstGeom>
          <a:noFill/>
          <a:ln>
            <a:noFill/>
          </a:ln>
        </p:spPr>
        <p:txBody>
          <a:bodyPr vert="horz" lIns="0" tIns="0" rIns="0" bIns="0" compatLnSpc="1"/>
          <a:lstStyle>
            <a:defPPr lvl="0">
              <a:buNone/>
            </a:defPPr>
            <a:lvl1pPr lvl="0">
              <a:buNone/>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endParaRPr lang="en-CA"/>
          </a:p>
        </p:txBody>
      </p:sp>
      <p:sp>
        <p:nvSpPr>
          <p:cNvPr id="8" name="Footer Placeholder 7"/>
          <p:cNvSpPr txBox="1">
            <a:spLocks noGrp="1"/>
          </p:cNvSpPr>
          <p:nvPr>
            <p:ph type="ftr" sz="quarter" idx="4"/>
          </p:nvPr>
        </p:nvSpPr>
        <p:spPr>
          <a:xfrm>
            <a:off x="-360" y="8684640"/>
            <a:ext cx="2970360" cy="455760"/>
          </a:xfrm>
          <a:prstGeom prst="rect">
            <a:avLst/>
          </a:prstGeom>
          <a:noFill/>
          <a:ln>
            <a:noFill/>
          </a:ln>
        </p:spPr>
        <p:txBody>
          <a:bodyPr vert="horz" wrap="square" lIns="90000" tIns="46800" rIns="90000" bIns="46800" anchor="b" anchorCtr="0" compatLnSpc="1"/>
          <a:lstStyle>
            <a:lvl1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lang="en-CA" sz="2400" b="0" i="0" u="none" strike="noStrike" baseline="0">
                <a:solidFill>
                  <a:srgbClr val="000000"/>
                </a:solidFill>
                <a:latin typeface="Arial" pitchFamily="18"/>
                <a:ea typeface="Lucida Sans Unicode" pitchFamily="34"/>
                <a:cs typeface="Lucida Sans Unicode" pitchFamily="34"/>
              </a:defRPr>
            </a:lvl1pPr>
          </a:lstStyle>
          <a:p>
            <a:pPr lvl="0"/>
            <a:endParaRPr lang="en-CA"/>
          </a:p>
        </p:txBody>
      </p:sp>
      <p:sp>
        <p:nvSpPr>
          <p:cNvPr id="9" name="Slide Number Placeholder 8"/>
          <p:cNvSpPr txBox="1">
            <a:spLocks noGrp="1"/>
          </p:cNvSpPr>
          <p:nvPr>
            <p:ph type="sldNum" sz="quarter" idx="5"/>
          </p:nvPr>
        </p:nvSpPr>
        <p:spPr>
          <a:xfrm>
            <a:off x="3884759" y="8684640"/>
            <a:ext cx="2970000" cy="455760"/>
          </a:xfrm>
          <a:prstGeom prst="rect">
            <a:avLst/>
          </a:prstGeom>
          <a:noFill/>
          <a:ln>
            <a:noFill/>
          </a:ln>
        </p:spPr>
        <p:txBody>
          <a:bodyPr vert="horz" wrap="square" lIns="90000" tIns="46800" rIns="90000" bIns="46800" anchor="b" anchorCtr="0" compatLnSpc="1"/>
          <a:lstStyle>
            <a:lvl1pPr marL="0" marR="0" lvl="0" indent="0" algn="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lang="en-US" sz="1200" b="0" i="0" u="none" strike="noStrike" baseline="0">
                <a:solidFill>
                  <a:srgbClr val="000000"/>
                </a:solidFill>
                <a:latin typeface="Times New Roman" pitchFamily="18"/>
                <a:ea typeface="Lucida Sans Unicode" pitchFamily="34"/>
                <a:cs typeface="Lucida Sans Unicode" pitchFamily="34"/>
              </a:defRPr>
            </a:lvl1pPr>
          </a:lstStyle>
          <a:p>
            <a:pPr lvl="0"/>
            <a:fld id="{6D56F89B-C28C-41DA-BDD3-4DA2F9A0978F}" type="slidenum">
              <a:t>‹#›</a:t>
            </a:fld>
            <a:endParaRPr lang="en-US"/>
          </a:p>
        </p:txBody>
      </p:sp>
    </p:spTree>
    <p:extLst>
      <p:ext uri="{BB962C8B-B14F-4D97-AF65-F5344CB8AC3E}">
        <p14:creationId xmlns:p14="http://schemas.microsoft.com/office/powerpoint/2010/main" val="3005619680"/>
      </p:ext>
    </p:extLst>
  </p:cSld>
  <p:clrMap bg1="lt1" tx1="dk1" bg2="lt2" tx2="dk2" accent1="accent1" accent2="accent2" accent3="accent3" accent4="accent4" accent5="accent5" accent6="accent6" hlink="hlink" folHlink="folHlink"/>
  <p:notesStyle>
    <a:lvl1pPr marL="0" marR="0" indent="0" algn="l" rtl="0" hangingPunct="0">
      <a:lnSpc>
        <a:spcPct val="100000"/>
      </a:lnSpc>
      <a:spcBef>
        <a:spcPts val="448"/>
      </a:spcBef>
      <a:spcAft>
        <a:spcPts val="0"/>
      </a:spcAft>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lang="en-CA" sz="1200" b="0" i="0" u="none" strike="noStrike" baseline="0">
        <a:ln>
          <a:noFill/>
        </a:ln>
        <a:solidFill>
          <a:srgbClr val="000000"/>
        </a:solidFill>
        <a:latin typeface="Times New Roman" pitchFamily="18"/>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84759" y="8685360"/>
            <a:ext cx="2970000" cy="4553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1"/>
          <a:lstStyle/>
          <a:p>
            <a:pPr marL="0" marR="0" lvl="0" indent="0" algn="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fld id="{A7A48D9B-CE44-446F-8CCE-D0CBE583D6CE}" type="slidenum">
              <a:t>1</a:t>
            </a:fld>
            <a:endParaRPr lang="en-US" sz="1200" b="0" i="0" u="none" strike="noStrike" baseline="0">
              <a:ln>
                <a:noFill/>
              </a:ln>
              <a:solidFill>
                <a:srgbClr val="000000"/>
              </a:solidFill>
              <a:latin typeface="Times New Roman" pitchFamily="18"/>
              <a:ea typeface="Lucida Sans Unicode" pitchFamily="34"/>
              <a:cs typeface="Lucida Sans Unicode" pitchFamily="34"/>
            </a:endParaRPr>
          </a:p>
        </p:txBody>
      </p:sp>
      <p:sp>
        <p:nvSpPr>
          <p:cNvPr id="3" name="Notes Placeholder 2"/>
          <p:cNvSpPr>
            <a:spLocks noGrp="1"/>
          </p:cNvSpPr>
          <p:nvPr>
            <p:ph type="body" idx="1"/>
          </p:nvPr>
        </p:nvSpPr>
        <p:spPr/>
        <p:txBody>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84759" y="8685360"/>
            <a:ext cx="2970000" cy="4553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1"/>
          <a:lstStyle/>
          <a:p>
            <a:pPr marL="0" marR="0" lvl="0" indent="0" algn="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fld id="{6DB472CC-56DA-494A-A54A-65F4E93BD877}" type="slidenum">
              <a:t>10</a:t>
            </a:fld>
            <a:endParaRPr lang="en-US" sz="1200" b="0" i="0" u="none" strike="noStrike" baseline="0">
              <a:ln>
                <a:noFill/>
              </a:ln>
              <a:solidFill>
                <a:srgbClr val="000000"/>
              </a:solidFill>
              <a:latin typeface="Times New Roman" pitchFamily="18"/>
              <a:ea typeface="Lucida Sans Unicode" pitchFamily="34"/>
              <a:cs typeface="Lucida Sans Unicode" pitchFamily="34"/>
            </a:endParaRPr>
          </a:p>
        </p:txBody>
      </p:sp>
      <p:sp>
        <p:nvSpPr>
          <p:cNvPr id="3" name="Notes Placeholder 2"/>
          <p:cNvSpPr>
            <a:spLocks noGrp="1"/>
          </p:cNvSpPr>
          <p:nvPr>
            <p:ph type="body" idx="1"/>
          </p:nvPr>
        </p:nvSpPr>
        <p:spPr/>
        <p:txBody>
          <a:bodyPr/>
          <a:lstStyle/>
          <a:p>
            <a:r>
              <a:rPr lang="en-US" dirty="0" smtClean="0"/>
              <a:t>10 - We learned two very valuable insights that guided our approach. &lt;CLICKING&gt;</a:t>
            </a:r>
            <a:r>
              <a:rPr lang="en-US" baseline="0" dirty="0" smtClean="0"/>
              <a:t> </a:t>
            </a:r>
            <a:r>
              <a:rPr lang="en-US" dirty="0" smtClean="0"/>
              <a:t>The first is that human-selected planar sections correlate with geometric features of the model.  Only about 1% of the 1630 planes authored in the study were not explainable by some geometric feature. &lt;CLICKING&gt;</a:t>
            </a:r>
            <a:r>
              <a:rPr lang="en-US" baseline="0" dirty="0" smtClean="0"/>
              <a:t>  </a:t>
            </a:r>
            <a:r>
              <a:rPr lang="en-US" dirty="0" smtClean="0"/>
              <a:t>Also, examining a graph showing normal feature coverage, we observe any given plane is likely to correlate with multiple features.  For instance, 80% of the planes correlated with the global PCA planes of the model, and 70% with a ridge.</a:t>
            </a:r>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84759" y="8685360"/>
            <a:ext cx="2970000" cy="4553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1"/>
          <a:lstStyle/>
          <a:p>
            <a:pPr marL="0" marR="0" lvl="0" indent="0" algn="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fld id="{6259427C-73C5-4873-8D49-E57DAD5BFB38}" type="slidenum">
              <a:t>11</a:t>
            </a:fld>
            <a:endParaRPr lang="en-US" sz="1200" b="0" i="0" u="none" strike="noStrike" baseline="0">
              <a:ln>
                <a:noFill/>
              </a:ln>
              <a:solidFill>
                <a:srgbClr val="000000"/>
              </a:solidFill>
              <a:latin typeface="Times New Roman" pitchFamily="18"/>
              <a:ea typeface="Lucida Sans Unicode" pitchFamily="34"/>
              <a:cs typeface="Lucida Sans Unicode" pitchFamily="34"/>
            </a:endParaRPr>
          </a:p>
        </p:txBody>
      </p:sp>
      <p:sp>
        <p:nvSpPr>
          <p:cNvPr id="3" name="Notes Placeholder 2"/>
          <p:cNvSpPr>
            <a:spLocks noGrp="1"/>
          </p:cNvSpPr>
          <p:nvPr>
            <p:ph type="body" idx="1"/>
          </p:nvPr>
        </p:nvSpPr>
        <p:spPr/>
        <p:txBody>
          <a:bodyPr/>
          <a:lstStyle/>
          <a:p>
            <a:r>
              <a:rPr lang="en-US" dirty="0" smtClean="0"/>
              <a:t>11 - The insights from the exploration study tell us that the recognizable abstractions produced by participants consist of planes that correlate with geometric features of the model.  Thus we can reformulate our original problem the more tractable problem of finding a minimal set of planar sections that cover the object's geometric features.</a:t>
            </a:r>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84759" y="8685360"/>
            <a:ext cx="2970000" cy="4553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1"/>
          <a:lstStyle/>
          <a:p>
            <a:pPr marL="0" marR="0" lvl="0" indent="0" algn="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fld id="{ACFFDB68-E674-4117-9B52-11FB41A6A794}" type="slidenum">
              <a:t>12</a:t>
            </a:fld>
            <a:endParaRPr lang="en-US" sz="1200" b="0" i="0" u="none" strike="noStrike" baseline="0">
              <a:ln>
                <a:noFill/>
              </a:ln>
              <a:solidFill>
                <a:srgbClr val="000000"/>
              </a:solidFill>
              <a:latin typeface="Times New Roman" pitchFamily="18"/>
              <a:ea typeface="Lucida Sans Unicode" pitchFamily="34"/>
              <a:cs typeface="Lucida Sans Unicode" pitchFamily="34"/>
            </a:endParaRPr>
          </a:p>
        </p:txBody>
      </p:sp>
      <p:sp>
        <p:nvSpPr>
          <p:cNvPr id="3" name="Notes Placeholder 2"/>
          <p:cNvSpPr>
            <a:spLocks noGrp="1"/>
          </p:cNvSpPr>
          <p:nvPr>
            <p:ph type="body" idx="1"/>
          </p:nvPr>
        </p:nvSpPr>
        <p:spPr/>
        <p:txBody>
          <a:bodyPr/>
          <a:lstStyle/>
          <a:p>
            <a:r>
              <a:rPr lang="en-US" dirty="0" smtClean="0"/>
              <a:t>12 - Naive approaches perform poorly - missing important features of the model altogether, or being haphazard and far from minimal. &lt;CLICKING&gt;</a:t>
            </a:r>
            <a:r>
              <a:rPr lang="en-US" baseline="0" dirty="0" smtClean="0"/>
              <a:t> </a:t>
            </a:r>
            <a:r>
              <a:rPr lang="en-US" dirty="0" smtClean="0"/>
              <a:t>By comparison, the approach we</a:t>
            </a:r>
            <a:r>
              <a:rPr lang="en-US" baseline="0" dirty="0" smtClean="0"/>
              <a:t> propose </a:t>
            </a:r>
            <a:r>
              <a:rPr lang="en-US" dirty="0" smtClean="0"/>
              <a:t>is minimal and captures important geometric features.</a:t>
            </a:r>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84759" y="8685360"/>
            <a:ext cx="2970000" cy="4553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1"/>
          <a:lstStyle/>
          <a:p>
            <a:pPr marL="0" marR="0" lvl="0" indent="0" algn="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fld id="{386B875D-1C64-4CD1-98E0-E0F41BA0FE93}" type="slidenum">
              <a:t>13</a:t>
            </a:fld>
            <a:endParaRPr lang="en-US" sz="1200" b="0" i="0" u="none" strike="noStrike" baseline="0">
              <a:ln>
                <a:noFill/>
              </a:ln>
              <a:solidFill>
                <a:srgbClr val="000000"/>
              </a:solidFill>
              <a:latin typeface="Times New Roman" pitchFamily="18"/>
              <a:ea typeface="Lucida Sans Unicode" pitchFamily="34"/>
              <a:cs typeface="Lucida Sans Unicode" pitchFamily="34"/>
            </a:endParaRPr>
          </a:p>
        </p:txBody>
      </p:sp>
      <p:sp>
        <p:nvSpPr>
          <p:cNvPr id="3" name="Notes Placeholder 2"/>
          <p:cNvSpPr>
            <a:spLocks noGrp="1"/>
          </p:cNvSpPr>
          <p:nvPr>
            <p:ph type="body" idx="1"/>
          </p:nvPr>
        </p:nvSpPr>
        <p:spPr/>
        <p:txBody>
          <a:bodyPr/>
          <a:lstStyle/>
          <a:p>
            <a:r>
              <a:rPr lang="en-US" dirty="0" smtClean="0"/>
              <a:t>13 - We show by polynomial-time reduction of the NP-complete minimum vertex cover problem that the minimum planar section problem, as we formulate it, is NP-hard.  The proof is included in the appendix of the paper.  Thus efficient approaches may not be globally optimal.  It is for this reason that we employ a greedy method.</a:t>
            </a:r>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84759" y="8685360"/>
            <a:ext cx="2970000" cy="4553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1"/>
          <a:lstStyle/>
          <a:p>
            <a:pPr marL="0" marR="0" lvl="0" indent="0" algn="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fld id="{E98C2750-52FB-4F8D-BA0B-B13E4FE7BC25}" type="slidenum">
              <a:t>14</a:t>
            </a:fld>
            <a:endParaRPr lang="en-US" sz="1200" b="0" i="0" u="none" strike="noStrike" baseline="0">
              <a:ln>
                <a:noFill/>
              </a:ln>
              <a:solidFill>
                <a:srgbClr val="000000"/>
              </a:solidFill>
              <a:latin typeface="Times New Roman" pitchFamily="18"/>
              <a:ea typeface="Lucida Sans Unicode" pitchFamily="34"/>
              <a:cs typeface="Lucida Sans Unicode" pitchFamily="34"/>
            </a:endParaRPr>
          </a:p>
        </p:txBody>
      </p:sp>
      <p:sp>
        <p:nvSpPr>
          <p:cNvPr id="3" name="Notes Placeholder 2"/>
          <p:cNvSpPr>
            <a:spLocks noGrp="1"/>
          </p:cNvSpPr>
          <p:nvPr>
            <p:ph type="body" idx="1"/>
          </p:nvPr>
        </p:nvSpPr>
        <p:spPr/>
        <p:txBody>
          <a:bodyPr/>
          <a:lstStyle/>
          <a:p>
            <a:r>
              <a:rPr lang="en-US" dirty="0" smtClean="0"/>
              <a:t>14 - One can think of the geometric feature types themselves as being like humans in our exploration study, "suggesting" candidate planes.  Our approach will be to &lt;CLICKING&gt;</a:t>
            </a:r>
            <a:r>
              <a:rPr lang="en-US" baseline="0" dirty="0" smtClean="0"/>
              <a:t> </a:t>
            </a:r>
            <a:r>
              <a:rPr lang="en-US" dirty="0" smtClean="0"/>
              <a:t>(#1) use a large number of geometric participants. &lt;CLICKING&gt;</a:t>
            </a:r>
            <a:r>
              <a:rPr lang="en-US" baseline="0" dirty="0" smtClean="0"/>
              <a:t> </a:t>
            </a:r>
            <a:r>
              <a:rPr lang="en-US" dirty="0" smtClean="0"/>
              <a:t>(#2) Each geometric feature type will be assigned a weight, which can be learned from data from the study.  And </a:t>
            </a:r>
            <a:r>
              <a:rPr lang="en-US" smtClean="0"/>
              <a:t>finally &lt;CLICKING&gt;</a:t>
            </a:r>
            <a:r>
              <a:rPr lang="en-US" baseline="0" smtClean="0"/>
              <a:t>  </a:t>
            </a:r>
            <a:r>
              <a:rPr lang="en-US" smtClean="0"/>
              <a:t>(#</a:t>
            </a:r>
            <a:r>
              <a:rPr lang="en-US" dirty="0" smtClean="0"/>
              <a:t>3) the algorithm will perform greedy selection, at each iteration choosing the current maximal feature-covering plane at each step.</a:t>
            </a:r>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84759" y="8685360"/>
            <a:ext cx="2970000" cy="4553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1"/>
          <a:lstStyle/>
          <a:p>
            <a:pPr marL="0" marR="0" lvl="0" indent="0" algn="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fld id="{16605E4F-A08F-4CE3-8367-DD74E4BB06F7}" type="slidenum">
              <a:t>15</a:t>
            </a:fld>
            <a:endParaRPr lang="en-US" sz="1200" b="0" i="0" u="none" strike="noStrike" baseline="0">
              <a:ln>
                <a:noFill/>
              </a:ln>
              <a:solidFill>
                <a:srgbClr val="000000"/>
              </a:solidFill>
              <a:latin typeface="Times New Roman" pitchFamily="18"/>
              <a:ea typeface="Lucida Sans Unicode" pitchFamily="34"/>
              <a:cs typeface="Lucida Sans Unicode" pitchFamily="34"/>
            </a:endParaRPr>
          </a:p>
        </p:txBody>
      </p:sp>
      <p:sp>
        <p:nvSpPr>
          <p:cNvPr id="3" name="Notes Placeholder 2"/>
          <p:cNvSpPr>
            <a:spLocks noGrp="1"/>
          </p:cNvSpPr>
          <p:nvPr>
            <p:ph type="body" idx="1"/>
          </p:nvPr>
        </p:nvSpPr>
        <p:spPr/>
        <p:txBody>
          <a:bodyPr/>
          <a:lstStyle/>
          <a:p>
            <a:r>
              <a:rPr lang="en-US" dirty="0" smtClean="0"/>
              <a:t>15 - Here we show some of the geometric features we have chosen.  Segments of a model are assigned either PCA planes or an axis based on their dimensions.  We compute ridges and valleys, representing these as a set of line segments or "spindle" features in space.  We have symmetry planes (or symmetry axes) when present, and planes with </a:t>
            </a:r>
            <a:r>
              <a:rPr lang="en-US" dirty="0" err="1" smtClean="0"/>
              <a:t>normals</a:t>
            </a:r>
            <a:r>
              <a:rPr lang="en-US" dirty="0" smtClean="0"/>
              <a:t> corresponding to global XYZ and global PCA directions.  At bottom right we show a visualization of these combined features on the model.</a:t>
            </a:r>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84759" y="8685360"/>
            <a:ext cx="2970000" cy="4553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1"/>
          <a:lstStyle/>
          <a:p>
            <a:pPr marL="0" marR="0" lvl="0" indent="0" algn="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fld id="{7DC0D875-46E3-445B-A8AB-60B44894C2B4}" type="slidenum">
              <a:t>16</a:t>
            </a:fld>
            <a:endParaRPr lang="en-US" sz="1200" b="0" i="0" u="none" strike="noStrike" baseline="0">
              <a:ln>
                <a:noFill/>
              </a:ln>
              <a:solidFill>
                <a:srgbClr val="000000"/>
              </a:solidFill>
              <a:latin typeface="Times New Roman" pitchFamily="18"/>
              <a:ea typeface="Lucida Sans Unicode" pitchFamily="34"/>
              <a:cs typeface="Lucida Sans Unicode" pitchFamily="34"/>
            </a:endParaRPr>
          </a:p>
        </p:txBody>
      </p:sp>
      <p:sp>
        <p:nvSpPr>
          <p:cNvPr id="3" name="Notes Placeholder 2"/>
          <p:cNvSpPr>
            <a:spLocks noGrp="1"/>
          </p:cNvSpPr>
          <p:nvPr>
            <p:ph type="body" idx="1"/>
          </p:nvPr>
        </p:nvSpPr>
        <p:spPr/>
        <p:txBody>
          <a:bodyPr/>
          <a:lstStyle/>
          <a:p>
            <a:r>
              <a:rPr lang="en-US" dirty="0" smtClean="0"/>
              <a:t>16 - So how exactly are geometric features represented?  We have the plane-space on the left and the object's space on the right.  We represent planes using the normal-intercept form.  A point in the plane-space corresponds to a plane in the object space.  Theta and phi define the normal direction, and the d value defines distance from the origin.  Note that the origin in object space will be the centroid for all models.</a:t>
            </a:r>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84759" y="8685360"/>
            <a:ext cx="2970000" cy="4553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1"/>
          <a:lstStyle/>
          <a:p>
            <a:pPr marL="0" marR="0" lvl="0" indent="0" algn="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fld id="{17DE6098-99BB-4105-A7A9-A3F75F9E4753}" type="slidenum">
              <a:t>17</a:t>
            </a:fld>
            <a:endParaRPr lang="en-US" sz="1200" b="0" i="0" u="none" strike="noStrike" baseline="0">
              <a:ln>
                <a:noFill/>
              </a:ln>
              <a:solidFill>
                <a:srgbClr val="000000"/>
              </a:solidFill>
              <a:latin typeface="Times New Roman" pitchFamily="18"/>
              <a:ea typeface="Lucida Sans Unicode" pitchFamily="34"/>
              <a:cs typeface="Lucida Sans Unicode" pitchFamily="34"/>
            </a:endParaRPr>
          </a:p>
        </p:txBody>
      </p:sp>
      <p:sp>
        <p:nvSpPr>
          <p:cNvPr id="3" name="Notes Placeholder 2"/>
          <p:cNvSpPr>
            <a:spLocks noGrp="1"/>
          </p:cNvSpPr>
          <p:nvPr>
            <p:ph type="body" idx="1"/>
          </p:nvPr>
        </p:nvSpPr>
        <p:spPr/>
        <p:txBody>
          <a:bodyPr/>
          <a:lstStyle/>
          <a:p>
            <a:r>
              <a:rPr lang="en-US" dirty="0" smtClean="0"/>
              <a:t>17 - We show varying theta.</a:t>
            </a:r>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84759" y="8685360"/>
            <a:ext cx="2970000" cy="4553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1"/>
          <a:lstStyle/>
          <a:p>
            <a:pPr marL="0" marR="0" lvl="0" indent="0" algn="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fld id="{D79B8821-8A7F-4529-8300-8196939032FD}" type="slidenum">
              <a:t>18</a:t>
            </a:fld>
            <a:endParaRPr lang="en-US" sz="1200" b="0" i="0" u="none" strike="noStrike" baseline="0">
              <a:ln>
                <a:noFill/>
              </a:ln>
              <a:solidFill>
                <a:srgbClr val="000000"/>
              </a:solidFill>
              <a:latin typeface="Times New Roman" pitchFamily="18"/>
              <a:ea typeface="Lucida Sans Unicode" pitchFamily="34"/>
              <a:cs typeface="Lucida Sans Unicode" pitchFamily="34"/>
            </a:endParaRPr>
          </a:p>
        </p:txBody>
      </p:sp>
      <p:sp>
        <p:nvSpPr>
          <p:cNvPr id="3" name="Notes Placeholder 2"/>
          <p:cNvSpPr>
            <a:spLocks noGrp="1"/>
          </p:cNvSpPr>
          <p:nvPr>
            <p:ph type="body" idx="1"/>
          </p:nvPr>
        </p:nvSpPr>
        <p:spPr/>
        <p:txBody>
          <a:bodyPr/>
          <a:lstStyle/>
          <a:p>
            <a:r>
              <a:rPr lang="en-US" dirty="0" smtClean="0"/>
              <a:t>18 - Phi.</a:t>
            </a:r>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84759" y="8685360"/>
            <a:ext cx="2970000" cy="4553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1"/>
          <a:lstStyle/>
          <a:p>
            <a:pPr marL="0" marR="0" lvl="0" indent="0" algn="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fld id="{FFC4D3F7-93D7-4AF6-8206-46081DAEF7F3}" type="slidenum">
              <a:t>19</a:t>
            </a:fld>
            <a:endParaRPr lang="en-US" sz="1200" b="0" i="0" u="none" strike="noStrike" baseline="0">
              <a:ln>
                <a:noFill/>
              </a:ln>
              <a:solidFill>
                <a:srgbClr val="000000"/>
              </a:solidFill>
              <a:latin typeface="Times New Roman" pitchFamily="18"/>
              <a:ea typeface="Lucida Sans Unicode" pitchFamily="34"/>
              <a:cs typeface="Lucida Sans Unicode" pitchFamily="34"/>
            </a:endParaRPr>
          </a:p>
        </p:txBody>
      </p:sp>
      <p:sp>
        <p:nvSpPr>
          <p:cNvPr id="3" name="Notes Placeholder 2"/>
          <p:cNvSpPr>
            <a:spLocks noGrp="1"/>
          </p:cNvSpPr>
          <p:nvPr>
            <p:ph type="body" idx="1"/>
          </p:nvPr>
        </p:nvSpPr>
        <p:spPr/>
        <p:txBody>
          <a:bodyPr/>
          <a:lstStyle/>
          <a:p>
            <a:r>
              <a:rPr lang="en-US" dirty="0" smtClean="0"/>
              <a:t>19 - And D.</a:t>
            </a:r>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84759" y="8685360"/>
            <a:ext cx="2970000" cy="4553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1"/>
          <a:lstStyle/>
          <a:p>
            <a:pPr marL="0" marR="0" lvl="0" indent="0" algn="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fld id="{6BD39B51-6C07-4915-9C3D-FCD9C1E3007C}" type="slidenum">
              <a:t>2</a:t>
            </a:fld>
            <a:endParaRPr lang="en-US" sz="1200" b="0" i="0" u="none" strike="noStrike" baseline="0">
              <a:ln>
                <a:noFill/>
              </a:ln>
              <a:solidFill>
                <a:srgbClr val="000000"/>
              </a:solidFill>
              <a:latin typeface="Times New Roman" pitchFamily="18"/>
              <a:ea typeface="Lucida Sans Unicode" pitchFamily="34"/>
              <a:cs typeface="Lucida Sans Unicode" pitchFamily="34"/>
            </a:endParaRPr>
          </a:p>
        </p:txBody>
      </p:sp>
      <p:sp>
        <p:nvSpPr>
          <p:cNvPr id="3" name="Notes Placeholder 2"/>
          <p:cNvSpPr>
            <a:spLocks noGrp="1"/>
          </p:cNvSpPr>
          <p:nvPr>
            <p:ph type="body" idx="1"/>
          </p:nvPr>
        </p:nvSpPr>
        <p:spPr/>
        <p:txBody>
          <a:bodyPr/>
          <a:lstStyle/>
          <a:p>
            <a:r>
              <a:rPr lang="en-US" dirty="0" smtClean="0"/>
              <a:t>2 - We want a planar section abstraction of a 3D model that uses a minimal number of planes, without compromising on one’s ability to recognize the object.</a:t>
            </a:r>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84759" y="8685360"/>
            <a:ext cx="2970000" cy="4553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1"/>
          <a:lstStyle/>
          <a:p>
            <a:pPr marL="0" marR="0" lvl="0" indent="0" algn="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fld id="{CBAC3912-0E24-43ED-A799-3E8E4F26F387}" type="slidenum">
              <a:t>20</a:t>
            </a:fld>
            <a:endParaRPr lang="en-US" sz="1200" b="0" i="0" u="none" strike="noStrike" baseline="0">
              <a:ln>
                <a:noFill/>
              </a:ln>
              <a:solidFill>
                <a:srgbClr val="000000"/>
              </a:solidFill>
              <a:latin typeface="Times New Roman" pitchFamily="18"/>
              <a:ea typeface="Lucida Sans Unicode" pitchFamily="34"/>
              <a:cs typeface="Lucida Sans Unicode" pitchFamily="34"/>
            </a:endParaRPr>
          </a:p>
        </p:txBody>
      </p:sp>
      <p:sp>
        <p:nvSpPr>
          <p:cNvPr id="3" name="Notes Placeholder 2"/>
          <p:cNvSpPr>
            <a:spLocks noGrp="1"/>
          </p:cNvSpPr>
          <p:nvPr>
            <p:ph type="body" idx="1"/>
          </p:nvPr>
        </p:nvSpPr>
        <p:spPr/>
        <p:txBody>
          <a:bodyPr/>
          <a:lstStyle/>
          <a:p>
            <a:r>
              <a:rPr lang="en-US" dirty="0" smtClean="0"/>
              <a:t>20 - A point in this space will actually be represented as a volume, with a small radius that represents an amount of tolerable variation.  This serves two purposes: The first is to encourage intersections of features (e.g. two features may be "about aligned" and one plane might suffice to cover both).  And the second is to alleviate issues with aliasing, as we in fact use discrete representations in this space.  The cubes represent the discrete bins in the space, their size represents a weight that is highest at the </a:t>
            </a:r>
            <a:r>
              <a:rPr lang="en-US" dirty="0" err="1" smtClean="0"/>
              <a:t>centre</a:t>
            </a:r>
            <a:r>
              <a:rPr lang="en-US" dirty="0" smtClean="0"/>
              <a:t> and zero at the extents of the volume.  Symmetry planes for example are a point type feature.</a:t>
            </a:r>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84759" y="8685360"/>
            <a:ext cx="2970000" cy="4553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1"/>
          <a:lstStyle/>
          <a:p>
            <a:pPr marL="0" marR="0" lvl="0" indent="0" algn="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fld id="{9B4E81F4-1A1B-438D-8104-1B30899CE9EC}" type="slidenum">
              <a:t>21</a:t>
            </a:fld>
            <a:endParaRPr lang="en-US" sz="1200" b="0" i="0" u="none" strike="noStrike" baseline="0">
              <a:ln>
                <a:noFill/>
              </a:ln>
              <a:solidFill>
                <a:srgbClr val="000000"/>
              </a:solidFill>
              <a:latin typeface="Times New Roman" pitchFamily="18"/>
              <a:ea typeface="Lucida Sans Unicode" pitchFamily="34"/>
              <a:cs typeface="Lucida Sans Unicode" pitchFamily="34"/>
            </a:endParaRPr>
          </a:p>
        </p:txBody>
      </p:sp>
      <p:sp>
        <p:nvSpPr>
          <p:cNvPr id="3" name="Notes Placeholder 2"/>
          <p:cNvSpPr>
            <a:spLocks noGrp="1"/>
          </p:cNvSpPr>
          <p:nvPr>
            <p:ph type="body" idx="1"/>
          </p:nvPr>
        </p:nvSpPr>
        <p:spPr/>
        <p:txBody>
          <a:bodyPr/>
          <a:lstStyle/>
          <a:p>
            <a:r>
              <a:rPr lang="en-US" dirty="0" smtClean="0"/>
              <a:t>21 - We can extrude the point type along the d-axis to produce a capsule shape.  It is used where the normal direction is specific but the d value can be any value within an interval, such as for a segment PCA plane.</a:t>
            </a:r>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84759" y="8685360"/>
            <a:ext cx="2970000" cy="4553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1"/>
          <a:lstStyle/>
          <a:p>
            <a:pPr marL="0" marR="0" lvl="0" indent="0" algn="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fld id="{1351B7BE-AAFA-478B-9DDF-46E5CC2536C7}" type="slidenum">
              <a:t>22</a:t>
            </a:fld>
            <a:endParaRPr lang="en-US" sz="1200" b="0" i="0" u="none" strike="noStrike" baseline="0">
              <a:ln>
                <a:noFill/>
              </a:ln>
              <a:solidFill>
                <a:srgbClr val="000000"/>
              </a:solidFill>
              <a:latin typeface="Times New Roman" pitchFamily="18"/>
              <a:ea typeface="Lucida Sans Unicode" pitchFamily="34"/>
              <a:cs typeface="Lucida Sans Unicode" pitchFamily="34"/>
            </a:endParaRPr>
          </a:p>
        </p:txBody>
      </p:sp>
      <p:sp>
        <p:nvSpPr>
          <p:cNvPr id="3" name="Notes Placeholder 2"/>
          <p:cNvSpPr>
            <a:spLocks noGrp="1"/>
          </p:cNvSpPr>
          <p:nvPr>
            <p:ph type="body" idx="1"/>
          </p:nvPr>
        </p:nvSpPr>
        <p:spPr/>
        <p:txBody>
          <a:bodyPr/>
          <a:lstStyle/>
          <a:p>
            <a:r>
              <a:rPr lang="en-US" dirty="0" smtClean="0"/>
              <a:t>22 - Last we have spindle type.  Consider the yellow line segment in object space.  There are a family of planes that intersect the line, where the normal and d values vary together.  Symmetry axes, segment PCA axes, and ridges and valleys are all represented as spindle types.</a:t>
            </a:r>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84759" y="8685360"/>
            <a:ext cx="2970000" cy="4553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1"/>
          <a:lstStyle/>
          <a:p>
            <a:pPr marL="0" marR="0" lvl="0" indent="0" algn="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fld id="{7448E4A6-2E14-42B1-A019-2B029B9AB1BC}" type="slidenum">
              <a:t>23</a:t>
            </a:fld>
            <a:endParaRPr lang="en-US" sz="1200" b="0" i="0" u="none" strike="noStrike" baseline="0">
              <a:ln>
                <a:noFill/>
              </a:ln>
              <a:solidFill>
                <a:srgbClr val="000000"/>
              </a:solidFill>
              <a:latin typeface="Times New Roman" pitchFamily="18"/>
              <a:ea typeface="Lucida Sans Unicode" pitchFamily="34"/>
              <a:cs typeface="Lucida Sans Unicode" pitchFamily="34"/>
            </a:endParaRPr>
          </a:p>
        </p:txBody>
      </p:sp>
      <p:sp>
        <p:nvSpPr>
          <p:cNvPr id="3" name="Notes Placeholder 2"/>
          <p:cNvSpPr>
            <a:spLocks noGrp="1"/>
          </p:cNvSpPr>
          <p:nvPr>
            <p:ph type="body" idx="1"/>
          </p:nvPr>
        </p:nvSpPr>
        <p:spPr/>
        <p:txBody>
          <a:bodyPr/>
          <a:lstStyle/>
          <a:p>
            <a:r>
              <a:rPr lang="en-US" dirty="0" smtClean="0"/>
              <a:t>23 - Just to summarize, geometric features are represented as one of these three volumes in plane-space: point, capsule or spindle.</a:t>
            </a:r>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84759" y="8685360"/>
            <a:ext cx="2970000" cy="4553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1"/>
          <a:lstStyle/>
          <a:p>
            <a:pPr marL="0" marR="0" lvl="0" indent="0" algn="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fld id="{89B9436E-506F-4E1F-9F79-CB4BAA0F105F}" type="slidenum">
              <a:t>24</a:t>
            </a:fld>
            <a:endParaRPr lang="en-US" sz="1200" b="0" i="0" u="none" strike="noStrike" baseline="0">
              <a:ln>
                <a:noFill/>
              </a:ln>
              <a:solidFill>
                <a:srgbClr val="000000"/>
              </a:solidFill>
              <a:latin typeface="Times New Roman" pitchFamily="18"/>
              <a:ea typeface="Lucida Sans Unicode" pitchFamily="34"/>
              <a:cs typeface="Lucida Sans Unicode" pitchFamily="34"/>
            </a:endParaRPr>
          </a:p>
        </p:txBody>
      </p:sp>
      <p:sp>
        <p:nvSpPr>
          <p:cNvPr id="3" name="Notes Placeholder 2"/>
          <p:cNvSpPr>
            <a:spLocks noGrp="1"/>
          </p:cNvSpPr>
          <p:nvPr>
            <p:ph type="body" idx="1"/>
          </p:nvPr>
        </p:nvSpPr>
        <p:spPr/>
        <p:txBody>
          <a:bodyPr/>
          <a:lstStyle/>
          <a:p>
            <a:r>
              <a:rPr lang="en-US" dirty="0" smtClean="0"/>
              <a:t>24 - Let's now visualize an example of geometric features from a model.</a:t>
            </a:r>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84759" y="8685360"/>
            <a:ext cx="2970000" cy="4553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1"/>
          <a:lstStyle/>
          <a:p>
            <a:pPr marL="0" marR="0" lvl="0" indent="0" algn="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fld id="{28C7D9F6-B047-4DFD-BD41-4C6950E554EC}" type="slidenum">
              <a:t>25</a:t>
            </a:fld>
            <a:endParaRPr lang="en-US" sz="1200" b="0" i="0" u="none" strike="noStrike" baseline="0">
              <a:ln>
                <a:noFill/>
              </a:ln>
              <a:solidFill>
                <a:srgbClr val="000000"/>
              </a:solidFill>
              <a:latin typeface="Times New Roman" pitchFamily="18"/>
              <a:ea typeface="Lucida Sans Unicode" pitchFamily="34"/>
              <a:cs typeface="Lucida Sans Unicode" pitchFamily="34"/>
            </a:endParaRPr>
          </a:p>
        </p:txBody>
      </p:sp>
      <p:sp>
        <p:nvSpPr>
          <p:cNvPr id="3" name="Notes Placeholder 2"/>
          <p:cNvSpPr>
            <a:spLocks noGrp="1"/>
          </p:cNvSpPr>
          <p:nvPr>
            <p:ph type="body" idx="1"/>
          </p:nvPr>
        </p:nvSpPr>
        <p:spPr/>
        <p:txBody>
          <a:bodyPr/>
          <a:lstStyle/>
          <a:p>
            <a:r>
              <a:rPr lang="en-US" dirty="0" smtClean="0"/>
              <a:t>25 – No photograph for</a:t>
            </a:r>
            <a:r>
              <a:rPr lang="en-US" baseline="0" dirty="0" smtClean="0"/>
              <a:t> a bit please!  </a:t>
            </a:r>
            <a:r>
              <a:rPr lang="en-US" dirty="0" smtClean="0"/>
              <a:t>Our model in the object space on the right, is the leaked prototype model for next year's SIGGRAPH ASIA 2012 mug,</a:t>
            </a:r>
            <a:r>
              <a:rPr lang="en-US" baseline="0" dirty="0" smtClean="0"/>
              <a:t> highly </a:t>
            </a:r>
            <a:r>
              <a:rPr lang="en-US" baseline="0" smtClean="0"/>
              <a:t>sought after by researchers.</a:t>
            </a:r>
            <a:endParaRPr lang="en-US" dirty="0" smtClean="0"/>
          </a:p>
          <a:p>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84759" y="8685360"/>
            <a:ext cx="2970000" cy="4553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1"/>
          <a:lstStyle/>
          <a:p>
            <a:pPr marL="0" marR="0" lvl="0" indent="0" algn="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fld id="{C3FE1DF8-19BF-4849-BBE6-AE0BF20284AD}" type="slidenum">
              <a:t>26</a:t>
            </a:fld>
            <a:endParaRPr lang="en-US" sz="1200" b="0" i="0" u="none" strike="noStrike" baseline="0">
              <a:ln>
                <a:noFill/>
              </a:ln>
              <a:solidFill>
                <a:srgbClr val="000000"/>
              </a:solidFill>
              <a:latin typeface="Times New Roman" pitchFamily="18"/>
              <a:ea typeface="Lucida Sans Unicode" pitchFamily="34"/>
              <a:cs typeface="Lucida Sans Unicode" pitchFamily="34"/>
            </a:endParaRPr>
          </a:p>
        </p:txBody>
      </p:sp>
      <p:sp>
        <p:nvSpPr>
          <p:cNvPr id="3" name="Notes Placeholder 2"/>
          <p:cNvSpPr>
            <a:spLocks noGrp="1"/>
          </p:cNvSpPr>
          <p:nvPr>
            <p:ph type="body" idx="1"/>
          </p:nvPr>
        </p:nvSpPr>
        <p:spPr/>
        <p:txBody>
          <a:bodyPr/>
          <a:lstStyle/>
          <a:p>
            <a:r>
              <a:rPr lang="en-US" dirty="0" smtClean="0"/>
              <a:t>26/27 - These are all the geometric features computed for it.</a:t>
            </a:r>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84759" y="8685360"/>
            <a:ext cx="2970000" cy="4553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1"/>
          <a:lstStyle/>
          <a:p>
            <a:pPr marL="0" marR="0" lvl="0" indent="0" algn="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fld id="{E41B8FD3-44C2-446C-B773-B6080B819770}" type="slidenum">
              <a:t>27</a:t>
            </a:fld>
            <a:endParaRPr lang="en-US" sz="1200" b="0" i="0" u="none" strike="noStrike" baseline="0">
              <a:ln>
                <a:noFill/>
              </a:ln>
              <a:solidFill>
                <a:srgbClr val="000000"/>
              </a:solidFill>
              <a:latin typeface="Times New Roman" pitchFamily="18"/>
              <a:ea typeface="Lucida Sans Unicode" pitchFamily="34"/>
              <a:cs typeface="Lucida Sans Unicode" pitchFamily="34"/>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84759" y="8685360"/>
            <a:ext cx="2970000" cy="4553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1"/>
          <a:lstStyle/>
          <a:p>
            <a:pPr marL="0" marR="0" lvl="0" indent="0" algn="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fld id="{B58CDCD4-FD5B-4101-93C3-3C25462E0B6F}" type="slidenum">
              <a:t>28</a:t>
            </a:fld>
            <a:endParaRPr lang="en-US" sz="1200" b="0" i="0" u="none" strike="noStrike" baseline="0">
              <a:ln>
                <a:noFill/>
              </a:ln>
              <a:solidFill>
                <a:srgbClr val="000000"/>
              </a:solidFill>
              <a:latin typeface="Times New Roman" pitchFamily="18"/>
              <a:ea typeface="Lucida Sans Unicode" pitchFamily="34"/>
              <a:cs typeface="Lucida Sans Unicode" pitchFamily="34"/>
            </a:endParaRPr>
          </a:p>
        </p:txBody>
      </p:sp>
      <p:sp>
        <p:nvSpPr>
          <p:cNvPr id="3" name="Notes Placeholder 2"/>
          <p:cNvSpPr>
            <a:spLocks noGrp="1"/>
          </p:cNvSpPr>
          <p:nvPr>
            <p:ph type="body" idx="1"/>
          </p:nvPr>
        </p:nvSpPr>
        <p:spPr/>
        <p:txBody>
          <a:bodyPr/>
          <a:lstStyle/>
          <a:p>
            <a:r>
              <a:rPr lang="en-US" dirty="0" smtClean="0"/>
              <a:t>28 - This is an aggregation of all the geometric features as volume in the plane-space on the left.  Let's examine each type.</a:t>
            </a:r>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84759" y="8685360"/>
            <a:ext cx="2970000" cy="4553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1"/>
          <a:lstStyle/>
          <a:p>
            <a:pPr marL="0" marR="0" lvl="0" indent="0" algn="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fld id="{1DCD3367-3CF8-4A31-9F4B-CFEC60556784}" type="slidenum">
              <a:t>29</a:t>
            </a:fld>
            <a:endParaRPr lang="en-US" sz="1200" b="0" i="0" u="none" strike="noStrike" baseline="0">
              <a:ln>
                <a:noFill/>
              </a:ln>
              <a:solidFill>
                <a:srgbClr val="000000"/>
              </a:solidFill>
              <a:latin typeface="Times New Roman" pitchFamily="18"/>
              <a:ea typeface="Lucida Sans Unicode" pitchFamily="34"/>
              <a:cs typeface="Lucida Sans Unicode" pitchFamily="34"/>
            </a:endParaRPr>
          </a:p>
        </p:txBody>
      </p:sp>
      <p:sp>
        <p:nvSpPr>
          <p:cNvPr id="3" name="Notes Placeholder 2"/>
          <p:cNvSpPr>
            <a:spLocks noGrp="1"/>
          </p:cNvSpPr>
          <p:nvPr>
            <p:ph type="body" idx="1"/>
          </p:nvPr>
        </p:nvSpPr>
        <p:spPr/>
        <p:txBody>
          <a:bodyPr/>
          <a:lstStyle/>
          <a:p>
            <a:r>
              <a:rPr lang="en-US" dirty="0" smtClean="0"/>
              <a:t>29 - Segment PCA planes</a:t>
            </a:r>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84759" y="8685360"/>
            <a:ext cx="2970000" cy="4553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1"/>
          <a:lstStyle/>
          <a:p>
            <a:pPr marL="0" marR="0" lvl="0" indent="0" algn="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fld id="{694DE700-62EA-417E-ADA7-71529D268CE1}" type="slidenum">
              <a:t>3</a:t>
            </a:fld>
            <a:endParaRPr lang="en-US" sz="1200" b="0" i="0" u="none" strike="noStrike" baseline="0">
              <a:ln>
                <a:noFill/>
              </a:ln>
              <a:solidFill>
                <a:srgbClr val="000000"/>
              </a:solidFill>
              <a:latin typeface="Times New Roman" pitchFamily="18"/>
              <a:ea typeface="Lucida Sans Unicode" pitchFamily="34"/>
              <a:cs typeface="Lucida Sans Unicode" pitchFamily="34"/>
            </a:endParaRPr>
          </a:p>
        </p:txBody>
      </p:sp>
      <p:sp>
        <p:nvSpPr>
          <p:cNvPr id="3" name="Notes Placeholder 2"/>
          <p:cNvSpPr>
            <a:spLocks noGrp="1"/>
          </p:cNvSpPr>
          <p:nvPr>
            <p:ph type="body" idx="1"/>
          </p:nvPr>
        </p:nvSpPr>
        <p:spPr/>
        <p:txBody>
          <a:bodyPr/>
          <a:lstStyle/>
          <a:p>
            <a:r>
              <a:rPr lang="en-US" dirty="0" smtClean="0"/>
              <a:t>3 - Planar sections are popular primitives in architecture, sculpture, design, manufacturing, engineering and visualization, and its from such examples that we found inspiration for our work.</a:t>
            </a:r>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84759" y="8685360"/>
            <a:ext cx="2970000" cy="4553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1"/>
          <a:lstStyle/>
          <a:p>
            <a:pPr marL="0" marR="0" lvl="0" indent="0" algn="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fld id="{711FF7AC-37A0-4BC3-8960-153096E9DF2F}" type="slidenum">
              <a:t>30</a:t>
            </a:fld>
            <a:endParaRPr lang="en-US" sz="1200" b="0" i="0" u="none" strike="noStrike" baseline="0">
              <a:ln>
                <a:noFill/>
              </a:ln>
              <a:solidFill>
                <a:srgbClr val="000000"/>
              </a:solidFill>
              <a:latin typeface="Times New Roman" pitchFamily="18"/>
              <a:ea typeface="Lucida Sans Unicode" pitchFamily="34"/>
              <a:cs typeface="Lucida Sans Unicode" pitchFamily="34"/>
            </a:endParaRPr>
          </a:p>
        </p:txBody>
      </p:sp>
      <p:sp>
        <p:nvSpPr>
          <p:cNvPr id="3" name="Notes Placeholder 2"/>
          <p:cNvSpPr>
            <a:spLocks noGrp="1"/>
          </p:cNvSpPr>
          <p:nvPr>
            <p:ph type="body" idx="1"/>
          </p:nvPr>
        </p:nvSpPr>
        <p:spPr/>
        <p:txBody>
          <a:bodyPr/>
          <a:lstStyle/>
          <a:p>
            <a:r>
              <a:rPr lang="en-US" dirty="0" smtClean="0"/>
              <a:t>30 - Segment PCA axes</a:t>
            </a:r>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84759" y="8685360"/>
            <a:ext cx="2970000" cy="4553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1"/>
          <a:lstStyle/>
          <a:p>
            <a:pPr marL="0" marR="0" lvl="0" indent="0" algn="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fld id="{FD012A66-B02A-4E01-A260-D38DE0F21592}" type="slidenum">
              <a:t>31</a:t>
            </a:fld>
            <a:endParaRPr lang="en-US" sz="1200" b="0" i="0" u="none" strike="noStrike" baseline="0">
              <a:ln>
                <a:noFill/>
              </a:ln>
              <a:solidFill>
                <a:srgbClr val="000000"/>
              </a:solidFill>
              <a:latin typeface="Times New Roman" pitchFamily="18"/>
              <a:ea typeface="Lucida Sans Unicode" pitchFamily="34"/>
              <a:cs typeface="Lucida Sans Unicode" pitchFamily="34"/>
            </a:endParaRPr>
          </a:p>
        </p:txBody>
      </p:sp>
      <p:sp>
        <p:nvSpPr>
          <p:cNvPr id="3" name="Notes Placeholder 2"/>
          <p:cNvSpPr>
            <a:spLocks noGrp="1"/>
          </p:cNvSpPr>
          <p:nvPr>
            <p:ph type="body" idx="1"/>
          </p:nvPr>
        </p:nvSpPr>
        <p:spPr/>
        <p:txBody>
          <a:bodyPr/>
          <a:lstStyle/>
          <a:p>
            <a:r>
              <a:rPr lang="en-US" dirty="0" smtClean="0"/>
              <a:t>31 - Ridges</a:t>
            </a:r>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84759" y="8685360"/>
            <a:ext cx="2970000" cy="4553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1"/>
          <a:lstStyle/>
          <a:p>
            <a:pPr marL="0" marR="0" lvl="0" indent="0" algn="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fld id="{59806B3F-9D33-4EF5-BFBA-0C6C7F74D263}" type="slidenum">
              <a:t>32</a:t>
            </a:fld>
            <a:endParaRPr lang="en-US" sz="1200" b="0" i="0" u="none" strike="noStrike" baseline="0">
              <a:ln>
                <a:noFill/>
              </a:ln>
              <a:solidFill>
                <a:srgbClr val="000000"/>
              </a:solidFill>
              <a:latin typeface="Times New Roman" pitchFamily="18"/>
              <a:ea typeface="Lucida Sans Unicode" pitchFamily="34"/>
              <a:cs typeface="Lucida Sans Unicode" pitchFamily="34"/>
            </a:endParaRPr>
          </a:p>
        </p:txBody>
      </p:sp>
      <p:sp>
        <p:nvSpPr>
          <p:cNvPr id="3" name="Notes Placeholder 2"/>
          <p:cNvSpPr>
            <a:spLocks noGrp="1"/>
          </p:cNvSpPr>
          <p:nvPr>
            <p:ph type="body" idx="1"/>
          </p:nvPr>
        </p:nvSpPr>
        <p:spPr/>
        <p:txBody>
          <a:bodyPr/>
          <a:lstStyle/>
          <a:p>
            <a:r>
              <a:rPr lang="en-US" dirty="0" smtClean="0"/>
              <a:t>32 - Valleys</a:t>
            </a:r>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84759" y="8685360"/>
            <a:ext cx="2970000" cy="4553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1"/>
          <a:lstStyle/>
          <a:p>
            <a:pPr marL="0" marR="0" lvl="0" indent="0" algn="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fld id="{C1065DC6-9A0B-43FD-888C-3FF01DFE7BE2}" type="slidenum">
              <a:t>33</a:t>
            </a:fld>
            <a:endParaRPr lang="en-US" sz="1200" b="0" i="0" u="none" strike="noStrike" baseline="0">
              <a:ln>
                <a:noFill/>
              </a:ln>
              <a:solidFill>
                <a:srgbClr val="000000"/>
              </a:solidFill>
              <a:latin typeface="Times New Roman" pitchFamily="18"/>
              <a:ea typeface="Lucida Sans Unicode" pitchFamily="34"/>
              <a:cs typeface="Lucida Sans Unicode" pitchFamily="34"/>
            </a:endParaRPr>
          </a:p>
        </p:txBody>
      </p:sp>
      <p:sp>
        <p:nvSpPr>
          <p:cNvPr id="3" name="Notes Placeholder 2"/>
          <p:cNvSpPr>
            <a:spLocks noGrp="1"/>
          </p:cNvSpPr>
          <p:nvPr>
            <p:ph type="body" idx="1"/>
          </p:nvPr>
        </p:nvSpPr>
        <p:spPr/>
        <p:txBody>
          <a:bodyPr/>
          <a:lstStyle/>
          <a:p>
            <a:r>
              <a:rPr lang="en-US" dirty="0" smtClean="0"/>
              <a:t>33 - Symmetry plane</a:t>
            </a:r>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84759" y="8685360"/>
            <a:ext cx="2970000" cy="4553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1"/>
          <a:lstStyle/>
          <a:p>
            <a:pPr marL="0" marR="0" lvl="0" indent="0" algn="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fld id="{516E901F-A722-4F59-B326-B491A1E43219}" type="slidenum">
              <a:t>34</a:t>
            </a:fld>
            <a:endParaRPr lang="en-US" sz="1200" b="0" i="0" u="none" strike="noStrike" baseline="0">
              <a:ln>
                <a:noFill/>
              </a:ln>
              <a:solidFill>
                <a:srgbClr val="000000"/>
              </a:solidFill>
              <a:latin typeface="Times New Roman" pitchFamily="18"/>
              <a:ea typeface="Lucida Sans Unicode" pitchFamily="34"/>
              <a:cs typeface="Lucida Sans Unicode" pitchFamily="34"/>
            </a:endParaRPr>
          </a:p>
        </p:txBody>
      </p:sp>
      <p:sp>
        <p:nvSpPr>
          <p:cNvPr id="3" name="Notes Placeholder 2"/>
          <p:cNvSpPr>
            <a:spLocks noGrp="1"/>
          </p:cNvSpPr>
          <p:nvPr>
            <p:ph type="body" idx="1"/>
          </p:nvPr>
        </p:nvSpPr>
        <p:spPr/>
        <p:txBody>
          <a:bodyPr/>
          <a:lstStyle/>
          <a:p>
            <a:r>
              <a:rPr lang="en-US" dirty="0" smtClean="0"/>
              <a:t>34 - Global XYZ planes</a:t>
            </a:r>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84759" y="8685360"/>
            <a:ext cx="2970000" cy="4553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1"/>
          <a:lstStyle/>
          <a:p>
            <a:pPr marL="0" marR="0" lvl="0" indent="0" algn="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fld id="{13E7F641-E031-4F2C-B4C9-3AA37C7D6A68}" type="slidenum">
              <a:t>35</a:t>
            </a:fld>
            <a:endParaRPr lang="en-US" sz="1200" b="0" i="0" u="none" strike="noStrike" baseline="0">
              <a:ln>
                <a:noFill/>
              </a:ln>
              <a:solidFill>
                <a:srgbClr val="000000"/>
              </a:solidFill>
              <a:latin typeface="Times New Roman" pitchFamily="18"/>
              <a:ea typeface="Lucida Sans Unicode" pitchFamily="34"/>
              <a:cs typeface="Lucida Sans Unicode" pitchFamily="34"/>
            </a:endParaRPr>
          </a:p>
        </p:txBody>
      </p:sp>
      <p:sp>
        <p:nvSpPr>
          <p:cNvPr id="3" name="Notes Placeholder 2"/>
          <p:cNvSpPr>
            <a:spLocks noGrp="1"/>
          </p:cNvSpPr>
          <p:nvPr>
            <p:ph type="body" idx="1"/>
          </p:nvPr>
        </p:nvSpPr>
        <p:spPr/>
        <p:txBody>
          <a:bodyPr/>
          <a:lstStyle/>
          <a:p>
            <a:r>
              <a:rPr lang="en-US" dirty="0" smtClean="0"/>
              <a:t>35 - Global PCA planes</a:t>
            </a:r>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84759" y="8685360"/>
            <a:ext cx="2970000" cy="4553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1"/>
          <a:lstStyle/>
          <a:p>
            <a:pPr marL="0" marR="0" lvl="0" indent="0" algn="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fld id="{9AA06433-8F82-4417-BA63-BE1EDC4C8926}" type="slidenum">
              <a:t>36</a:t>
            </a:fld>
            <a:endParaRPr lang="en-US" sz="1200" b="0" i="0" u="none" strike="noStrike" baseline="0">
              <a:ln>
                <a:noFill/>
              </a:ln>
              <a:solidFill>
                <a:srgbClr val="000000"/>
              </a:solidFill>
              <a:latin typeface="Times New Roman" pitchFamily="18"/>
              <a:ea typeface="Lucida Sans Unicode" pitchFamily="34"/>
              <a:cs typeface="Lucida Sans Unicode" pitchFamily="34"/>
            </a:endParaRPr>
          </a:p>
        </p:txBody>
      </p:sp>
      <p:sp>
        <p:nvSpPr>
          <p:cNvPr id="3" name="Notes Placeholder 2"/>
          <p:cNvSpPr>
            <a:spLocks noGrp="1"/>
          </p:cNvSpPr>
          <p:nvPr>
            <p:ph type="body" idx="1"/>
          </p:nvPr>
        </p:nvSpPr>
        <p:spPr/>
        <p:txBody>
          <a:bodyPr/>
          <a:lstStyle/>
          <a:p>
            <a:r>
              <a:rPr lang="en-US" dirty="0" smtClean="0"/>
              <a:t>36 - With these features as volumes in place, we'll look now at the greedy selection performed by our algorithm.  </a:t>
            </a:r>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84759" y="8685360"/>
            <a:ext cx="2970000" cy="4553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1"/>
          <a:lstStyle/>
          <a:p>
            <a:pPr marL="0" marR="0" lvl="0" indent="0" algn="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fld id="{ED37ED30-E644-4793-9509-3D1AF1D6DB64}" type="slidenum">
              <a:t>37</a:t>
            </a:fld>
            <a:endParaRPr lang="en-US" sz="1200" b="0" i="0" u="none" strike="noStrike" baseline="0">
              <a:ln>
                <a:noFill/>
              </a:ln>
              <a:solidFill>
                <a:srgbClr val="000000"/>
              </a:solidFill>
              <a:latin typeface="Times New Roman" pitchFamily="18"/>
              <a:ea typeface="Lucida Sans Unicode" pitchFamily="34"/>
              <a:cs typeface="Lucida Sans Unicode" pitchFamily="34"/>
            </a:endParaRPr>
          </a:p>
        </p:txBody>
      </p:sp>
      <p:sp>
        <p:nvSpPr>
          <p:cNvPr id="3" name="Notes Placeholder 2"/>
          <p:cNvSpPr>
            <a:spLocks noGrp="1"/>
          </p:cNvSpPr>
          <p:nvPr>
            <p:ph type="body" idx="1"/>
          </p:nvPr>
        </p:nvSpPr>
        <p:spPr/>
        <p:txBody>
          <a:bodyPr/>
          <a:lstStyle/>
          <a:p>
            <a:pPr marL="0" marR="0" indent="0" algn="l" defTabSz="914400" rtl="0" eaLnBrk="1" fontAlgn="auto" latinLnBrk="0" hangingPunct="0">
              <a:lnSpc>
                <a:spcPct val="100000"/>
              </a:lnSpc>
              <a:spcBef>
                <a:spcPts val="448"/>
              </a:spcBef>
              <a:spcAft>
                <a:spcPts val="0"/>
              </a:spcAft>
              <a:buClrTx/>
              <a:buSzTx/>
              <a:buFontTx/>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a:pPr>
            <a:r>
              <a:rPr lang="en-US" dirty="0" smtClean="0"/>
              <a:t>37 - The video I have to show for this shows the iterative selection of the maximum bin (emphasized with </a:t>
            </a:r>
            <a:r>
              <a:rPr lang="en-US" dirty="0" err="1" smtClean="0"/>
              <a:t>coloured</a:t>
            </a:r>
            <a:r>
              <a:rPr lang="en-US" dirty="0" smtClean="0"/>
              <a:t> spheres).  It also shows the features that intersect each selected bin being removed from the plane space for the next iteration, as they are now "covered".</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84759" y="8685360"/>
            <a:ext cx="2970000" cy="4553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1"/>
          <a:lstStyle/>
          <a:p>
            <a:pPr marL="0" marR="0" lvl="0" indent="0" algn="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fld id="{A7B50FEE-8FCB-4086-A3B1-7297BB209B1E}" type="slidenum">
              <a:t>38</a:t>
            </a:fld>
            <a:endParaRPr lang="en-US" sz="1200" b="0" i="0" u="none" strike="noStrike" baseline="0">
              <a:ln>
                <a:noFill/>
              </a:ln>
              <a:solidFill>
                <a:srgbClr val="000000"/>
              </a:solidFill>
              <a:latin typeface="Times New Roman" pitchFamily="18"/>
              <a:ea typeface="Lucida Sans Unicode" pitchFamily="34"/>
              <a:cs typeface="Lucida Sans Unicode" pitchFamily="34"/>
            </a:endParaRPr>
          </a:p>
        </p:txBody>
      </p:sp>
      <p:sp>
        <p:nvSpPr>
          <p:cNvPr id="3" name="Notes Placeholder 2"/>
          <p:cNvSpPr>
            <a:spLocks noGrp="1"/>
          </p:cNvSpPr>
          <p:nvPr>
            <p:ph type="body" idx="1"/>
          </p:nvPr>
        </p:nvSpPr>
        <p:spPr/>
        <p:txBody>
          <a:bodyPr/>
          <a:lstStyle/>
          <a:p>
            <a:r>
              <a:rPr lang="en-US" dirty="0" smtClean="0"/>
              <a:t>38 - So, each of those bins selected is a plane-space point, and defines the planar section we add in object space.  We show the first three here.  The greedy algorithm continues to choose planes while the value of the maximum bin exceeds a threshold.  In the case of the 4th green bin, it fell below the threshold, causing us to discard the planar section at the bottom of the cup that would have been generated.</a:t>
            </a:r>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84759" y="8685360"/>
            <a:ext cx="2970000" cy="4553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1"/>
          <a:lstStyle/>
          <a:p>
            <a:pPr marL="0" marR="0" lvl="0" indent="0" algn="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fld id="{66AEE329-3D1E-49C7-B8C4-146E43C9073B}" type="slidenum">
              <a:t>39</a:t>
            </a:fld>
            <a:endParaRPr lang="en-US" sz="1200" b="0" i="0" u="none" strike="noStrike" baseline="0">
              <a:ln>
                <a:noFill/>
              </a:ln>
              <a:solidFill>
                <a:srgbClr val="000000"/>
              </a:solidFill>
              <a:latin typeface="Times New Roman" pitchFamily="18"/>
              <a:ea typeface="Lucida Sans Unicode" pitchFamily="34"/>
              <a:cs typeface="Lucida Sans Unicode" pitchFamily="34"/>
            </a:endParaRPr>
          </a:p>
        </p:txBody>
      </p:sp>
      <p:sp>
        <p:nvSpPr>
          <p:cNvPr id="3" name="Notes Placeholder 2"/>
          <p:cNvSpPr>
            <a:spLocks noGrp="1"/>
          </p:cNvSpPr>
          <p:nvPr>
            <p:ph type="body" idx="1"/>
          </p:nvPr>
        </p:nvSpPr>
        <p:spPr/>
        <p:txBody>
          <a:bodyPr/>
          <a:lstStyle/>
          <a:p>
            <a:r>
              <a:rPr lang="en-US" dirty="0" smtClean="0"/>
              <a:t>39/40/41/42 - Here we visualize again each planar section being added and the feature coverage in plane-space.</a:t>
            </a:r>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84759" y="8685360"/>
            <a:ext cx="2970000" cy="4553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1"/>
          <a:lstStyle/>
          <a:p>
            <a:pPr marL="0" marR="0" lvl="0" indent="0" algn="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fld id="{FC4635F0-A749-4E61-884D-B6A96A0A7DA4}" type="slidenum">
              <a:t>4</a:t>
            </a:fld>
            <a:endParaRPr lang="en-US" sz="1200" b="0" i="0" u="none" strike="noStrike" baseline="0">
              <a:ln>
                <a:noFill/>
              </a:ln>
              <a:solidFill>
                <a:srgbClr val="000000"/>
              </a:solidFill>
              <a:latin typeface="Times New Roman" pitchFamily="18"/>
              <a:ea typeface="Lucida Sans Unicode" pitchFamily="34"/>
              <a:cs typeface="Lucida Sans Unicode" pitchFamily="34"/>
            </a:endParaRPr>
          </a:p>
        </p:txBody>
      </p:sp>
      <p:sp>
        <p:nvSpPr>
          <p:cNvPr id="3" name="Notes Placeholder 2"/>
          <p:cNvSpPr>
            <a:spLocks noGrp="1"/>
          </p:cNvSpPr>
          <p:nvPr>
            <p:ph type="body" idx="1"/>
          </p:nvPr>
        </p:nvSpPr>
        <p:spPr/>
        <p:txBody>
          <a:bodyPr/>
          <a:lstStyle/>
          <a:p>
            <a:r>
              <a:rPr lang="en-US" dirty="0" smtClean="0"/>
              <a:t>4 - Our work began with an exploration study that set out to answer two fundamental questions. &lt;CLICKING&gt;</a:t>
            </a:r>
            <a:r>
              <a:rPr lang="en-US" baseline="0" dirty="0" smtClean="0"/>
              <a:t> </a:t>
            </a:r>
            <a:r>
              <a:rPr lang="en-US" dirty="0" smtClean="0"/>
              <a:t>The first: can humans, to their perceptual satisfaction, produce recognizable abstractions of common 3D shapes using a small number of planar sections? &lt;CLICKING&gt;</a:t>
            </a:r>
            <a:r>
              <a:rPr lang="en-US" baseline="0" dirty="0" smtClean="0"/>
              <a:t> </a:t>
            </a:r>
            <a:r>
              <a:rPr lang="en-US" dirty="0" smtClean="0"/>
              <a:t>And the second: Is there a correlation among the planar sections selected by different humans for the same 3D shape?</a:t>
            </a:r>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84759" y="8685360"/>
            <a:ext cx="2970000" cy="4553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1"/>
          <a:lstStyle/>
          <a:p>
            <a:pPr marL="0" marR="0" lvl="0" indent="0" algn="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fld id="{36E6FBB6-2665-4B91-8CFC-1E2E67E4ED2E}" type="slidenum">
              <a:t>40</a:t>
            </a:fld>
            <a:endParaRPr lang="en-US" sz="1200" b="0" i="0" u="none" strike="noStrike" baseline="0">
              <a:ln>
                <a:noFill/>
              </a:ln>
              <a:solidFill>
                <a:srgbClr val="000000"/>
              </a:solidFill>
              <a:latin typeface="Times New Roman" pitchFamily="18"/>
              <a:ea typeface="Lucida Sans Unicode" pitchFamily="34"/>
              <a:cs typeface="Lucida Sans Unicode" pitchFamily="34"/>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84759" y="8685360"/>
            <a:ext cx="2970000" cy="4553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1"/>
          <a:lstStyle/>
          <a:p>
            <a:pPr marL="0" marR="0" lvl="0" indent="0" algn="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fld id="{85EE279F-8A0A-411E-A857-A86A671C1DD0}" type="slidenum">
              <a:t>41</a:t>
            </a:fld>
            <a:endParaRPr lang="en-US" sz="1200" b="0" i="0" u="none" strike="noStrike" baseline="0">
              <a:ln>
                <a:noFill/>
              </a:ln>
              <a:solidFill>
                <a:srgbClr val="000000"/>
              </a:solidFill>
              <a:latin typeface="Times New Roman" pitchFamily="18"/>
              <a:ea typeface="Lucida Sans Unicode" pitchFamily="34"/>
              <a:cs typeface="Lucida Sans Unicode" pitchFamily="34"/>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84759" y="8685360"/>
            <a:ext cx="2970000" cy="4553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1"/>
          <a:lstStyle/>
          <a:p>
            <a:pPr marL="0" marR="0" lvl="0" indent="0" algn="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fld id="{7C483762-5D07-44D9-955E-A2F445B0531E}" type="slidenum">
              <a:t>42</a:t>
            </a:fld>
            <a:endParaRPr lang="en-US" sz="1200" b="0" i="0" u="none" strike="noStrike" baseline="0">
              <a:ln>
                <a:noFill/>
              </a:ln>
              <a:solidFill>
                <a:srgbClr val="000000"/>
              </a:solidFill>
              <a:latin typeface="Times New Roman" pitchFamily="18"/>
              <a:ea typeface="Lucida Sans Unicode" pitchFamily="34"/>
              <a:cs typeface="Lucida Sans Unicode" pitchFamily="34"/>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84759" y="8685360"/>
            <a:ext cx="2970000" cy="4553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1"/>
          <a:lstStyle/>
          <a:p>
            <a:pPr marL="0" marR="0" lvl="0" indent="0" algn="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fld id="{0F564FFC-FB83-4366-9A8E-B57AFB63E6D1}" type="slidenum">
              <a:t>43</a:t>
            </a:fld>
            <a:endParaRPr lang="en-US" sz="1200" b="0" i="0" u="none" strike="noStrike" baseline="0">
              <a:ln>
                <a:noFill/>
              </a:ln>
              <a:solidFill>
                <a:srgbClr val="000000"/>
              </a:solidFill>
              <a:latin typeface="Times New Roman" pitchFamily="18"/>
              <a:ea typeface="Lucida Sans Unicode" pitchFamily="34"/>
              <a:cs typeface="Lucida Sans Unicode" pitchFamily="34"/>
            </a:endParaRPr>
          </a:p>
        </p:txBody>
      </p:sp>
      <p:sp>
        <p:nvSpPr>
          <p:cNvPr id="3" name="Notes Placeholder 2"/>
          <p:cNvSpPr>
            <a:spLocks noGrp="1"/>
          </p:cNvSpPr>
          <p:nvPr>
            <p:ph type="body" idx="1"/>
          </p:nvPr>
        </p:nvSpPr>
        <p:spPr/>
        <p:txBody>
          <a:bodyPr/>
          <a:lstStyle/>
          <a:p>
            <a:r>
              <a:rPr lang="en-US" dirty="0" smtClean="0"/>
              <a:t>43 - We want to learn feature weights from the exploration study data so that our algorithm can </a:t>
            </a:r>
            <a:r>
              <a:rPr lang="en-US" b="1" i="0" dirty="0" smtClean="0"/>
              <a:t>choose planes as humans do</a:t>
            </a:r>
            <a:r>
              <a:rPr lang="en-US" dirty="0" smtClean="0"/>
              <a:t>. </a:t>
            </a:r>
            <a:r>
              <a:rPr lang="en-US" baseline="0" dirty="0" smtClean="0"/>
              <a:t> </a:t>
            </a:r>
            <a:r>
              <a:rPr lang="en-US" dirty="0" smtClean="0"/>
              <a:t>We take the data (the planar sections generated by all users) and cluster all the nearby planes together to create the representative set that we call the super-proxy.  The super proxy is shown in the bottom row, and the super proxy planes are </a:t>
            </a:r>
            <a:r>
              <a:rPr lang="en-US" dirty="0" err="1" smtClean="0"/>
              <a:t>coloured</a:t>
            </a:r>
            <a:r>
              <a:rPr lang="en-US" dirty="0" smtClean="0"/>
              <a:t> to show the level of agreement between users from red (15 humans) to blue (4 humans).</a:t>
            </a:r>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84759" y="8685360"/>
            <a:ext cx="2970000" cy="4553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1"/>
          <a:lstStyle/>
          <a:p>
            <a:pPr marL="0" marR="0" lvl="0" indent="0" algn="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fld id="{A30B9A02-0B1E-4486-AD98-D4B0A00C1B78}" type="slidenum">
              <a:t>44</a:t>
            </a:fld>
            <a:endParaRPr lang="en-US" sz="1200" b="0" i="0" u="none" strike="noStrike" baseline="0">
              <a:ln>
                <a:noFill/>
              </a:ln>
              <a:solidFill>
                <a:srgbClr val="000000"/>
              </a:solidFill>
              <a:latin typeface="Times New Roman" pitchFamily="18"/>
              <a:ea typeface="Lucida Sans Unicode" pitchFamily="34"/>
              <a:cs typeface="Lucida Sans Unicode" pitchFamily="34"/>
            </a:endParaRPr>
          </a:p>
        </p:txBody>
      </p:sp>
      <p:sp>
        <p:nvSpPr>
          <p:cNvPr id="3" name="Notes Placeholder 2"/>
          <p:cNvSpPr>
            <a:spLocks noGrp="1"/>
          </p:cNvSpPr>
          <p:nvPr>
            <p:ph type="body" idx="1"/>
          </p:nvPr>
        </p:nvSpPr>
        <p:spPr/>
        <p:txBody>
          <a:bodyPr/>
          <a:lstStyle/>
          <a:p>
            <a:r>
              <a:rPr lang="en-US" dirty="0" smtClean="0"/>
              <a:t>44 - The way we learn weights for geometric feature types is </a:t>
            </a:r>
            <a:r>
              <a:rPr lang="en-US" dirty="0" err="1" smtClean="0"/>
              <a:t>modelled</a:t>
            </a:r>
            <a:r>
              <a:rPr lang="en-US" dirty="0" smtClean="0"/>
              <a:t> by the same process as how our algorithm selects planes.  Consider an oracle algorithm that greedily chooses exactly the planes from the super proxy set, in order of highest agreement.  Note that the discrete bins in the plane-space that</a:t>
            </a:r>
            <a:r>
              <a:rPr lang="en-US" baseline="0" dirty="0" smtClean="0"/>
              <a:t> correspond to</a:t>
            </a:r>
            <a:r>
              <a:rPr lang="en-US" dirty="0" smtClean="0"/>
              <a:t> each of the oracle's selections should have a weighted sum above the threshold.  That gives us</a:t>
            </a:r>
            <a:r>
              <a:rPr lang="en-US" baseline="0" dirty="0" smtClean="0"/>
              <a:t> one set of constraints.  </a:t>
            </a:r>
            <a:r>
              <a:rPr lang="en-US" dirty="0" smtClean="0"/>
              <a:t>Conversely, when the oracle has finished selecting planes, the bins corresponding to the uncovered geometric features that remain should have a weighted sum below the threshold.  That gives another set of constraints.  We solve for the weights</a:t>
            </a:r>
            <a:r>
              <a:rPr lang="en-US" baseline="0" dirty="0" smtClean="0"/>
              <a:t> that satisfy both sets of constraints.  </a:t>
            </a:r>
            <a:r>
              <a:rPr lang="en-US" dirty="0" smtClean="0"/>
              <a:t>Refer to the paper for further details.</a:t>
            </a:r>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84759" y="8685360"/>
            <a:ext cx="2970000" cy="4553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1"/>
          <a:lstStyle/>
          <a:p>
            <a:pPr marL="0" marR="0" lvl="0" indent="0" algn="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fld id="{6E68A412-95FC-4079-BA13-3D6341A54E06}" type="slidenum">
              <a:t>45</a:t>
            </a:fld>
            <a:endParaRPr lang="en-US" sz="1200" b="0" i="0" u="none" strike="noStrike" baseline="0">
              <a:ln>
                <a:noFill/>
              </a:ln>
              <a:solidFill>
                <a:srgbClr val="000000"/>
              </a:solidFill>
              <a:latin typeface="Times New Roman" pitchFamily="18"/>
              <a:ea typeface="Lucida Sans Unicode" pitchFamily="34"/>
              <a:cs typeface="Lucida Sans Unicode" pitchFamily="34"/>
            </a:endParaRPr>
          </a:p>
        </p:txBody>
      </p:sp>
      <p:sp>
        <p:nvSpPr>
          <p:cNvPr id="3" name="Notes Placeholder 2"/>
          <p:cNvSpPr>
            <a:spLocks noGrp="1"/>
          </p:cNvSpPr>
          <p:nvPr>
            <p:ph type="body" idx="1"/>
          </p:nvPr>
        </p:nvSpPr>
        <p:spPr/>
        <p:txBody>
          <a:bodyPr/>
          <a:lstStyle/>
          <a:p>
            <a:r>
              <a:rPr lang="en-US" dirty="0" smtClean="0"/>
              <a:t>45 - The green bars on this graph show the learned weights.  From these, we can gain some insight in terms of the amount of perceptual importance humans attribute to specific geometric feature types.  For instance, as predicted, symmetry-related features are of relatively high importance when creating minimum planar section representations.</a:t>
            </a:r>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84759" y="8685360"/>
            <a:ext cx="2970000" cy="4553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1"/>
          <a:lstStyle/>
          <a:p>
            <a:pPr marL="0" marR="0" lvl="0" indent="0" algn="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fld id="{6444CEA8-C5CB-4141-8664-6F7E80BE8663}" type="slidenum">
              <a:t>46</a:t>
            </a:fld>
            <a:endParaRPr lang="en-US" sz="1200" b="0" i="0" u="none" strike="noStrike" baseline="0">
              <a:ln>
                <a:noFill/>
              </a:ln>
              <a:solidFill>
                <a:srgbClr val="000000"/>
              </a:solidFill>
              <a:latin typeface="Times New Roman" pitchFamily="18"/>
              <a:ea typeface="Lucida Sans Unicode" pitchFamily="34"/>
              <a:cs typeface="Lucida Sans Unicode" pitchFamily="34"/>
            </a:endParaRPr>
          </a:p>
        </p:txBody>
      </p:sp>
      <p:sp>
        <p:nvSpPr>
          <p:cNvPr id="3" name="Notes Placeholder 2"/>
          <p:cNvSpPr>
            <a:spLocks noGrp="1"/>
          </p:cNvSpPr>
          <p:nvPr>
            <p:ph type="body" idx="1"/>
          </p:nvPr>
        </p:nvSpPr>
        <p:spPr/>
        <p:txBody>
          <a:bodyPr/>
          <a:lstStyle/>
          <a:p>
            <a:r>
              <a:rPr lang="en-US" dirty="0" smtClean="0"/>
              <a:t>46 - Here are the results of our algorithm on our training set, the models from our original exploration study.  Compared to the super proxy set which is the "gold standard" we aim for, our algorithm comes close to emulating these results.  Sometimes, our algorithm omits a blue super-proxy plane where there was less human agreement.  Other times, our algorithm is arguably an improvement over the super-proxy, for example in the case of the donkey, or the chair (where a concavity on the underside of the seat was captured, perhaps without intention).</a:t>
            </a:r>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84759" y="8685360"/>
            <a:ext cx="2970000" cy="4553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1"/>
          <a:lstStyle/>
          <a:p>
            <a:pPr marL="0" marR="0" lvl="0" indent="0" algn="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fld id="{FE0F70D5-63BD-4F37-BB75-0E1AD10EAED9}" type="slidenum">
              <a:t>47</a:t>
            </a:fld>
            <a:endParaRPr lang="en-US" sz="1200" b="0" i="0" u="none" strike="noStrike" baseline="0">
              <a:ln>
                <a:noFill/>
              </a:ln>
              <a:solidFill>
                <a:srgbClr val="000000"/>
              </a:solidFill>
              <a:latin typeface="Times New Roman" pitchFamily="18"/>
              <a:ea typeface="Lucida Sans Unicode" pitchFamily="34"/>
              <a:cs typeface="Lucida Sans Unicode" pitchFamily="34"/>
            </a:endParaRPr>
          </a:p>
        </p:txBody>
      </p:sp>
      <p:sp>
        <p:nvSpPr>
          <p:cNvPr id="3" name="Notes Placeholder 2"/>
          <p:cNvSpPr>
            <a:spLocks noGrp="1"/>
          </p:cNvSpPr>
          <p:nvPr>
            <p:ph type="body" idx="1"/>
          </p:nvPr>
        </p:nvSpPr>
        <p:spPr/>
        <p:txBody>
          <a:bodyPr/>
          <a:lstStyle/>
          <a:p>
            <a:r>
              <a:rPr lang="en-US" dirty="0" smtClean="0"/>
              <a:t>47 - Here are some results on a number of new models.  Note that all of these results use the weights learned from our training set, no individual tuning of parameters was required.</a:t>
            </a:r>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84759" y="8685360"/>
            <a:ext cx="2970000" cy="4553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1"/>
          <a:lstStyle/>
          <a:p>
            <a:pPr marL="0" marR="0" lvl="0" indent="0" algn="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fld id="{2E732CA5-00DB-4499-9200-DEE02D6909BD}" type="slidenum">
              <a:t>48</a:t>
            </a:fld>
            <a:endParaRPr lang="en-US" sz="1200" b="0" i="0" u="none" strike="noStrike" baseline="0">
              <a:ln>
                <a:noFill/>
              </a:ln>
              <a:solidFill>
                <a:srgbClr val="000000"/>
              </a:solidFill>
              <a:latin typeface="Times New Roman" pitchFamily="18"/>
              <a:ea typeface="Lucida Sans Unicode" pitchFamily="34"/>
              <a:cs typeface="Lucida Sans Unicode" pitchFamily="34"/>
            </a:endParaRPr>
          </a:p>
        </p:txBody>
      </p:sp>
      <p:sp>
        <p:nvSpPr>
          <p:cNvPr id="3" name="Notes Placeholder 2"/>
          <p:cNvSpPr>
            <a:spLocks noGrp="1"/>
          </p:cNvSpPr>
          <p:nvPr>
            <p:ph type="body" idx="1"/>
          </p:nvPr>
        </p:nvSpPr>
        <p:spPr/>
        <p:txBody>
          <a:bodyPr/>
          <a:lstStyle/>
          <a:p>
            <a:r>
              <a:rPr lang="en-US" dirty="0" smtClean="0"/>
              <a:t>48 - So, are the abstractions generated recognizable?  This was the original problem.  We ran a second study specifically to find out.</a:t>
            </a:r>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84759" y="8685360"/>
            <a:ext cx="2970000" cy="4553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1"/>
          <a:lstStyle/>
          <a:p>
            <a:pPr marL="0" marR="0" lvl="0" indent="0" algn="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fld id="{B6FC9E3E-253F-4E37-9E58-6FD67C17FD93}" type="slidenum">
              <a:t>49</a:t>
            </a:fld>
            <a:endParaRPr lang="en-US" sz="1200" b="0" i="0" u="none" strike="noStrike" baseline="0">
              <a:ln>
                <a:noFill/>
              </a:ln>
              <a:solidFill>
                <a:srgbClr val="000000"/>
              </a:solidFill>
              <a:latin typeface="Times New Roman" pitchFamily="18"/>
              <a:ea typeface="Lucida Sans Unicode" pitchFamily="34"/>
              <a:cs typeface="Lucida Sans Unicode" pitchFamily="34"/>
            </a:endParaRPr>
          </a:p>
        </p:txBody>
      </p:sp>
      <p:sp>
        <p:nvSpPr>
          <p:cNvPr id="3" name="Notes Placeholder 2"/>
          <p:cNvSpPr>
            <a:spLocks noGrp="1"/>
          </p:cNvSpPr>
          <p:nvPr>
            <p:ph type="body" idx="1"/>
          </p:nvPr>
        </p:nvSpPr>
        <p:spPr/>
        <p:txBody>
          <a:bodyPr/>
          <a:lstStyle/>
          <a:p>
            <a:r>
              <a:rPr lang="en-US" dirty="0" smtClean="0"/>
              <a:t>49 - In our recognition study, with 66 participants, we used 6 models from the last study, and 5 new ones.  We had 5 representations, the original model, human-selected and algorithm-selected representations, as well as two others: a naive PCA approach and random cuts.  Users went through each of the 11 models in a random order, and were shown a random image of one of the 5 representations.  When the participant was able to recognize the object, they would press a key which would hide the image and they would be prompted to identify it.  These results were timed, and the responses themselves of course had to be manually verified.</a:t>
            </a:r>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84759" y="8685360"/>
            <a:ext cx="2970000" cy="4553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1"/>
          <a:lstStyle/>
          <a:p>
            <a:pPr marL="0" marR="0" lvl="0" indent="0" algn="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fld id="{BCB2E710-8840-4565-847F-49EE641CE9AE}" type="slidenum">
              <a:t>5</a:t>
            </a:fld>
            <a:endParaRPr lang="en-US" sz="1200" b="0" i="0" u="none" strike="noStrike" baseline="0">
              <a:ln>
                <a:noFill/>
              </a:ln>
              <a:solidFill>
                <a:srgbClr val="000000"/>
              </a:solidFill>
              <a:latin typeface="Times New Roman" pitchFamily="18"/>
              <a:ea typeface="Lucida Sans Unicode" pitchFamily="34"/>
              <a:cs typeface="Lucida Sans Unicode" pitchFamily="34"/>
            </a:endParaRPr>
          </a:p>
        </p:txBody>
      </p:sp>
      <p:sp>
        <p:nvSpPr>
          <p:cNvPr id="3" name="Notes Placeholder 2"/>
          <p:cNvSpPr>
            <a:spLocks noGrp="1"/>
          </p:cNvSpPr>
          <p:nvPr>
            <p:ph type="body" idx="1"/>
          </p:nvPr>
        </p:nvSpPr>
        <p:spPr/>
        <p:txBody>
          <a:bodyPr/>
          <a:lstStyle/>
          <a:p>
            <a:r>
              <a:rPr lang="en-US" dirty="0" smtClean="0"/>
              <a:t>5 - We created a software application (available online) which participants used in the study to author planar section shape proxies for a number of models.</a:t>
            </a:r>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84759" y="8685360"/>
            <a:ext cx="2970000" cy="4553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1"/>
          <a:lstStyle/>
          <a:p>
            <a:pPr marL="0" marR="0" lvl="0" indent="0" algn="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fld id="{DC88076B-6918-430B-8E3A-55D670BB8C7E}" type="slidenum">
              <a:t>50</a:t>
            </a:fld>
            <a:endParaRPr lang="en-US" sz="1200" b="0" i="0" u="none" strike="noStrike" baseline="0">
              <a:ln>
                <a:noFill/>
              </a:ln>
              <a:solidFill>
                <a:srgbClr val="000000"/>
              </a:solidFill>
              <a:latin typeface="Times New Roman" pitchFamily="18"/>
              <a:ea typeface="Lucida Sans Unicode" pitchFamily="34"/>
              <a:cs typeface="Lucida Sans Unicode" pitchFamily="34"/>
            </a:endParaRPr>
          </a:p>
        </p:txBody>
      </p:sp>
      <p:sp>
        <p:nvSpPr>
          <p:cNvPr id="3" name="Notes Placeholder 2"/>
          <p:cNvSpPr>
            <a:spLocks noGrp="1"/>
          </p:cNvSpPr>
          <p:nvPr>
            <p:ph type="body" idx="1"/>
          </p:nvPr>
        </p:nvSpPr>
        <p:spPr/>
        <p:txBody>
          <a:bodyPr/>
          <a:lstStyle/>
          <a:p>
            <a:r>
              <a:rPr lang="en-US" dirty="0" smtClean="0"/>
              <a:t>50 - The results were ideal!  The human and algorithm abstractions performed similar to the original mesh models, with recognition rates above 90% and average reaction times less than 2 seconds.  PCA and random abstractions</a:t>
            </a:r>
            <a:r>
              <a:rPr lang="en-US" baseline="0" dirty="0" smtClean="0"/>
              <a:t> </a:t>
            </a:r>
            <a:r>
              <a:rPr lang="en-US" dirty="0" smtClean="0"/>
              <a:t>performed significantly worse.</a:t>
            </a:r>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84759" y="8685360"/>
            <a:ext cx="2970000" cy="4553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1"/>
          <a:lstStyle/>
          <a:p>
            <a:pPr marL="0" marR="0" lvl="0" indent="0" algn="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fld id="{DD849DD2-0483-4959-8864-6DAE4C9D5138}" type="slidenum">
              <a:t>51</a:t>
            </a:fld>
            <a:endParaRPr lang="en-US" sz="1200" b="0" i="0" u="none" strike="noStrike" baseline="0">
              <a:ln>
                <a:noFill/>
              </a:ln>
              <a:solidFill>
                <a:srgbClr val="000000"/>
              </a:solidFill>
              <a:latin typeface="Times New Roman" pitchFamily="18"/>
              <a:ea typeface="Lucida Sans Unicode" pitchFamily="34"/>
              <a:cs typeface="Lucida Sans Unicode" pitchFamily="34"/>
            </a:endParaRPr>
          </a:p>
        </p:txBody>
      </p:sp>
      <p:sp>
        <p:nvSpPr>
          <p:cNvPr id="3" name="Notes Placeholder 2"/>
          <p:cNvSpPr>
            <a:spLocks noGrp="1"/>
          </p:cNvSpPr>
          <p:nvPr>
            <p:ph type="body" idx="1"/>
          </p:nvPr>
        </p:nvSpPr>
        <p:spPr/>
        <p:txBody>
          <a:bodyPr/>
          <a:lstStyle/>
          <a:p>
            <a:r>
              <a:rPr lang="en-US" dirty="0" smtClean="0"/>
              <a:t>51 - Our algorithm's ability to persist depends on how well the underlying features persist.  Naturally, the use of features or shape descriptors which themselves persist better under simplification and noise will be of benefit.</a:t>
            </a:r>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84759" y="8685360"/>
            <a:ext cx="2970000" cy="4553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1"/>
          <a:lstStyle/>
          <a:p>
            <a:pPr marL="0" marR="0" lvl="0" indent="0" algn="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fld id="{20CB1503-4EF3-49DE-A419-63C395037CD6}" type="slidenum">
              <a:t>52</a:t>
            </a:fld>
            <a:endParaRPr lang="en-US" sz="1200" b="0" i="0" u="none" strike="noStrike" baseline="0">
              <a:ln>
                <a:noFill/>
              </a:ln>
              <a:solidFill>
                <a:srgbClr val="000000"/>
              </a:solidFill>
              <a:latin typeface="Times New Roman" pitchFamily="18"/>
              <a:ea typeface="Lucida Sans Unicode" pitchFamily="34"/>
              <a:cs typeface="Lucida Sans Unicode" pitchFamily="34"/>
            </a:endParaRPr>
          </a:p>
        </p:txBody>
      </p:sp>
      <p:sp>
        <p:nvSpPr>
          <p:cNvPr id="3" name="Notes Placeholder 2"/>
          <p:cNvSpPr>
            <a:spLocks noGrp="1"/>
          </p:cNvSpPr>
          <p:nvPr>
            <p:ph type="body" idx="1"/>
          </p:nvPr>
        </p:nvSpPr>
        <p:spPr/>
        <p:txBody>
          <a:bodyPr/>
          <a:lstStyle/>
          <a:p>
            <a:r>
              <a:rPr lang="en-US" dirty="0" smtClean="0"/>
              <a:t>52 - Highly articulated characters, or non-planar models (for example, the curved chair backrest) are less amenable to a planar section representation.  In addition, models with "too many" or "too few" features can cause problems for plane selection.</a:t>
            </a:r>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84759" y="8685360"/>
            <a:ext cx="2970000" cy="4553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1"/>
          <a:lstStyle/>
          <a:p>
            <a:pPr marL="0" marR="0" lvl="0" indent="0" algn="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fld id="{3FCEEA20-6A27-4ECA-A900-A39A72CEE700}" type="slidenum">
              <a:t>53</a:t>
            </a:fld>
            <a:endParaRPr lang="en-US" sz="1200" b="0" i="0" u="none" strike="noStrike" baseline="0">
              <a:ln>
                <a:noFill/>
              </a:ln>
              <a:solidFill>
                <a:srgbClr val="000000"/>
              </a:solidFill>
              <a:latin typeface="Times New Roman" pitchFamily="18"/>
              <a:ea typeface="Lucida Sans Unicode" pitchFamily="34"/>
              <a:cs typeface="Lucida Sans Unicode" pitchFamily="34"/>
            </a:endParaRPr>
          </a:p>
        </p:txBody>
      </p:sp>
      <p:sp>
        <p:nvSpPr>
          <p:cNvPr id="3" name="Notes Placeholder 2"/>
          <p:cNvSpPr>
            <a:spLocks noGrp="1"/>
          </p:cNvSpPr>
          <p:nvPr>
            <p:ph type="body" idx="1"/>
          </p:nvPr>
        </p:nvSpPr>
        <p:spPr/>
        <p:txBody>
          <a:bodyPr/>
          <a:lstStyle/>
          <a:p>
            <a:r>
              <a:rPr lang="en-US" dirty="0" smtClean="0"/>
              <a:t>53 - There are a number of refinements we can make to our original algorithm.  Plane refinement: Convergent algorithm to look within </a:t>
            </a:r>
            <a:r>
              <a:rPr lang="en-US" dirty="0" err="1" smtClean="0"/>
              <a:t>neighbourhood</a:t>
            </a:r>
            <a:r>
              <a:rPr lang="en-US" dirty="0" smtClean="0"/>
              <a:t> of bin to maximize planar section area.  Counters issues with discretization of our plane-space.  Segment coverage: not halting selection until all segments of mesh are intersected by a planar section.  Adaptive refinement: varying the minimum threshold, to choose more (or fewer) planes before halting.</a:t>
            </a:r>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84759" y="8685360"/>
            <a:ext cx="2970000" cy="4553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1"/>
          <a:lstStyle/>
          <a:p>
            <a:pPr marL="0" marR="0" lvl="0" indent="0" algn="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fld id="{ACB81945-54A7-4CCC-817D-EEEC6FAA3B70}" type="slidenum">
              <a:t>54</a:t>
            </a:fld>
            <a:endParaRPr lang="en-US" sz="1200" b="0" i="0" u="none" strike="noStrike" baseline="0">
              <a:ln>
                <a:noFill/>
              </a:ln>
              <a:solidFill>
                <a:srgbClr val="000000"/>
              </a:solidFill>
              <a:latin typeface="Times New Roman" pitchFamily="18"/>
              <a:ea typeface="Lucida Sans Unicode" pitchFamily="34"/>
              <a:cs typeface="Lucida Sans Unicode" pitchFamily="34"/>
            </a:endParaRPr>
          </a:p>
        </p:txBody>
      </p:sp>
      <p:sp>
        <p:nvSpPr>
          <p:cNvPr id="3" name="Notes Placeholder 2"/>
          <p:cNvSpPr>
            <a:spLocks noGrp="1"/>
          </p:cNvSpPr>
          <p:nvPr>
            <p:ph type="body" idx="1"/>
          </p:nvPr>
        </p:nvSpPr>
        <p:spPr/>
        <p:txBody>
          <a:bodyPr/>
          <a:lstStyle/>
          <a:p>
            <a:r>
              <a:rPr lang="en-US" dirty="0" smtClean="0"/>
              <a:t>54 - Paper puppets.  These are physical</a:t>
            </a:r>
            <a:r>
              <a:rPr lang="en-US" baseline="0" dirty="0" smtClean="0"/>
              <a:t> models one can construct</a:t>
            </a:r>
            <a:r>
              <a:rPr lang="en-US" dirty="0" smtClean="0"/>
              <a:t>.  The templates for some models, and our application for producing the templates, can both be downloaded online.</a:t>
            </a:r>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84759" y="8685360"/>
            <a:ext cx="2970000" cy="4553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1"/>
          <a:lstStyle/>
          <a:p>
            <a:pPr marL="0" marR="0" lvl="0" indent="0" algn="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fld id="{0831B40F-D0D1-4F39-B826-1C086CB9596D}" type="slidenum">
              <a:t>55</a:t>
            </a:fld>
            <a:endParaRPr lang="en-US" sz="1200" b="0" i="0" u="none" strike="noStrike" baseline="0">
              <a:ln>
                <a:noFill/>
              </a:ln>
              <a:solidFill>
                <a:srgbClr val="000000"/>
              </a:solidFill>
              <a:latin typeface="Times New Roman" pitchFamily="18"/>
              <a:ea typeface="Lucida Sans Unicode" pitchFamily="34"/>
              <a:cs typeface="Lucida Sans Unicode" pitchFamily="34"/>
            </a:endParaRPr>
          </a:p>
        </p:txBody>
      </p:sp>
      <p:sp>
        <p:nvSpPr>
          <p:cNvPr id="3" name="Notes Placeholder 2"/>
          <p:cNvSpPr>
            <a:spLocks noGrp="1"/>
          </p:cNvSpPr>
          <p:nvPr>
            <p:ph type="body" idx="1"/>
          </p:nvPr>
        </p:nvSpPr>
        <p:spPr/>
        <p:txBody>
          <a:bodyPr/>
          <a:lstStyle/>
          <a:p>
            <a:r>
              <a:rPr lang="en-US" dirty="0" smtClean="0"/>
              <a:t>55 - Using a model's segmentation data, instead of cutting the model globally we can create sections for each segment independently, performing a </a:t>
            </a:r>
            <a:r>
              <a:rPr lang="en-US" dirty="0" err="1" smtClean="0"/>
              <a:t>hermite</a:t>
            </a:r>
            <a:r>
              <a:rPr lang="en-US" dirty="0" smtClean="0"/>
              <a:t> join of open curves at the segment boundaries</a:t>
            </a:r>
            <a:r>
              <a:rPr lang="en-US" baseline="0" dirty="0" smtClean="0"/>
              <a:t> to close the shapes.  We can </a:t>
            </a:r>
            <a:r>
              <a:rPr lang="en-US" dirty="0" smtClean="0"/>
              <a:t>then "pin" two planar sections together to form a joint, to make characters with some simple articulation.</a:t>
            </a:r>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84759" y="8685360"/>
            <a:ext cx="2970000" cy="4553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1"/>
          <a:lstStyle/>
          <a:p>
            <a:pPr marL="0" marR="0" lvl="0" indent="0" algn="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fld id="{74797B62-66CC-4455-A096-5ACE6D0F6445}" type="slidenum">
              <a:t>56</a:t>
            </a:fld>
            <a:endParaRPr lang="en-US" sz="1200" b="0" i="0" u="none" strike="noStrike" baseline="0">
              <a:ln>
                <a:noFill/>
              </a:ln>
              <a:solidFill>
                <a:srgbClr val="000000"/>
              </a:solidFill>
              <a:latin typeface="Times New Roman" pitchFamily="18"/>
              <a:ea typeface="Lucida Sans Unicode" pitchFamily="34"/>
              <a:cs typeface="Lucida Sans Unicode" pitchFamily="34"/>
            </a:endParaRPr>
          </a:p>
        </p:txBody>
      </p:sp>
      <p:sp>
        <p:nvSpPr>
          <p:cNvPr id="3" name="Notes Placeholder 2"/>
          <p:cNvSpPr>
            <a:spLocks noGrp="1"/>
          </p:cNvSpPr>
          <p:nvPr>
            <p:ph type="body" idx="1"/>
          </p:nvPr>
        </p:nvSpPr>
        <p:spPr/>
        <p:txBody>
          <a:bodyPr/>
          <a:lstStyle/>
          <a:p>
            <a:r>
              <a:rPr lang="en-US" dirty="0" smtClean="0"/>
              <a:t>56 - Also in our software application, a planar section abstraction provides a set of planes which can invisibly exist as annotation surfaces.  The active plane for annotation can be selected by utilizing camera parameters like position and view direction.  In this example, the plane along</a:t>
            </a:r>
            <a:r>
              <a:rPr lang="en-US" baseline="0" dirty="0" smtClean="0"/>
              <a:t> a symmetry axis will dynamically rotate its normal to face the camera.</a:t>
            </a:r>
            <a:endParaRPr 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84759" y="8685360"/>
            <a:ext cx="2970000" cy="4553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1"/>
          <a:lstStyle/>
          <a:p>
            <a:pPr marL="0" marR="0" lvl="0" indent="0" algn="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fld id="{8558766C-C7E7-4741-972A-E4D7EC68EA5E}" type="slidenum">
              <a:t>57</a:t>
            </a:fld>
            <a:endParaRPr lang="en-US" sz="1200" b="0" i="0" u="none" strike="noStrike" baseline="0">
              <a:ln>
                <a:noFill/>
              </a:ln>
              <a:solidFill>
                <a:srgbClr val="000000"/>
              </a:solidFill>
              <a:latin typeface="Times New Roman" pitchFamily="18"/>
              <a:ea typeface="Lucida Sans Unicode" pitchFamily="34"/>
              <a:cs typeface="Lucida Sans Unicode" pitchFamily="34"/>
            </a:endParaRPr>
          </a:p>
        </p:txBody>
      </p:sp>
      <p:sp>
        <p:nvSpPr>
          <p:cNvPr id="3" name="Notes Placeholder 2"/>
          <p:cNvSpPr>
            <a:spLocks noGrp="1"/>
          </p:cNvSpPr>
          <p:nvPr>
            <p:ph type="body" idx="1"/>
          </p:nvPr>
        </p:nvSpPr>
        <p:spPr/>
        <p:txBody>
          <a:bodyPr/>
          <a:lstStyle/>
          <a:p>
            <a:r>
              <a:rPr lang="en-US" dirty="0" smtClean="0"/>
              <a:t>57 - Our algorithm can be applied to each part of a more complex model, the union of these parts forming an artistic planar abstraction.</a:t>
            </a:r>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84759" y="8685360"/>
            <a:ext cx="2970000" cy="4553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1"/>
          <a:lstStyle/>
          <a:p>
            <a:pPr marL="0" marR="0" lvl="0" indent="0" algn="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fld id="{140C2BAE-0406-4DF1-ACA1-956A1870BA5A}" type="slidenum">
              <a:t>58</a:t>
            </a:fld>
            <a:endParaRPr lang="en-US" sz="1200" b="0" i="0" u="none" strike="noStrike" baseline="0">
              <a:ln>
                <a:noFill/>
              </a:ln>
              <a:solidFill>
                <a:srgbClr val="000000"/>
              </a:solidFill>
              <a:latin typeface="Times New Roman" pitchFamily="18"/>
              <a:ea typeface="Lucida Sans Unicode" pitchFamily="34"/>
              <a:cs typeface="Lucida Sans Unicode" pitchFamily="34"/>
            </a:endParaRPr>
          </a:p>
        </p:txBody>
      </p:sp>
      <p:sp>
        <p:nvSpPr>
          <p:cNvPr id="3" name="Notes Placeholder 2"/>
          <p:cNvSpPr>
            <a:spLocks noGrp="1"/>
          </p:cNvSpPr>
          <p:nvPr>
            <p:ph type="body" idx="1"/>
          </p:nvPr>
        </p:nvSpPr>
        <p:spPr/>
        <p:txBody>
          <a:bodyPr/>
          <a:lstStyle/>
          <a:p>
            <a:r>
              <a:rPr lang="en-US" dirty="0" smtClean="0"/>
              <a:t>58 - Our key contribution is to introduce and explore the use of minimal planar section</a:t>
            </a:r>
            <a:r>
              <a:rPr lang="en-US" baseline="0" dirty="0" smtClean="0"/>
              <a:t> shape proxy</a:t>
            </a:r>
            <a:r>
              <a:rPr lang="en-US" dirty="0" smtClean="0"/>
              <a:t>.  We gained insights into how humans define planar sections and the importance of geometric features.  We presented an algorithm to efficiently produce minimal abstractions that are similar to what a human would author, and through a second study showed that they are as recognizable as the original mesh models.  We also explored a number of potential applications for minimal planar section abstractions.</a:t>
            </a:r>
            <a:endParaRPr 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84759" y="8685360"/>
            <a:ext cx="2970000" cy="4553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1"/>
          <a:lstStyle/>
          <a:p>
            <a:pPr marL="0" marR="0" lvl="0" indent="0" algn="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fld id="{C4C831D5-CDC6-4325-A338-B123D68CD0DE}" type="slidenum">
              <a:t>59</a:t>
            </a:fld>
            <a:endParaRPr lang="en-US" sz="1200" b="0" i="0" u="none" strike="noStrike" baseline="0">
              <a:ln>
                <a:noFill/>
              </a:ln>
              <a:solidFill>
                <a:srgbClr val="000000"/>
              </a:solidFill>
              <a:latin typeface="Times New Roman" pitchFamily="18"/>
              <a:ea typeface="Lucida Sans Unicode" pitchFamily="34"/>
              <a:cs typeface="Lucida Sans Unicode" pitchFamily="34"/>
            </a:endParaRPr>
          </a:p>
        </p:txBody>
      </p:sp>
      <p:sp>
        <p:nvSpPr>
          <p:cNvPr id="3" name="Notes Placeholder 2"/>
          <p:cNvSpPr>
            <a:spLocks noGrp="1"/>
          </p:cNvSpPr>
          <p:nvPr>
            <p:ph type="body" idx="1"/>
          </p:nvPr>
        </p:nvSpPr>
        <p:spPr/>
        <p:txBody>
          <a:bodyPr/>
          <a:lstStyle/>
          <a:p>
            <a:r>
              <a:rPr lang="en-US" dirty="0" smtClean="0"/>
              <a:t>59 - We acknowledge the following individuals and organizations, for discussion, helping to create some physical models, and funding.</a:t>
            </a:r>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84759" y="8685360"/>
            <a:ext cx="2970000" cy="4553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1"/>
          <a:lstStyle/>
          <a:p>
            <a:pPr marL="0" marR="0" lvl="0" indent="0" algn="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fld id="{162A6FD1-50CD-46B8-8161-DCBF6AD75210}" type="slidenum">
              <a:t>6</a:t>
            </a:fld>
            <a:endParaRPr lang="en-US" sz="1200" b="0" i="0" u="none" strike="noStrike" baseline="0">
              <a:ln>
                <a:noFill/>
              </a:ln>
              <a:solidFill>
                <a:srgbClr val="000000"/>
              </a:solidFill>
              <a:latin typeface="Times New Roman" pitchFamily="18"/>
              <a:ea typeface="Lucida Sans Unicode" pitchFamily="34"/>
              <a:cs typeface="Lucida Sans Unicode" pitchFamily="34"/>
            </a:endParaRPr>
          </a:p>
        </p:txBody>
      </p:sp>
      <p:sp>
        <p:nvSpPr>
          <p:cNvPr id="3" name="Notes Placeholder 2"/>
          <p:cNvSpPr>
            <a:spLocks noGrp="1"/>
          </p:cNvSpPr>
          <p:nvPr>
            <p:ph type="body" idx="1"/>
          </p:nvPr>
        </p:nvSpPr>
        <p:spPr/>
        <p:txBody>
          <a:bodyPr/>
          <a:lstStyle/>
          <a:p>
            <a:r>
              <a:rPr lang="en-US" dirty="0" smtClean="0"/>
              <a:t>6 - Our study included results from 18 participants.  To visualize the data, we render participant planes as thick, transparent black lines.</a:t>
            </a:r>
            <a:r>
              <a:rPr lang="en-US" baseline="0" dirty="0" smtClean="0"/>
              <a:t>  So</a:t>
            </a:r>
            <a:r>
              <a:rPr lang="en-US" dirty="0" smtClean="0"/>
              <a:t> we can see where there was high agreement, as the lines overlap</a:t>
            </a:r>
            <a:r>
              <a:rPr lang="en-US" baseline="0" dirty="0" smtClean="0"/>
              <a:t> and</a:t>
            </a:r>
            <a:r>
              <a:rPr lang="en-US" dirty="0" smtClean="0"/>
              <a:t> appear darker.  In this example, the two planes that form a dark X across the tabletop represent greater agreement than the lighter lines forming the square.</a:t>
            </a:r>
            <a:endParaRPr 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84759" y="8685360"/>
            <a:ext cx="2970000" cy="4553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1"/>
          <a:lstStyle/>
          <a:p>
            <a:pPr marL="0" marR="0" lvl="0" indent="0" algn="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fld id="{4CC34866-00B0-43C0-8D80-7EB7DA084C47}" type="slidenum">
              <a:t>60</a:t>
            </a:fld>
            <a:endParaRPr lang="en-US" sz="1200" b="0" i="0" u="none" strike="noStrike" baseline="0">
              <a:ln>
                <a:noFill/>
              </a:ln>
              <a:solidFill>
                <a:srgbClr val="000000"/>
              </a:solidFill>
              <a:latin typeface="Times New Roman" pitchFamily="18"/>
              <a:ea typeface="Lucida Sans Unicode" pitchFamily="34"/>
              <a:cs typeface="Lucida Sans Unicode" pitchFamily="34"/>
            </a:endParaRPr>
          </a:p>
        </p:txBody>
      </p:sp>
      <p:sp>
        <p:nvSpPr>
          <p:cNvPr id="3" name="Notes Placeholder 2"/>
          <p:cNvSpPr>
            <a:spLocks noGrp="1"/>
          </p:cNvSpPr>
          <p:nvPr>
            <p:ph type="body" idx="1"/>
          </p:nvPr>
        </p:nvSpPr>
        <p:spPr/>
        <p:txBody>
          <a:bodyPr/>
          <a:lstStyle/>
          <a:p>
            <a:r>
              <a:rPr lang="en-US" dirty="0" smtClean="0"/>
              <a:t>60 - And thank you for your attention</a:t>
            </a:r>
            <a:r>
              <a:rPr lang="en-US" dirty="0" smtClean="0"/>
              <a:t>.</a:t>
            </a:r>
          </a:p>
          <a:p>
            <a:endParaRPr lang="en-US" dirty="0" smtClean="0"/>
          </a:p>
          <a:p>
            <a:pPr marL="0" marR="0" indent="0" algn="l" defTabSz="914400" rtl="0" eaLnBrk="1" fontAlgn="auto" latinLnBrk="0" hangingPunct="0">
              <a:lnSpc>
                <a:spcPct val="100000"/>
              </a:lnSpc>
              <a:spcBef>
                <a:spcPts val="448"/>
              </a:spcBef>
              <a:spcAft>
                <a:spcPts val="0"/>
              </a:spcAft>
              <a:buClrTx/>
              <a:buSzTx/>
              <a:buFontTx/>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a:pPr>
            <a:r>
              <a:rPr lang="en-US" dirty="0" smtClean="0"/>
              <a:t>Other related areas of work: </a:t>
            </a:r>
            <a:r>
              <a:rPr lang="en-US" b="1" dirty="0" smtClean="0"/>
              <a:t>Visual perception</a:t>
            </a:r>
            <a:r>
              <a:rPr lang="en-US" dirty="0" smtClean="0"/>
              <a:t>. Where do people draw lines?  Cole et al. SIGGRAPH 2008.  </a:t>
            </a:r>
            <a:r>
              <a:rPr lang="en-US" b="1" dirty="0" smtClean="0"/>
              <a:t>Shape simplification</a:t>
            </a:r>
            <a:r>
              <a:rPr lang="en-US" baseline="0" dirty="0" smtClean="0"/>
              <a:t>:</a:t>
            </a:r>
            <a:r>
              <a:rPr lang="en-US" dirty="0" smtClean="0"/>
              <a:t> Billboards/</a:t>
            </a:r>
            <a:r>
              <a:rPr lang="en-US" dirty="0" err="1" smtClean="0"/>
              <a:t>polypostors</a:t>
            </a:r>
            <a:r>
              <a:rPr lang="en-US" dirty="0" smtClean="0"/>
              <a:t>.  </a:t>
            </a:r>
            <a:r>
              <a:rPr lang="en-US" b="1" dirty="0" smtClean="0"/>
              <a:t>Geometric features</a:t>
            </a:r>
            <a:r>
              <a:rPr lang="en-US" dirty="0" smtClean="0"/>
              <a:t>: curvature, symmetry, segmentation, etc.  </a:t>
            </a:r>
            <a:r>
              <a:rPr lang="en-US" b="1" dirty="0" smtClean="0"/>
              <a:t>Curves</a:t>
            </a:r>
            <a:r>
              <a:rPr lang="en-US" b="0" dirty="0" smtClean="0"/>
              <a:t>: </a:t>
            </a:r>
            <a:r>
              <a:rPr lang="en-US" b="0" dirty="0" err="1" smtClean="0"/>
              <a:t>iWires</a:t>
            </a:r>
            <a:r>
              <a:rPr lang="en-US" b="0" dirty="0" smtClean="0"/>
              <a:t>,</a:t>
            </a:r>
            <a:r>
              <a:rPr lang="en-US" b="0" baseline="0" dirty="0" smtClean="0"/>
              <a:t> Wires.</a:t>
            </a:r>
            <a:endParaRPr lang="en-US" dirty="0"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84759" y="8685360"/>
            <a:ext cx="2970000" cy="4553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1"/>
          <a:lstStyle/>
          <a:p>
            <a:pPr marL="0" marR="0" lvl="0" indent="0" algn="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fld id="{C4C831D5-CDC6-4325-A338-B123D68CD0DE}" type="slidenum">
              <a:t>61</a:t>
            </a:fld>
            <a:endParaRPr lang="en-US" sz="1200" b="0" i="0" u="none" strike="noStrike" baseline="0">
              <a:ln>
                <a:noFill/>
              </a:ln>
              <a:solidFill>
                <a:srgbClr val="000000"/>
              </a:solidFill>
              <a:latin typeface="Times New Roman" pitchFamily="18"/>
              <a:ea typeface="Lucida Sans Unicode" pitchFamily="34"/>
              <a:cs typeface="Lucida Sans Unicode" pitchFamily="34"/>
            </a:endParaRPr>
          </a:p>
        </p:txBody>
      </p:sp>
      <p:sp>
        <p:nvSpPr>
          <p:cNvPr id="3" name="Notes Placeholder 2"/>
          <p:cNvSpPr>
            <a:spLocks noGrp="1"/>
          </p:cNvSpPr>
          <p:nvPr>
            <p:ph type="body" idx="1"/>
          </p:nvPr>
        </p:nvSpPr>
        <p:spPr/>
        <p:txBody>
          <a:bodyPr/>
          <a:lstStyle/>
          <a:p>
            <a:r>
              <a:rPr lang="en-US" sz="1200" b="1" i="0" u="none" strike="noStrike" baseline="0" dirty="0" smtClean="0">
                <a:ln>
                  <a:noFill/>
                </a:ln>
                <a:solidFill>
                  <a:srgbClr val="000000"/>
                </a:solidFill>
                <a:effectLst/>
                <a:latin typeface="Times New Roman" pitchFamily="18"/>
              </a:rPr>
              <a:t>Surface Reconstruction From Non-parallel Curve </a:t>
            </a:r>
            <a:r>
              <a:rPr lang="en-US" sz="1200" b="1" i="0" u="none" strike="noStrike" baseline="0" dirty="0" smtClean="0">
                <a:ln>
                  <a:noFill/>
                </a:ln>
                <a:solidFill>
                  <a:srgbClr val="000000"/>
                </a:solidFill>
                <a:effectLst/>
                <a:latin typeface="Times New Roman" pitchFamily="18"/>
              </a:rPr>
              <a:t>Networks, </a:t>
            </a:r>
            <a:r>
              <a:rPr lang="en-US" sz="1200" b="0" i="1" u="none" strike="noStrike" baseline="0" dirty="0" smtClean="0">
                <a:ln>
                  <a:noFill/>
                </a:ln>
                <a:solidFill>
                  <a:srgbClr val="000000"/>
                </a:solidFill>
                <a:effectLst/>
                <a:latin typeface="Times New Roman" pitchFamily="18"/>
              </a:rPr>
              <a:t>Computer </a:t>
            </a:r>
            <a:r>
              <a:rPr lang="en-US" sz="1200" b="0" i="1" u="none" strike="noStrike" baseline="0" dirty="0" smtClean="0">
                <a:ln>
                  <a:noFill/>
                </a:ln>
                <a:solidFill>
                  <a:srgbClr val="000000"/>
                </a:solidFill>
                <a:effectLst/>
                <a:latin typeface="Times New Roman" pitchFamily="18"/>
              </a:rPr>
              <a:t>Graphics Forum (Proceedings of </a:t>
            </a:r>
            <a:r>
              <a:rPr lang="en-US" sz="1200" b="0" i="1" u="none" strike="noStrike" baseline="0" dirty="0" err="1" smtClean="0">
                <a:ln>
                  <a:noFill/>
                </a:ln>
                <a:solidFill>
                  <a:srgbClr val="000000"/>
                </a:solidFill>
                <a:effectLst/>
                <a:latin typeface="Times New Roman" pitchFamily="18"/>
              </a:rPr>
              <a:t>Eurographics</a:t>
            </a:r>
            <a:r>
              <a:rPr lang="en-US" sz="1200" b="0" i="1" u="none" strike="noStrike" baseline="0" dirty="0" smtClean="0">
                <a:ln>
                  <a:noFill/>
                </a:ln>
                <a:solidFill>
                  <a:srgbClr val="000000"/>
                </a:solidFill>
                <a:effectLst/>
                <a:latin typeface="Times New Roman" pitchFamily="18"/>
              </a:rPr>
              <a:t> 2008), 27(2):155-163</a:t>
            </a:r>
          </a:p>
          <a:p>
            <a:r>
              <a:rPr lang="en-US" sz="1200" b="0" i="0" u="none" strike="noStrike" baseline="0" dirty="0" smtClean="0">
                <a:ln>
                  <a:noFill/>
                </a:ln>
                <a:solidFill>
                  <a:srgbClr val="000000"/>
                </a:solidFill>
                <a:effectLst/>
                <a:latin typeface="Times New Roman" pitchFamily="18"/>
              </a:rPr>
              <a:t>L. Liu, C. Bajaj, J.O. </a:t>
            </a:r>
            <a:r>
              <a:rPr lang="en-US" sz="1200" b="0" i="0" u="none" strike="noStrike" baseline="0" dirty="0" err="1" smtClean="0">
                <a:ln>
                  <a:noFill/>
                </a:ln>
                <a:solidFill>
                  <a:srgbClr val="000000"/>
                </a:solidFill>
                <a:effectLst/>
                <a:latin typeface="Times New Roman" pitchFamily="18"/>
              </a:rPr>
              <a:t>Deasy</a:t>
            </a:r>
            <a:r>
              <a:rPr lang="en-US" sz="1200" b="0" i="0" u="none" strike="noStrike" baseline="0" dirty="0" smtClean="0">
                <a:ln>
                  <a:noFill/>
                </a:ln>
                <a:solidFill>
                  <a:srgbClr val="000000"/>
                </a:solidFill>
                <a:effectLst/>
                <a:latin typeface="Times New Roman" pitchFamily="18"/>
              </a:rPr>
              <a:t>, D.A. Low, T. </a:t>
            </a:r>
            <a:r>
              <a:rPr lang="en-US" sz="1200" b="0" i="0" u="none" strike="noStrike" baseline="0" dirty="0" err="1" smtClean="0">
                <a:ln>
                  <a:noFill/>
                </a:ln>
                <a:solidFill>
                  <a:srgbClr val="000000"/>
                </a:solidFill>
                <a:effectLst/>
                <a:latin typeface="Times New Roman" pitchFamily="18"/>
              </a:rPr>
              <a:t>Ju</a:t>
            </a:r>
            <a:r>
              <a:rPr lang="en-US" sz="1200" b="0" i="0" u="none" strike="noStrike" baseline="0" dirty="0" smtClean="0">
                <a:ln>
                  <a:noFill/>
                </a:ln>
                <a:solidFill>
                  <a:srgbClr val="000000"/>
                </a:solidFill>
                <a:effectLst/>
                <a:latin typeface="Times New Roman" pitchFamily="18"/>
              </a:rPr>
              <a:t> </a:t>
            </a:r>
            <a:r>
              <a:rPr lang="en-US" sz="1200" b="0" i="1" u="none" strike="noStrike" baseline="0" dirty="0" smtClean="0">
                <a:ln>
                  <a:noFill/>
                </a:ln>
                <a:solidFill>
                  <a:srgbClr val="000000"/>
                </a:solidFill>
                <a:effectLst/>
                <a:latin typeface="Times New Roman" pitchFamily="18"/>
              </a:rPr>
              <a:t>Second </a:t>
            </a:r>
            <a:r>
              <a:rPr lang="en-US" sz="1200" b="0" i="1" u="none" strike="noStrike" baseline="0" dirty="0" smtClean="0">
                <a:ln>
                  <a:noFill/>
                </a:ln>
                <a:solidFill>
                  <a:srgbClr val="000000"/>
                </a:solidFill>
                <a:effectLst/>
                <a:latin typeface="Times New Roman" pitchFamily="18"/>
              </a:rPr>
              <a:t>place in SIGGRAPH 2007 SRC (student research competition</a:t>
            </a:r>
            <a:r>
              <a:rPr lang="en-US" sz="1200" b="0" i="1" u="none" strike="noStrike" baseline="0" dirty="0" smtClean="0">
                <a:ln>
                  <a:noFill/>
                </a:ln>
                <a:solidFill>
                  <a:srgbClr val="000000"/>
                </a:solidFill>
                <a:effectLst/>
                <a:latin typeface="Times New Roman" pitchFamily="18"/>
              </a:rPr>
              <a:t>). </a:t>
            </a:r>
            <a:r>
              <a:rPr lang="en-US" dirty="0" smtClean="0"/>
              <a:t>University </a:t>
            </a:r>
            <a:r>
              <a:rPr lang="en-US" dirty="0" smtClean="0"/>
              <a:t>of </a:t>
            </a:r>
            <a:r>
              <a:rPr lang="en-US" dirty="0" smtClean="0"/>
              <a:t>Washington</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84759" y="8685360"/>
            <a:ext cx="2970000" cy="4553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1"/>
          <a:lstStyle/>
          <a:p>
            <a:pPr marL="0" marR="0" lvl="0" indent="0" algn="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fld id="{C4C831D5-CDC6-4325-A338-B123D68CD0DE}" type="slidenum">
              <a:t>62</a:t>
            </a:fld>
            <a:endParaRPr lang="en-US" sz="1200" b="0" i="0" u="none" strike="noStrike" baseline="0">
              <a:ln>
                <a:noFill/>
              </a:ln>
              <a:solidFill>
                <a:srgbClr val="000000"/>
              </a:solidFill>
              <a:latin typeface="Times New Roman" pitchFamily="18"/>
              <a:ea typeface="Lucida Sans Unicode" pitchFamily="34"/>
              <a:cs typeface="Lucida Sans Unicode" pitchFamily="34"/>
            </a:endParaRPr>
          </a:p>
        </p:txBody>
      </p:sp>
      <p:sp>
        <p:nvSpPr>
          <p:cNvPr id="3" name="Notes Placeholder 2"/>
          <p:cNvSpPr>
            <a:spLocks noGrp="1"/>
          </p:cNvSpPr>
          <p:nvPr>
            <p:ph type="body" idx="1"/>
          </p:nvPr>
        </p:nvSpPr>
        <p:spPr/>
        <p:txBody>
          <a:bodyPr/>
          <a:lstStyle/>
          <a:p>
            <a:r>
              <a:rPr lang="en-US" sz="1200" b="0" i="0" u="none" strike="noStrike" baseline="0" dirty="0" smtClean="0">
                <a:ln>
                  <a:noFill/>
                </a:ln>
                <a:solidFill>
                  <a:srgbClr val="000000"/>
                </a:solidFill>
                <a:latin typeface="Times New Roman" pitchFamily="18"/>
              </a:rPr>
              <a:t>User proxy problems: (left) regular sections in our pilot study; (middle) inadvertently capturing concave under side of chair; (right) planes covering no geometric feature on the donkey.</a:t>
            </a:r>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84759" y="8685360"/>
            <a:ext cx="2970000" cy="4553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1"/>
          <a:lstStyle/>
          <a:p>
            <a:pPr marL="0" marR="0" lvl="0" indent="0" algn="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fld id="{5CF6E7B8-4601-42C6-9190-A00ECD44796C}" type="slidenum">
              <a:t>7</a:t>
            </a:fld>
            <a:endParaRPr lang="en-US" sz="1200" b="0" i="0" u="none" strike="noStrike" baseline="0">
              <a:ln>
                <a:noFill/>
              </a:ln>
              <a:solidFill>
                <a:srgbClr val="000000"/>
              </a:solidFill>
              <a:latin typeface="Times New Roman" pitchFamily="18"/>
              <a:ea typeface="Lucida Sans Unicode" pitchFamily="34"/>
              <a:cs typeface="Lucida Sans Unicode" pitchFamily="34"/>
            </a:endParaRPr>
          </a:p>
        </p:txBody>
      </p:sp>
      <p:sp>
        <p:nvSpPr>
          <p:cNvPr id="3" name="Notes Placeholder 2"/>
          <p:cNvSpPr>
            <a:spLocks noGrp="1"/>
          </p:cNvSpPr>
          <p:nvPr>
            <p:ph type="body" idx="1"/>
          </p:nvPr>
        </p:nvSpPr>
        <p:spPr/>
        <p:txBody>
          <a:bodyPr/>
          <a:lstStyle/>
          <a:p>
            <a:r>
              <a:rPr lang="en-US" dirty="0" smtClean="0"/>
              <a:t>7 - (Take time, ~20-30 sec.)  Here we show results across the 19 models in our study.</a:t>
            </a:r>
            <a:r>
              <a:rPr lang="en-US" baseline="0" dirty="0" smtClean="0"/>
              <a:t>  O</a:t>
            </a:r>
            <a:r>
              <a:rPr lang="en-US" dirty="0" smtClean="0"/>
              <a:t>ur complete dataset obtained from participants contains 1630 planes in total.  Looking at each example, there are always at least one or two planes where agreement is almost universal across participants.  Some models have very thick, but lighter</a:t>
            </a:r>
            <a:r>
              <a:rPr lang="en-US" baseline="0" dirty="0" smtClean="0"/>
              <a:t> </a:t>
            </a:r>
            <a:r>
              <a:rPr lang="en-US" dirty="0" smtClean="0"/>
              <a:t>bands which still indicate high agreement, but are less precise in defining exactly where the intended plane should be.</a:t>
            </a:r>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84759" y="8685360"/>
            <a:ext cx="2970000" cy="4553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1"/>
          <a:lstStyle/>
          <a:p>
            <a:pPr marL="0" marR="0" lvl="0" indent="0" algn="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fld id="{3CEC9040-1504-4E5D-85DE-8A9A6380ECB2}" type="slidenum">
              <a:t>8</a:t>
            </a:fld>
            <a:endParaRPr lang="en-US" sz="1200" b="0" i="0" u="none" strike="noStrike" baseline="0">
              <a:ln>
                <a:noFill/>
              </a:ln>
              <a:solidFill>
                <a:srgbClr val="000000"/>
              </a:solidFill>
              <a:latin typeface="Times New Roman" pitchFamily="18"/>
              <a:ea typeface="Lucida Sans Unicode" pitchFamily="34"/>
              <a:cs typeface="Lucida Sans Unicode" pitchFamily="34"/>
            </a:endParaRPr>
          </a:p>
        </p:txBody>
      </p:sp>
      <p:sp>
        <p:nvSpPr>
          <p:cNvPr id="3" name="Notes Placeholder 2"/>
          <p:cNvSpPr>
            <a:spLocks noGrp="1"/>
          </p:cNvSpPr>
          <p:nvPr>
            <p:ph type="body" idx="1"/>
          </p:nvPr>
        </p:nvSpPr>
        <p:spPr/>
        <p:txBody>
          <a:bodyPr/>
          <a:lstStyle/>
          <a:p>
            <a:r>
              <a:rPr lang="en-US" dirty="0" smtClean="0"/>
              <a:t>8 - So, can we produce minimal planar section abstractions which are recognizable? &lt;CLICKING&gt;</a:t>
            </a:r>
            <a:r>
              <a:rPr lang="en-US" baseline="0" dirty="0" smtClean="0"/>
              <a:t> </a:t>
            </a:r>
            <a:r>
              <a:rPr lang="en-US" dirty="0" smtClean="0"/>
              <a:t>Yes!  Participants in the study were given a soft maximum of 10 planes to use for each model. &lt;CLICKING&gt;</a:t>
            </a:r>
            <a:r>
              <a:rPr lang="en-US" baseline="0" dirty="0" smtClean="0"/>
              <a:t> </a:t>
            </a:r>
            <a:r>
              <a:rPr lang="en-US" dirty="0" smtClean="0"/>
              <a:t>We found only 1.5% of the abstractions created contained 10 or more planes.  The low mean of 4.77 indicates that generally, participants were comfortable in using a number of planes well below 10. </a:t>
            </a:r>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84759" y="8685360"/>
            <a:ext cx="2970000" cy="4553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1"/>
          <a:lstStyle/>
          <a:p>
            <a:pPr marL="0" marR="0" lvl="0" indent="0" algn="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fld id="{F9AB2004-2DB0-47D4-A9BA-F456407C0807}" type="slidenum">
              <a:t>9</a:t>
            </a:fld>
            <a:endParaRPr lang="en-US" sz="1200" b="0" i="0" u="none" strike="noStrike" baseline="0">
              <a:ln>
                <a:noFill/>
              </a:ln>
              <a:solidFill>
                <a:srgbClr val="000000"/>
              </a:solidFill>
              <a:latin typeface="Times New Roman" pitchFamily="18"/>
              <a:ea typeface="Lucida Sans Unicode" pitchFamily="34"/>
              <a:cs typeface="Lucida Sans Unicode" pitchFamily="34"/>
            </a:endParaRPr>
          </a:p>
        </p:txBody>
      </p:sp>
      <p:sp>
        <p:nvSpPr>
          <p:cNvPr id="3" name="Notes Placeholder 2"/>
          <p:cNvSpPr>
            <a:spLocks noGrp="1"/>
          </p:cNvSpPr>
          <p:nvPr>
            <p:ph type="body" idx="1"/>
          </p:nvPr>
        </p:nvSpPr>
        <p:spPr/>
        <p:txBody>
          <a:bodyPr/>
          <a:lstStyle/>
          <a:p>
            <a:r>
              <a:rPr lang="en-US" dirty="0" smtClean="0"/>
              <a:t>9 - So did the abstractions correlate, that is, did different participants tend to produce similar abstractions on the same model? &lt;CLICKING&gt;</a:t>
            </a:r>
            <a:r>
              <a:rPr lang="en-US" baseline="0" dirty="0" smtClean="0"/>
              <a:t> </a:t>
            </a:r>
            <a:r>
              <a:rPr lang="en-US" dirty="0" smtClean="0"/>
              <a:t>Yes!  If we cluster the</a:t>
            </a:r>
            <a:r>
              <a:rPr lang="en-US" baseline="0" dirty="0" smtClean="0"/>
              <a:t> planes from all </a:t>
            </a:r>
            <a:r>
              <a:rPr lang="en-US" dirty="0" smtClean="0"/>
              <a:t>participants</a:t>
            </a:r>
            <a:r>
              <a:rPr lang="en-US" baseline="0" dirty="0" smtClean="0"/>
              <a:t> for each model</a:t>
            </a:r>
            <a:r>
              <a:rPr lang="en-US" dirty="0" smtClean="0"/>
              <a:t> together, and keep a representative plane for the cluster when there is reasonable</a:t>
            </a:r>
            <a:r>
              <a:rPr lang="en-US" baseline="0" dirty="0" smtClean="0"/>
              <a:t> </a:t>
            </a:r>
            <a:r>
              <a:rPr lang="en-US" dirty="0" smtClean="0"/>
              <a:t>agreement, we form what we call the super-proxy set of planes.  The existence of these clusters shows us this correlation, &lt;CLICKING&gt;</a:t>
            </a:r>
            <a:r>
              <a:rPr lang="en-US" baseline="0" dirty="0" smtClean="0"/>
              <a:t> </a:t>
            </a:r>
            <a:r>
              <a:rPr lang="en-US" dirty="0" smtClean="0"/>
              <a:t>and it is further revealed by the graph below which shows the proportion of participants planes used in blue, and those that did not appear in the super proxy set in orange.</a:t>
            </a: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19137748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735936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276225"/>
            <a:ext cx="2001838" cy="5999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66738" y="-276225"/>
            <a:ext cx="5853112" cy="5999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088625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lvl="0"/>
            <a:endParaRPr lang="en-CA"/>
          </a:p>
        </p:txBody>
      </p:sp>
      <p:sp>
        <p:nvSpPr>
          <p:cNvPr id="5" name="Footer Placeholder 4"/>
          <p:cNvSpPr>
            <a:spLocks noGrp="1"/>
          </p:cNvSpPr>
          <p:nvPr>
            <p:ph type="ftr" sz="quarter" idx="11"/>
          </p:nvPr>
        </p:nvSpPr>
        <p:spPr/>
        <p:txBody>
          <a:bodyPr/>
          <a:lstStyle/>
          <a:p>
            <a:pPr lvl="0"/>
            <a:endParaRPr lang="en-CA"/>
          </a:p>
        </p:txBody>
      </p:sp>
      <p:sp>
        <p:nvSpPr>
          <p:cNvPr id="6" name="Slide Number Placeholder 5"/>
          <p:cNvSpPr>
            <a:spLocks noGrp="1"/>
          </p:cNvSpPr>
          <p:nvPr>
            <p:ph type="sldNum" sz="quarter" idx="12"/>
          </p:nvPr>
        </p:nvSpPr>
        <p:spPr/>
        <p:txBody>
          <a:bodyPr/>
          <a:lstStyle/>
          <a:p>
            <a:pPr lvl="0"/>
            <a:fld id="{F9D6BF8E-FFF4-4159-803A-D5C922E43A81}" type="slidenum">
              <a:t>‹#›</a:t>
            </a:fld>
            <a:endParaRPr lang="en-US"/>
          </a:p>
        </p:txBody>
      </p:sp>
    </p:spTree>
    <p:extLst>
      <p:ext uri="{BB962C8B-B14F-4D97-AF65-F5344CB8AC3E}">
        <p14:creationId xmlns:p14="http://schemas.microsoft.com/office/powerpoint/2010/main" val="22849284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lvl="0"/>
            <a:endParaRPr lang="en-CA"/>
          </a:p>
        </p:txBody>
      </p:sp>
      <p:sp>
        <p:nvSpPr>
          <p:cNvPr id="5" name="Footer Placeholder 4"/>
          <p:cNvSpPr>
            <a:spLocks noGrp="1"/>
          </p:cNvSpPr>
          <p:nvPr>
            <p:ph type="ftr" sz="quarter" idx="11"/>
          </p:nvPr>
        </p:nvSpPr>
        <p:spPr/>
        <p:txBody>
          <a:bodyPr/>
          <a:lstStyle/>
          <a:p>
            <a:pPr lvl="0"/>
            <a:endParaRPr lang="en-CA"/>
          </a:p>
        </p:txBody>
      </p:sp>
      <p:sp>
        <p:nvSpPr>
          <p:cNvPr id="6" name="Slide Number Placeholder 5"/>
          <p:cNvSpPr>
            <a:spLocks noGrp="1"/>
          </p:cNvSpPr>
          <p:nvPr>
            <p:ph type="sldNum" sz="quarter" idx="12"/>
          </p:nvPr>
        </p:nvSpPr>
        <p:spPr/>
        <p:txBody>
          <a:bodyPr/>
          <a:lstStyle/>
          <a:p>
            <a:pPr lvl="0"/>
            <a:fld id="{B7E01FA4-27D1-452D-81A3-70E5D3FA2DAD}" type="slidenum">
              <a:t>‹#›</a:t>
            </a:fld>
            <a:endParaRPr lang="en-US"/>
          </a:p>
        </p:txBody>
      </p:sp>
    </p:spTree>
    <p:extLst>
      <p:ext uri="{BB962C8B-B14F-4D97-AF65-F5344CB8AC3E}">
        <p14:creationId xmlns:p14="http://schemas.microsoft.com/office/powerpoint/2010/main" val="27021093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lvl="0"/>
            <a:endParaRPr lang="en-CA"/>
          </a:p>
        </p:txBody>
      </p:sp>
      <p:sp>
        <p:nvSpPr>
          <p:cNvPr id="5" name="Footer Placeholder 4"/>
          <p:cNvSpPr>
            <a:spLocks noGrp="1"/>
          </p:cNvSpPr>
          <p:nvPr>
            <p:ph type="ftr" sz="quarter" idx="11"/>
          </p:nvPr>
        </p:nvSpPr>
        <p:spPr/>
        <p:txBody>
          <a:bodyPr/>
          <a:lstStyle/>
          <a:p>
            <a:pPr lvl="0"/>
            <a:endParaRPr lang="en-CA"/>
          </a:p>
        </p:txBody>
      </p:sp>
      <p:sp>
        <p:nvSpPr>
          <p:cNvPr id="6" name="Slide Number Placeholder 5"/>
          <p:cNvSpPr>
            <a:spLocks noGrp="1"/>
          </p:cNvSpPr>
          <p:nvPr>
            <p:ph type="sldNum" sz="quarter" idx="12"/>
          </p:nvPr>
        </p:nvSpPr>
        <p:spPr/>
        <p:txBody>
          <a:bodyPr/>
          <a:lstStyle/>
          <a:p>
            <a:pPr lvl="0"/>
            <a:fld id="{E42D4E81-1F44-430B-B7B8-573F2010D77B}" type="slidenum">
              <a:t>‹#›</a:t>
            </a:fld>
            <a:endParaRPr lang="en-US"/>
          </a:p>
        </p:txBody>
      </p:sp>
    </p:spTree>
    <p:extLst>
      <p:ext uri="{BB962C8B-B14F-4D97-AF65-F5344CB8AC3E}">
        <p14:creationId xmlns:p14="http://schemas.microsoft.com/office/powerpoint/2010/main" val="38849823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4963"/>
            <a:ext cx="4037013"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6613" y="1604963"/>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lvl="0"/>
            <a:endParaRPr lang="en-CA"/>
          </a:p>
        </p:txBody>
      </p:sp>
      <p:sp>
        <p:nvSpPr>
          <p:cNvPr id="6" name="Footer Placeholder 5"/>
          <p:cNvSpPr>
            <a:spLocks noGrp="1"/>
          </p:cNvSpPr>
          <p:nvPr>
            <p:ph type="ftr" sz="quarter" idx="11"/>
          </p:nvPr>
        </p:nvSpPr>
        <p:spPr/>
        <p:txBody>
          <a:bodyPr/>
          <a:lstStyle/>
          <a:p>
            <a:pPr lvl="0"/>
            <a:endParaRPr lang="en-CA"/>
          </a:p>
        </p:txBody>
      </p:sp>
      <p:sp>
        <p:nvSpPr>
          <p:cNvPr id="7" name="Slide Number Placeholder 6"/>
          <p:cNvSpPr>
            <a:spLocks noGrp="1"/>
          </p:cNvSpPr>
          <p:nvPr>
            <p:ph type="sldNum" sz="quarter" idx="12"/>
          </p:nvPr>
        </p:nvSpPr>
        <p:spPr/>
        <p:txBody>
          <a:bodyPr/>
          <a:lstStyle/>
          <a:p>
            <a:pPr lvl="0"/>
            <a:fld id="{8BF8C50C-7158-4443-971F-7C83671B110C}" type="slidenum">
              <a:t>‹#›</a:t>
            </a:fld>
            <a:endParaRPr lang="en-US"/>
          </a:p>
        </p:txBody>
      </p:sp>
    </p:spTree>
    <p:extLst>
      <p:ext uri="{BB962C8B-B14F-4D97-AF65-F5344CB8AC3E}">
        <p14:creationId xmlns:p14="http://schemas.microsoft.com/office/powerpoint/2010/main" val="12382779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lvl="0"/>
            <a:endParaRPr lang="en-CA"/>
          </a:p>
        </p:txBody>
      </p:sp>
      <p:sp>
        <p:nvSpPr>
          <p:cNvPr id="8" name="Footer Placeholder 7"/>
          <p:cNvSpPr>
            <a:spLocks noGrp="1"/>
          </p:cNvSpPr>
          <p:nvPr>
            <p:ph type="ftr" sz="quarter" idx="11"/>
          </p:nvPr>
        </p:nvSpPr>
        <p:spPr/>
        <p:txBody>
          <a:bodyPr/>
          <a:lstStyle/>
          <a:p>
            <a:pPr lvl="0"/>
            <a:endParaRPr lang="en-CA"/>
          </a:p>
        </p:txBody>
      </p:sp>
      <p:sp>
        <p:nvSpPr>
          <p:cNvPr id="9" name="Slide Number Placeholder 8"/>
          <p:cNvSpPr>
            <a:spLocks noGrp="1"/>
          </p:cNvSpPr>
          <p:nvPr>
            <p:ph type="sldNum" sz="quarter" idx="12"/>
          </p:nvPr>
        </p:nvSpPr>
        <p:spPr/>
        <p:txBody>
          <a:bodyPr/>
          <a:lstStyle/>
          <a:p>
            <a:pPr lvl="0"/>
            <a:fld id="{0C266805-DC38-4CFD-87EB-BB02443EDFDF}" type="slidenum">
              <a:t>‹#›</a:t>
            </a:fld>
            <a:endParaRPr lang="en-US"/>
          </a:p>
        </p:txBody>
      </p:sp>
    </p:spTree>
    <p:extLst>
      <p:ext uri="{BB962C8B-B14F-4D97-AF65-F5344CB8AC3E}">
        <p14:creationId xmlns:p14="http://schemas.microsoft.com/office/powerpoint/2010/main" val="30062221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lvl="0"/>
            <a:endParaRPr lang="en-CA"/>
          </a:p>
        </p:txBody>
      </p:sp>
      <p:sp>
        <p:nvSpPr>
          <p:cNvPr id="4" name="Footer Placeholder 3"/>
          <p:cNvSpPr>
            <a:spLocks noGrp="1"/>
          </p:cNvSpPr>
          <p:nvPr>
            <p:ph type="ftr" sz="quarter" idx="11"/>
          </p:nvPr>
        </p:nvSpPr>
        <p:spPr/>
        <p:txBody>
          <a:bodyPr/>
          <a:lstStyle/>
          <a:p>
            <a:pPr lvl="0"/>
            <a:endParaRPr lang="en-CA"/>
          </a:p>
        </p:txBody>
      </p:sp>
      <p:sp>
        <p:nvSpPr>
          <p:cNvPr id="5" name="Slide Number Placeholder 4"/>
          <p:cNvSpPr>
            <a:spLocks noGrp="1"/>
          </p:cNvSpPr>
          <p:nvPr>
            <p:ph type="sldNum" sz="quarter" idx="12"/>
          </p:nvPr>
        </p:nvSpPr>
        <p:spPr/>
        <p:txBody>
          <a:bodyPr/>
          <a:lstStyle/>
          <a:p>
            <a:pPr lvl="0"/>
            <a:fld id="{2FB8307E-5263-430C-9B9F-452A14F0ED7A}" type="slidenum">
              <a:t>‹#›</a:t>
            </a:fld>
            <a:endParaRPr lang="en-US"/>
          </a:p>
        </p:txBody>
      </p:sp>
    </p:spTree>
    <p:extLst>
      <p:ext uri="{BB962C8B-B14F-4D97-AF65-F5344CB8AC3E}">
        <p14:creationId xmlns:p14="http://schemas.microsoft.com/office/powerpoint/2010/main" val="2994476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lvl="0"/>
            <a:endParaRPr lang="en-CA"/>
          </a:p>
        </p:txBody>
      </p:sp>
      <p:sp>
        <p:nvSpPr>
          <p:cNvPr id="3" name="Footer Placeholder 2"/>
          <p:cNvSpPr>
            <a:spLocks noGrp="1"/>
          </p:cNvSpPr>
          <p:nvPr>
            <p:ph type="ftr" sz="quarter" idx="11"/>
          </p:nvPr>
        </p:nvSpPr>
        <p:spPr/>
        <p:txBody>
          <a:bodyPr/>
          <a:lstStyle/>
          <a:p>
            <a:pPr lvl="0"/>
            <a:endParaRPr lang="en-CA"/>
          </a:p>
        </p:txBody>
      </p:sp>
      <p:sp>
        <p:nvSpPr>
          <p:cNvPr id="4" name="Slide Number Placeholder 3"/>
          <p:cNvSpPr>
            <a:spLocks noGrp="1"/>
          </p:cNvSpPr>
          <p:nvPr>
            <p:ph type="sldNum" sz="quarter" idx="12"/>
          </p:nvPr>
        </p:nvSpPr>
        <p:spPr/>
        <p:txBody>
          <a:bodyPr/>
          <a:lstStyle/>
          <a:p>
            <a:pPr lvl="0"/>
            <a:fld id="{43062840-CF59-4135-80DA-7EED9B62BBD6}" type="slidenum">
              <a:t>‹#›</a:t>
            </a:fld>
            <a:endParaRPr lang="en-US"/>
          </a:p>
        </p:txBody>
      </p:sp>
    </p:spTree>
    <p:extLst>
      <p:ext uri="{BB962C8B-B14F-4D97-AF65-F5344CB8AC3E}">
        <p14:creationId xmlns:p14="http://schemas.microsoft.com/office/powerpoint/2010/main" val="19177252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lvl="0"/>
            <a:endParaRPr lang="en-CA"/>
          </a:p>
        </p:txBody>
      </p:sp>
      <p:sp>
        <p:nvSpPr>
          <p:cNvPr id="6" name="Footer Placeholder 5"/>
          <p:cNvSpPr>
            <a:spLocks noGrp="1"/>
          </p:cNvSpPr>
          <p:nvPr>
            <p:ph type="ftr" sz="quarter" idx="11"/>
          </p:nvPr>
        </p:nvSpPr>
        <p:spPr/>
        <p:txBody>
          <a:bodyPr/>
          <a:lstStyle/>
          <a:p>
            <a:pPr lvl="0"/>
            <a:endParaRPr lang="en-CA"/>
          </a:p>
        </p:txBody>
      </p:sp>
      <p:sp>
        <p:nvSpPr>
          <p:cNvPr id="7" name="Slide Number Placeholder 6"/>
          <p:cNvSpPr>
            <a:spLocks noGrp="1"/>
          </p:cNvSpPr>
          <p:nvPr>
            <p:ph type="sldNum" sz="quarter" idx="12"/>
          </p:nvPr>
        </p:nvSpPr>
        <p:spPr/>
        <p:txBody>
          <a:bodyPr/>
          <a:lstStyle/>
          <a:p>
            <a:pPr lvl="0"/>
            <a:fld id="{B4CD7B44-A254-41B8-97AD-DFD5BFA6CCBA}" type="slidenum">
              <a:t>‹#›</a:t>
            </a:fld>
            <a:endParaRPr lang="en-US"/>
          </a:p>
        </p:txBody>
      </p:sp>
    </p:spTree>
    <p:extLst>
      <p:ext uri="{BB962C8B-B14F-4D97-AF65-F5344CB8AC3E}">
        <p14:creationId xmlns:p14="http://schemas.microsoft.com/office/powerpoint/2010/main" val="1631363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340290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lvl="0"/>
            <a:endParaRPr lang="en-CA"/>
          </a:p>
        </p:txBody>
      </p:sp>
      <p:sp>
        <p:nvSpPr>
          <p:cNvPr id="6" name="Footer Placeholder 5"/>
          <p:cNvSpPr>
            <a:spLocks noGrp="1"/>
          </p:cNvSpPr>
          <p:nvPr>
            <p:ph type="ftr" sz="quarter" idx="11"/>
          </p:nvPr>
        </p:nvSpPr>
        <p:spPr/>
        <p:txBody>
          <a:bodyPr/>
          <a:lstStyle/>
          <a:p>
            <a:pPr lvl="0"/>
            <a:endParaRPr lang="en-CA"/>
          </a:p>
        </p:txBody>
      </p:sp>
      <p:sp>
        <p:nvSpPr>
          <p:cNvPr id="7" name="Slide Number Placeholder 6"/>
          <p:cNvSpPr>
            <a:spLocks noGrp="1"/>
          </p:cNvSpPr>
          <p:nvPr>
            <p:ph type="sldNum" sz="quarter" idx="12"/>
          </p:nvPr>
        </p:nvSpPr>
        <p:spPr/>
        <p:txBody>
          <a:bodyPr/>
          <a:lstStyle/>
          <a:p>
            <a:pPr lvl="0"/>
            <a:fld id="{16626A4B-30BF-40F0-B0C4-D6261F896C3B}" type="slidenum">
              <a:t>‹#›</a:t>
            </a:fld>
            <a:endParaRPr lang="en-US"/>
          </a:p>
        </p:txBody>
      </p:sp>
    </p:spTree>
    <p:extLst>
      <p:ext uri="{BB962C8B-B14F-4D97-AF65-F5344CB8AC3E}">
        <p14:creationId xmlns:p14="http://schemas.microsoft.com/office/powerpoint/2010/main" val="36533016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lvl="0"/>
            <a:endParaRPr lang="en-CA"/>
          </a:p>
        </p:txBody>
      </p:sp>
      <p:sp>
        <p:nvSpPr>
          <p:cNvPr id="5" name="Footer Placeholder 4"/>
          <p:cNvSpPr>
            <a:spLocks noGrp="1"/>
          </p:cNvSpPr>
          <p:nvPr>
            <p:ph type="ftr" sz="quarter" idx="11"/>
          </p:nvPr>
        </p:nvSpPr>
        <p:spPr/>
        <p:txBody>
          <a:bodyPr/>
          <a:lstStyle/>
          <a:p>
            <a:pPr lvl="0"/>
            <a:endParaRPr lang="en-CA"/>
          </a:p>
        </p:txBody>
      </p:sp>
      <p:sp>
        <p:nvSpPr>
          <p:cNvPr id="6" name="Slide Number Placeholder 5"/>
          <p:cNvSpPr>
            <a:spLocks noGrp="1"/>
          </p:cNvSpPr>
          <p:nvPr>
            <p:ph type="sldNum" sz="quarter" idx="12"/>
          </p:nvPr>
        </p:nvSpPr>
        <p:spPr/>
        <p:txBody>
          <a:bodyPr/>
          <a:lstStyle/>
          <a:p>
            <a:pPr lvl="0"/>
            <a:fld id="{AE50C384-9C40-4BCB-A7FC-3F700796DC97}" type="slidenum">
              <a:t>‹#›</a:t>
            </a:fld>
            <a:endParaRPr lang="en-US"/>
          </a:p>
        </p:txBody>
      </p:sp>
    </p:spTree>
    <p:extLst>
      <p:ext uri="{BB962C8B-B14F-4D97-AF65-F5344CB8AC3E}">
        <p14:creationId xmlns:p14="http://schemas.microsoft.com/office/powerpoint/2010/main" val="35964783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90600"/>
            <a:ext cx="2055813" cy="51403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90600"/>
            <a:ext cx="6019800" cy="51403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lvl="0"/>
            <a:endParaRPr lang="en-CA"/>
          </a:p>
        </p:txBody>
      </p:sp>
      <p:sp>
        <p:nvSpPr>
          <p:cNvPr id="5" name="Footer Placeholder 4"/>
          <p:cNvSpPr>
            <a:spLocks noGrp="1"/>
          </p:cNvSpPr>
          <p:nvPr>
            <p:ph type="ftr" sz="quarter" idx="11"/>
          </p:nvPr>
        </p:nvSpPr>
        <p:spPr/>
        <p:txBody>
          <a:bodyPr/>
          <a:lstStyle/>
          <a:p>
            <a:pPr lvl="0"/>
            <a:endParaRPr lang="en-CA"/>
          </a:p>
        </p:txBody>
      </p:sp>
      <p:sp>
        <p:nvSpPr>
          <p:cNvPr id="6" name="Slide Number Placeholder 5"/>
          <p:cNvSpPr>
            <a:spLocks noGrp="1"/>
          </p:cNvSpPr>
          <p:nvPr>
            <p:ph type="sldNum" sz="quarter" idx="12"/>
          </p:nvPr>
        </p:nvSpPr>
        <p:spPr/>
        <p:txBody>
          <a:bodyPr/>
          <a:lstStyle/>
          <a:p>
            <a:pPr lvl="0"/>
            <a:fld id="{09964369-6147-4EE5-B018-0E8DC881C4AB}" type="slidenum">
              <a:t>‹#›</a:t>
            </a:fld>
            <a:endParaRPr lang="en-US"/>
          </a:p>
        </p:txBody>
      </p:sp>
    </p:spTree>
    <p:extLst>
      <p:ext uri="{BB962C8B-B14F-4D97-AF65-F5344CB8AC3E}">
        <p14:creationId xmlns:p14="http://schemas.microsoft.com/office/powerpoint/2010/main" val="25380636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p>
            <a:pPr lvl="0"/>
            <a:fld id="{0A95F0BC-ABF7-47A7-AC5B-341FE5FFDAE9}" type="slidenum">
              <a:t>‹#›</a:t>
            </a:fld>
            <a:endParaRPr lang="en-US"/>
          </a:p>
        </p:txBody>
      </p:sp>
    </p:spTree>
    <p:extLst>
      <p:ext uri="{BB962C8B-B14F-4D97-AF65-F5344CB8AC3E}">
        <p14:creationId xmlns:p14="http://schemas.microsoft.com/office/powerpoint/2010/main" val="3628611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p>
            <a:pPr lvl="0"/>
            <a:fld id="{0C2E2BC8-CCDF-4B15-8C50-76680CE1BA6C}" type="slidenum">
              <a:t>‹#›</a:t>
            </a:fld>
            <a:endParaRPr lang="en-US"/>
          </a:p>
        </p:txBody>
      </p:sp>
    </p:spTree>
    <p:extLst>
      <p:ext uri="{BB962C8B-B14F-4D97-AF65-F5344CB8AC3E}">
        <p14:creationId xmlns:p14="http://schemas.microsoft.com/office/powerpoint/2010/main" val="24145243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p>
            <a:pPr lvl="0"/>
            <a:fld id="{66049D1F-BE8A-46BA-BE45-2F7CF8EBA907}" type="slidenum">
              <a:t>‹#›</a:t>
            </a:fld>
            <a:endParaRPr lang="en-US"/>
          </a:p>
        </p:txBody>
      </p:sp>
    </p:spTree>
    <p:extLst>
      <p:ext uri="{BB962C8B-B14F-4D97-AF65-F5344CB8AC3E}">
        <p14:creationId xmlns:p14="http://schemas.microsoft.com/office/powerpoint/2010/main" val="1677216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66738" y="1196975"/>
            <a:ext cx="392271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1850" y="1196975"/>
            <a:ext cx="39243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p>
            <a:pPr lvl="0"/>
            <a:fld id="{CB8F3818-5D93-4F7E-8AEB-15DAC09FFFC1}" type="slidenum">
              <a:t>‹#›</a:t>
            </a:fld>
            <a:endParaRPr lang="en-US"/>
          </a:p>
        </p:txBody>
      </p:sp>
    </p:spTree>
    <p:extLst>
      <p:ext uri="{BB962C8B-B14F-4D97-AF65-F5344CB8AC3E}">
        <p14:creationId xmlns:p14="http://schemas.microsoft.com/office/powerpoint/2010/main" val="1378528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p>
            <a:pPr lvl="0"/>
            <a:fld id="{6C551D6A-5C02-4E4A-9397-774246743E16}" type="slidenum">
              <a:t>‹#›</a:t>
            </a:fld>
            <a:endParaRPr lang="en-US"/>
          </a:p>
        </p:txBody>
      </p:sp>
    </p:spTree>
    <p:extLst>
      <p:ext uri="{BB962C8B-B14F-4D97-AF65-F5344CB8AC3E}">
        <p14:creationId xmlns:p14="http://schemas.microsoft.com/office/powerpoint/2010/main" val="6281299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pPr lvl="0"/>
            <a:fld id="{199C0FA3-8BDB-4E67-A131-DFD392771C1B}" type="slidenum">
              <a:t>‹#›</a:t>
            </a:fld>
            <a:endParaRPr lang="en-US"/>
          </a:p>
        </p:txBody>
      </p:sp>
    </p:spTree>
    <p:extLst>
      <p:ext uri="{BB962C8B-B14F-4D97-AF65-F5344CB8AC3E}">
        <p14:creationId xmlns:p14="http://schemas.microsoft.com/office/powerpoint/2010/main" val="28212860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lvl="0"/>
            <a:fld id="{21D08A03-8AFA-477C-9D2C-A3CB6AEB7963}" type="slidenum">
              <a:t>‹#›</a:t>
            </a:fld>
            <a:endParaRPr lang="en-US"/>
          </a:p>
        </p:txBody>
      </p:sp>
    </p:spTree>
    <p:extLst>
      <p:ext uri="{BB962C8B-B14F-4D97-AF65-F5344CB8AC3E}">
        <p14:creationId xmlns:p14="http://schemas.microsoft.com/office/powerpoint/2010/main" val="6934330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9608528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p>
            <a:pPr lvl="0"/>
            <a:fld id="{A8C9814B-3956-48E0-A192-915AB6F4C44B}" type="slidenum">
              <a:t>‹#›</a:t>
            </a:fld>
            <a:endParaRPr lang="en-US"/>
          </a:p>
        </p:txBody>
      </p:sp>
    </p:spTree>
    <p:extLst>
      <p:ext uri="{BB962C8B-B14F-4D97-AF65-F5344CB8AC3E}">
        <p14:creationId xmlns:p14="http://schemas.microsoft.com/office/powerpoint/2010/main" val="18047581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p>
            <a:pPr lvl="0"/>
            <a:fld id="{A24ECB85-65BF-4942-9E96-1C4150DCABAE}" type="slidenum">
              <a:t>‹#›</a:t>
            </a:fld>
            <a:endParaRPr lang="en-US"/>
          </a:p>
        </p:txBody>
      </p:sp>
    </p:spTree>
    <p:extLst>
      <p:ext uri="{BB962C8B-B14F-4D97-AF65-F5344CB8AC3E}">
        <p14:creationId xmlns:p14="http://schemas.microsoft.com/office/powerpoint/2010/main" val="6554604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p>
            <a:pPr lvl="0"/>
            <a:fld id="{56261FEE-5A14-44B6-A9E7-A8AE856CCD3C}" type="slidenum">
              <a:t>‹#›</a:t>
            </a:fld>
            <a:endParaRPr lang="en-US"/>
          </a:p>
        </p:txBody>
      </p:sp>
    </p:spTree>
    <p:extLst>
      <p:ext uri="{BB962C8B-B14F-4D97-AF65-F5344CB8AC3E}">
        <p14:creationId xmlns:p14="http://schemas.microsoft.com/office/powerpoint/2010/main" val="36824402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276225"/>
            <a:ext cx="2001838" cy="5999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66738" y="-276225"/>
            <a:ext cx="5853112" cy="5999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p>
            <a:pPr lvl="0"/>
            <a:fld id="{E8127043-90A0-4956-937E-E808315FFE5D}" type="slidenum">
              <a:t>‹#›</a:t>
            </a:fld>
            <a:endParaRPr lang="en-US"/>
          </a:p>
        </p:txBody>
      </p:sp>
    </p:spTree>
    <p:extLst>
      <p:ext uri="{BB962C8B-B14F-4D97-AF65-F5344CB8AC3E}">
        <p14:creationId xmlns:p14="http://schemas.microsoft.com/office/powerpoint/2010/main" val="4339574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66738" y="1196975"/>
            <a:ext cx="392271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1850" y="1196975"/>
            <a:ext cx="39243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761653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191759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220002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319772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716618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033033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txBox="1">
            <a:spLocks noGrp="1"/>
          </p:cNvSpPr>
          <p:nvPr>
            <p:ph type="title"/>
          </p:nvPr>
        </p:nvSpPr>
        <p:spPr>
          <a:xfrm>
            <a:off x="574200" y="-276480"/>
            <a:ext cx="7999560" cy="1251359"/>
          </a:xfrm>
          <a:prstGeom prst="rect">
            <a:avLst/>
          </a:prstGeom>
          <a:noFill/>
          <a:ln>
            <a:noFill/>
          </a:ln>
        </p:spPr>
        <p:txBody>
          <a:bodyPr vert="horz" lIns="90000" tIns="46800" rIns="90000" bIns="46800" anchor="ctr" anchorCtr="0" compatLnSpc="1"/>
          <a:lstStyle>
            <a:defPPr lvl="0">
              <a:buNone/>
            </a:defPPr>
            <a:lvl1pPr lvl="0">
              <a:buNone/>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endParaRPr lang="en-CA"/>
          </a:p>
        </p:txBody>
      </p:sp>
      <p:sp>
        <p:nvSpPr>
          <p:cNvPr id="3" name="Text Placeholder 2"/>
          <p:cNvSpPr txBox="1">
            <a:spLocks noGrp="1"/>
          </p:cNvSpPr>
          <p:nvPr>
            <p:ph type="body" idx="1"/>
          </p:nvPr>
        </p:nvSpPr>
        <p:spPr>
          <a:xfrm>
            <a:off x="566280" y="1197000"/>
            <a:ext cx="7999560" cy="4526280"/>
          </a:xfrm>
          <a:prstGeom prst="rect">
            <a:avLst/>
          </a:prstGeom>
          <a:noFill/>
          <a:ln>
            <a:noFill/>
          </a:ln>
        </p:spPr>
        <p:txBody>
          <a:bodyPr vert="horz" lIns="90000" tIns="46800" rIns="90000" bIns="46800" anchor="t" anchorCtr="0" compatLnSpc="1"/>
          <a:lstStyle>
            <a:defPPr marL="342720" marR="0" lvl="0" indent="-342720" algn="l" rtl="0" hangingPunct="0">
              <a:lnSpc>
                <a:spcPct val="100000"/>
              </a:lnSpc>
              <a:spcBef>
                <a:spcPts val="748"/>
              </a:spcBef>
              <a:spcAft>
                <a:spcPts val="0"/>
              </a:spcAft>
              <a:buNone/>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CA" sz="3000" b="0" i="0" u="none" strike="noStrike" baseline="0">
                <a:ln>
                  <a:noFill/>
                </a:ln>
                <a:solidFill>
                  <a:srgbClr val="383E68"/>
                </a:solidFill>
                <a:latin typeface="Verdana" pitchFamily="34"/>
                <a:ea typeface="Lucida Sans Unicode" pitchFamily="34"/>
                <a:cs typeface="Lucida Sans Unicode" pitchFamily="34"/>
              </a:defRPr>
            </a:defPPr>
            <a:lvl1pPr marL="342720" marR="0" lvl="0" indent="-342720" algn="l" rtl="0" hangingPunct="0">
              <a:lnSpc>
                <a:spcPct val="100000"/>
              </a:lnSpc>
              <a:spcBef>
                <a:spcPts val="748"/>
              </a:spcBef>
              <a:spcAft>
                <a:spcPts val="0"/>
              </a:spcAft>
              <a:buNone/>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CA" sz="3000" b="0" i="0" u="none" strike="noStrike" baseline="0">
                <a:ln>
                  <a:noFill/>
                </a:ln>
                <a:solidFill>
                  <a:srgbClr val="383E68"/>
                </a:solidFill>
                <a:latin typeface="Verdana" pitchFamily="34"/>
                <a:ea typeface="Lucida Sans Unicode" pitchFamily="34"/>
                <a:cs typeface="Lucida Sans Unicode" pitchFamily="34"/>
              </a:defRPr>
            </a:lvl1pPr>
            <a:lvl2pPr marL="742680" marR="0" lvl="1" indent="-285480" algn="l" rtl="0" hangingPunct="0">
              <a:lnSpc>
                <a:spcPct val="100000"/>
              </a:lnSpc>
              <a:spcBef>
                <a:spcPts val="649"/>
              </a:spcBef>
              <a:spcAft>
                <a:spcPts val="0"/>
              </a:spcAft>
              <a:buClr>
                <a:srgbClr val="000000"/>
              </a:buClr>
              <a:buSzPct val="100000"/>
              <a:buFont typeface="Times New Roman" pitchFamily="18"/>
              <a:buChar char="–"/>
              <a:tabLst>
                <a:tab pos="742680" algn="l"/>
                <a:tab pos="914040" algn="l"/>
                <a:tab pos="1371240" algn="l"/>
                <a:tab pos="1828439" algn="l"/>
                <a:tab pos="2285640" algn="l"/>
                <a:tab pos="2742840" algn="l"/>
                <a:tab pos="3200040" algn="l"/>
                <a:tab pos="3657240" algn="l"/>
                <a:tab pos="4114440" algn="l"/>
                <a:tab pos="4571639" algn="l"/>
                <a:tab pos="5028840" algn="l"/>
                <a:tab pos="5486040" algn="l"/>
                <a:tab pos="5943240" algn="l"/>
                <a:tab pos="6400440" algn="l"/>
                <a:tab pos="6857639" algn="l"/>
                <a:tab pos="7314840" algn="l"/>
                <a:tab pos="7772040" algn="l"/>
                <a:tab pos="8229240" algn="l"/>
                <a:tab pos="8686440" algn="l"/>
                <a:tab pos="9143640" algn="l"/>
                <a:tab pos="9600840" algn="l"/>
              </a:tabLst>
              <a:defRPr lang="en-CA" sz="2600" b="0" i="0" u="none" strike="noStrike" baseline="0">
                <a:ln>
                  <a:noFill/>
                </a:ln>
                <a:solidFill>
                  <a:srgbClr val="383E68"/>
                </a:solidFill>
                <a:latin typeface="Verdana" pitchFamily="34"/>
                <a:ea typeface="Lucida Sans Unicode" pitchFamily="34"/>
                <a:cs typeface="Lucida Sans Unicode" pitchFamily="34"/>
              </a:defRPr>
            </a:lvl2pPr>
            <a:lvl3pPr marL="1143000" marR="0" lvl="2" indent="-228600" algn="l" rtl="0" hangingPunct="0">
              <a:lnSpc>
                <a:spcPct val="100000"/>
              </a:lnSpc>
              <a:spcBef>
                <a:spcPts val="573"/>
              </a:spcBef>
              <a:spcAft>
                <a:spcPts val="0"/>
              </a:spcAft>
              <a:buClr>
                <a:srgbClr val="000000"/>
              </a:buClr>
              <a:buSzPct val="100000"/>
              <a:buFont typeface="Times New Roman" pitchFamily="18"/>
              <a:buChar char="•"/>
              <a:tabLst>
                <a:tab pos="1143000" algn="l"/>
                <a:tab pos="1371600" algn="l"/>
                <a:tab pos="1828799"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799" algn="l"/>
                <a:tab pos="9143999" algn="l"/>
                <a:tab pos="9601200" algn="l"/>
                <a:tab pos="10058399" algn="l"/>
              </a:tabLst>
              <a:defRPr lang="en-CA" sz="2300" b="0" i="0" u="none" strike="noStrike" baseline="0">
                <a:ln>
                  <a:noFill/>
                </a:ln>
                <a:solidFill>
                  <a:srgbClr val="383E68"/>
                </a:solidFill>
                <a:latin typeface="Verdana" pitchFamily="34"/>
                <a:ea typeface="Lucida Sans Unicode" pitchFamily="34"/>
                <a:cs typeface="Lucida Sans Unicode" pitchFamily="34"/>
              </a:defRPr>
            </a:lvl3pPr>
            <a:lvl4pPr marL="1600199" marR="0" lvl="3" indent="-228600" algn="l" rtl="0" hangingPunct="0">
              <a:lnSpc>
                <a:spcPct val="100000"/>
              </a:lnSpc>
              <a:spcBef>
                <a:spcPts val="499"/>
              </a:spcBef>
              <a:spcAft>
                <a:spcPts val="0"/>
              </a:spcAft>
              <a:buClr>
                <a:srgbClr val="000000"/>
              </a:buClr>
              <a:buSzPct val="100000"/>
              <a:buFont typeface="Times New Roman" pitchFamily="18"/>
              <a:buChar char="–"/>
              <a:tabLst>
                <a:tab pos="1600200" algn="l"/>
                <a:tab pos="1828800" algn="l"/>
                <a:tab pos="2285999"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3999" algn="l"/>
                <a:tab pos="9601199" algn="l"/>
                <a:tab pos="10058400" algn="l"/>
                <a:tab pos="10515599" algn="l"/>
              </a:tabLst>
              <a:defRPr lang="en-CA" sz="2000" b="0" i="0" u="none" strike="noStrike" baseline="0">
                <a:ln>
                  <a:noFill/>
                </a:ln>
                <a:solidFill>
                  <a:srgbClr val="383E68"/>
                </a:solidFill>
                <a:latin typeface="Verdana" pitchFamily="34"/>
                <a:ea typeface="Lucida Sans Unicode" pitchFamily="34"/>
                <a:cs typeface="Lucida Sans Unicode" pitchFamily="34"/>
              </a:defRPr>
            </a:lvl4pPr>
            <a:lvl5pPr marL="2057400" marR="0" lvl="4" indent="-228600" algn="l" rtl="0" hangingPunct="0">
              <a:lnSpc>
                <a:spcPct val="100000"/>
              </a:lnSpc>
              <a:spcBef>
                <a:spcPts val="624"/>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CA" sz="2000" b="0" i="0" u="none" strike="noStrike" baseline="0">
                <a:ln>
                  <a:noFill/>
                </a:ln>
                <a:solidFill>
                  <a:srgbClr val="383E68"/>
                </a:solidFill>
                <a:latin typeface="Verdana" pitchFamily="34"/>
                <a:ea typeface="Lucida Sans Unicode" pitchFamily="34"/>
                <a:cs typeface="Lucida Sans Unicode" pitchFamily="34"/>
              </a:defRPr>
            </a:lvl5pPr>
            <a:lvl6pPr marL="2057400" marR="0" lvl="5" indent="-228600" algn="l" rtl="0" hangingPunct="0">
              <a:lnSpc>
                <a:spcPct val="100000"/>
              </a:lnSpc>
              <a:spcBef>
                <a:spcPts val="624"/>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CA" sz="2000" b="0" i="0" u="none" strike="noStrike" baseline="0">
                <a:ln>
                  <a:noFill/>
                </a:ln>
                <a:solidFill>
                  <a:srgbClr val="383E68"/>
                </a:solidFill>
                <a:latin typeface="Verdana" pitchFamily="34"/>
                <a:ea typeface="Lucida Sans Unicode" pitchFamily="34"/>
                <a:cs typeface="Lucida Sans Unicode" pitchFamily="34"/>
              </a:defRPr>
            </a:lvl6pPr>
            <a:lvl7pPr marL="2057400" marR="0" lvl="6" indent="-228600" algn="l" rtl="0" hangingPunct="0">
              <a:lnSpc>
                <a:spcPct val="100000"/>
              </a:lnSpc>
              <a:spcBef>
                <a:spcPts val="624"/>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CA" sz="2000" b="0" i="0" u="none" strike="noStrike" baseline="0">
                <a:ln>
                  <a:noFill/>
                </a:ln>
                <a:solidFill>
                  <a:srgbClr val="383E68"/>
                </a:solidFill>
                <a:latin typeface="Verdana" pitchFamily="34"/>
                <a:ea typeface="Lucida Sans Unicode" pitchFamily="34"/>
                <a:cs typeface="Lucida Sans Unicode" pitchFamily="34"/>
              </a:defRPr>
            </a:lvl7pPr>
            <a:lvl8pPr marL="2057400" marR="0" lvl="7" indent="-228600" algn="l" rtl="0" hangingPunct="0">
              <a:lnSpc>
                <a:spcPct val="100000"/>
              </a:lnSpc>
              <a:spcBef>
                <a:spcPts val="624"/>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CA" sz="2000" b="0" i="0" u="none" strike="noStrike" baseline="0">
                <a:ln>
                  <a:noFill/>
                </a:ln>
                <a:solidFill>
                  <a:srgbClr val="383E68"/>
                </a:solidFill>
                <a:latin typeface="Verdana" pitchFamily="34"/>
                <a:ea typeface="Lucida Sans Unicode" pitchFamily="34"/>
                <a:cs typeface="Lucida Sans Unicode" pitchFamily="34"/>
              </a:defRPr>
            </a:lvl8pPr>
            <a:lvl9pPr marL="2057400" marR="0" lvl="8" indent="-228600" algn="l" rtl="0" hangingPunct="0">
              <a:lnSpc>
                <a:spcPct val="100000"/>
              </a:lnSpc>
              <a:spcBef>
                <a:spcPts val="624"/>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CA" sz="2000" b="0" i="0" u="none" strike="noStrike" baseline="0">
                <a:ln>
                  <a:noFill/>
                </a:ln>
                <a:solidFill>
                  <a:srgbClr val="383E68"/>
                </a:solidFill>
                <a:latin typeface="Verdana" pitchFamily="34"/>
                <a:ea typeface="Lucida Sans Unicode" pitchFamily="34"/>
                <a:cs typeface="Lucida Sans Unicode" pitchFamily="34"/>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Line 5"/>
          <p:cNvSpPr/>
          <p:nvPr/>
        </p:nvSpPr>
        <p:spPr>
          <a:xfrm>
            <a:off x="611280" y="729000"/>
            <a:ext cx="7924680" cy="1799"/>
          </a:xfrm>
          <a:prstGeom prst="line">
            <a:avLst/>
          </a:prstGeom>
          <a:noFill/>
          <a:ln w="3240">
            <a:solidFill>
              <a:srgbClr val="383E68"/>
            </a:solidFill>
            <a:prstDash val="solid"/>
            <a:miter/>
          </a:ln>
        </p:spPr>
        <p:txBody>
          <a:bodyPr vert="horz" wrap="square" lIns="90000" tIns="46800" rIns="90000" bIns="46800" anchor="t" anchorCtr="0" compatLnSpc="1"/>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CA" sz="2400" b="0" i="0" u="none" strike="noStrike" baseline="0">
              <a:ln>
                <a:noFill/>
              </a:ln>
              <a:solidFill>
                <a:srgbClr val="FFFFFF"/>
              </a:solidFill>
              <a:latin typeface="Arial" pitchFamily="18"/>
              <a:ea typeface="Lucida Sans Unicode" pitchFamily="34"/>
              <a:cs typeface="Lucida Sans Unicode" pitchFamily="34"/>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indent="0" algn="l" rtl="0" hangingPunct="0">
        <a:lnSpc>
          <a:spcPct val="100000"/>
        </a:lnSpc>
        <a:spcBef>
          <a:spcPts val="0"/>
        </a:spcBef>
        <a:spcAft>
          <a:spcPts val="0"/>
        </a:spcAft>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lang="en-CA" sz="3800" b="0" i="0" u="none" strike="noStrike" baseline="0">
          <a:ln>
            <a:noFill/>
          </a:ln>
          <a:solidFill>
            <a:srgbClr val="383E68"/>
          </a:solidFill>
          <a:latin typeface="Verdana" pitchFamily="34"/>
          <a:cs typeface="Lucida Sans Unicode" pitchFamily="34"/>
        </a:defRPr>
      </a:lvl1pPr>
    </p:titleStyle>
    <p:bodyStyle>
      <a:lvl1pPr marL="342720" marR="0" indent="-342720" algn="l" rtl="0" hangingPunct="0">
        <a:lnSpc>
          <a:spcPct val="100000"/>
        </a:lnSpc>
        <a:spcBef>
          <a:spcPts val="748"/>
        </a:spcBef>
        <a:spcAft>
          <a:spcPts val="0"/>
        </a:spcAft>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CA" sz="3000" b="0" i="0" u="none" strike="noStrike" baseline="0">
          <a:ln>
            <a:noFill/>
          </a:ln>
          <a:solidFill>
            <a:srgbClr val="383E68"/>
          </a:solidFill>
          <a:latin typeface="Verdana" pitchFamily="34"/>
          <a:cs typeface="Lucida Sans Unicode" pitchFamily="34"/>
        </a:defRPr>
      </a:lvl1pPr>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txBox="1">
            <a:spLocks noGrp="1"/>
          </p:cNvSpPr>
          <p:nvPr>
            <p:ph type="title"/>
          </p:nvPr>
        </p:nvSpPr>
        <p:spPr>
          <a:xfrm>
            <a:off x="685799" y="990360"/>
            <a:ext cx="7770959" cy="1370159"/>
          </a:xfrm>
          <a:prstGeom prst="rect">
            <a:avLst/>
          </a:prstGeom>
          <a:noFill/>
          <a:ln>
            <a:noFill/>
          </a:ln>
        </p:spPr>
        <p:txBody>
          <a:bodyPr vert="horz" lIns="90000" tIns="46800" rIns="90000" bIns="46800" anchor="ctr" anchorCtr="0" compatLnSpc="1"/>
          <a:lstStyle>
            <a:defPPr lvl="0">
              <a:buNone/>
            </a:defPPr>
            <a:lvl1pPr lvl="0">
              <a:buNone/>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endParaRPr lang="en-CA"/>
          </a:p>
        </p:txBody>
      </p:sp>
      <p:sp>
        <p:nvSpPr>
          <p:cNvPr id="3" name="AutoShape 2"/>
          <p:cNvSpPr/>
          <p:nvPr/>
        </p:nvSpPr>
        <p:spPr>
          <a:xfrm>
            <a:off x="685799" y="2394000"/>
            <a:ext cx="7772400" cy="109440"/>
          </a:xfrm>
          <a:custGeom>
            <a:avLst/>
            <a:gdLst>
              <a:gd name="f0" fmla="val 10800000"/>
              <a:gd name="f1" fmla="val 5400000"/>
              <a:gd name="f2" fmla="val 180"/>
              <a:gd name="f3" fmla="val w"/>
              <a:gd name="f4" fmla="val h"/>
              <a:gd name="f5" fmla="val 0"/>
              <a:gd name="f6" fmla="val 1000"/>
              <a:gd name="f7" fmla="val 618"/>
              <a:gd name="f8" fmla="+- 0 0 0"/>
              <a:gd name="f9" fmla="*/ f3 1 1000"/>
              <a:gd name="f10" fmla="*/ f4 1 1000"/>
              <a:gd name="f11" fmla="*/ f8 f0 1"/>
              <a:gd name="f12" fmla="*/ 3163 f9 1"/>
              <a:gd name="f13" fmla="*/ 18437 f9 1"/>
              <a:gd name="f14" fmla="*/ 18437 f10 1"/>
              <a:gd name="f15" fmla="*/ 3163 f10 1"/>
              <a:gd name="f16" fmla="*/ 0 f9 1"/>
              <a:gd name="f17" fmla="*/ 0 f10 1"/>
              <a:gd name="f18" fmla="*/ f11 1 f2"/>
              <a:gd name="f19" fmla="*/ 2147483647 f9 1"/>
              <a:gd name="f20" fmla="*/ 1314299259 f10 1"/>
              <a:gd name="f21" fmla="+- f18 0 f1"/>
            </a:gdLst>
            <a:ahLst/>
            <a:cxnLst>
              <a:cxn ang="3cd4">
                <a:pos x="hc" y="t"/>
              </a:cxn>
              <a:cxn ang="0">
                <a:pos x="r" y="vc"/>
              </a:cxn>
              <a:cxn ang="cd4">
                <a:pos x="hc" y="b"/>
              </a:cxn>
              <a:cxn ang="cd2">
                <a:pos x="l" y="vc"/>
              </a:cxn>
              <a:cxn ang="f21">
                <a:pos x="f16" y="f17"/>
              </a:cxn>
              <a:cxn ang="f21">
                <a:pos x="f19" y="f17"/>
              </a:cxn>
              <a:cxn ang="f21">
                <a:pos x="f19" y="f20"/>
              </a:cxn>
              <a:cxn ang="f21">
                <a:pos x="f16" y="f20"/>
              </a:cxn>
              <a:cxn ang="f21">
                <a:pos x="f16" y="f17"/>
              </a:cxn>
              <a:cxn ang="f21">
                <a:pos x="f19" y="f17"/>
              </a:cxn>
            </a:cxnLst>
            <a:rect l="f12" t="f15" r="f13" b="f14"/>
            <a:pathLst>
              <a:path w="1000" h="1000" stroke="0">
                <a:moveTo>
                  <a:pt x="f5" y="f5"/>
                </a:moveTo>
                <a:lnTo>
                  <a:pt x="f7" y="f5"/>
                </a:lnTo>
                <a:lnTo>
                  <a:pt x="f7" y="f6"/>
                </a:lnTo>
                <a:lnTo>
                  <a:pt x="f5" y="f6"/>
                </a:lnTo>
                <a:lnTo>
                  <a:pt x="f5" y="f5"/>
                </a:lnTo>
                <a:close/>
              </a:path>
              <a:path w="1000" h="1000">
                <a:moveTo>
                  <a:pt x="f5" y="f5"/>
                </a:moveTo>
                <a:lnTo>
                  <a:pt x="f6" y="f5"/>
                </a:lnTo>
              </a:path>
            </a:pathLst>
          </a:custGeom>
          <a:solidFill>
            <a:srgbClr val="383E68"/>
          </a:solidFill>
          <a:ln w="9360">
            <a:solidFill>
              <a:srgbClr val="383E68"/>
            </a:solidFill>
            <a:prstDash val="solid"/>
            <a:round/>
          </a:ln>
        </p:spPr>
        <p:txBody>
          <a:bodyPr vert="horz" wrap="none" lIns="90000" tIns="46800" rIns="90000" bIns="46800" anchor="ctr" anchorCtr="0" compatLnSpc="1"/>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CA" sz="2400" b="0" i="0" u="none" strike="noStrike" baseline="0">
              <a:ln>
                <a:noFill/>
              </a:ln>
              <a:solidFill>
                <a:srgbClr val="FFFFFF"/>
              </a:solidFill>
              <a:latin typeface="Arial" pitchFamily="18"/>
              <a:ea typeface="Lucida Sans Unicode" pitchFamily="34"/>
              <a:cs typeface="Lucida Sans Unicode" pitchFamily="34"/>
            </a:endParaRPr>
          </a:p>
        </p:txBody>
      </p:sp>
      <p:pic>
        <p:nvPicPr>
          <p:cNvPr id="4" name="Picture 3"/>
          <p:cNvPicPr>
            <a:picLocks noChangeAspect="1"/>
          </p:cNvPicPr>
          <p:nvPr/>
        </p:nvPicPr>
        <p:blipFill>
          <a:blip r:embed="rId13">
            <a:lum/>
            <a:alphaModFix/>
          </a:blip>
          <a:srcRect/>
          <a:stretch>
            <a:fillRect/>
          </a:stretch>
        </p:blipFill>
        <p:spPr>
          <a:xfrm>
            <a:off x="4316400" y="4179959"/>
            <a:ext cx="4051440" cy="761759"/>
          </a:xfrm>
          <a:prstGeom prst="rect">
            <a:avLst/>
          </a:prstGeom>
          <a:noFill/>
          <a:ln>
            <a:noFill/>
          </a:ln>
        </p:spPr>
      </p:pic>
      <p:sp>
        <p:nvSpPr>
          <p:cNvPr id="5" name="Text Placeholder 4"/>
          <p:cNvSpPr txBox="1">
            <a:spLocks noGrp="1"/>
          </p:cNvSpPr>
          <p:nvPr>
            <p:ph type="body" idx="1"/>
          </p:nvPr>
        </p:nvSpPr>
        <p:spPr>
          <a:xfrm>
            <a:off x="457200" y="1604880"/>
            <a:ext cx="8228160" cy="4526280"/>
          </a:xfrm>
          <a:prstGeom prst="rect">
            <a:avLst/>
          </a:prstGeom>
          <a:noFill/>
          <a:ln>
            <a:noFill/>
          </a:ln>
        </p:spPr>
        <p:txBody>
          <a:bodyPr vert="horz" lIns="0" tIns="0" rIns="0" bIns="0" anchor="t" anchorCtr="0" compatLnSpc="1"/>
          <a:lstStyle>
            <a:defPPr marL="342720" marR="0" lvl="0" indent="-342720" algn="l" rtl="0" hangingPunct="0">
              <a:lnSpc>
                <a:spcPct val="100000"/>
              </a:lnSpc>
              <a:spcBef>
                <a:spcPts val="748"/>
              </a:spcBef>
              <a:spcAft>
                <a:spcPts val="0"/>
              </a:spcAft>
              <a:buNone/>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CA" sz="3000" b="0" i="0" u="none" strike="noStrike" kern="1200" baseline="0">
                <a:ln>
                  <a:noFill/>
                </a:ln>
                <a:solidFill>
                  <a:srgbClr val="383E68"/>
                </a:solidFill>
                <a:latin typeface="Verdana" pitchFamily="34"/>
                <a:ea typeface="Lucida Sans Unicode" pitchFamily="34"/>
                <a:cs typeface="Lucida Sans Unicode" pitchFamily="34"/>
              </a:defRPr>
            </a:defPPr>
            <a:lvl1pPr marL="342720" marR="0" lvl="0" indent="-342720" algn="l" rtl="0" hangingPunct="0">
              <a:lnSpc>
                <a:spcPct val="100000"/>
              </a:lnSpc>
              <a:spcBef>
                <a:spcPts val="748"/>
              </a:spcBef>
              <a:spcAft>
                <a:spcPts val="0"/>
              </a:spcAft>
              <a:buNone/>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CA" sz="3000" b="0" i="0" u="none" strike="noStrike" kern="1200" baseline="0">
                <a:ln>
                  <a:noFill/>
                </a:ln>
                <a:solidFill>
                  <a:srgbClr val="383E68"/>
                </a:solidFill>
                <a:latin typeface="Verdana" pitchFamily="34"/>
                <a:ea typeface="Lucida Sans Unicode" pitchFamily="34"/>
                <a:cs typeface="Lucida Sans Unicode" pitchFamily="34"/>
              </a:defRPr>
            </a:lvl1pPr>
            <a:lvl2pPr marL="742680" marR="0" lvl="1" indent="-285480" algn="l" rtl="0" hangingPunct="0">
              <a:lnSpc>
                <a:spcPct val="100000"/>
              </a:lnSpc>
              <a:spcBef>
                <a:spcPts val="649"/>
              </a:spcBef>
              <a:spcAft>
                <a:spcPts val="0"/>
              </a:spcAft>
              <a:buClr>
                <a:srgbClr val="000000"/>
              </a:buClr>
              <a:buSzPct val="100000"/>
              <a:buFont typeface="Times New Roman" pitchFamily="18"/>
              <a:buChar char="–"/>
              <a:tabLst>
                <a:tab pos="742680" algn="l"/>
                <a:tab pos="914040" algn="l"/>
                <a:tab pos="1371240" algn="l"/>
                <a:tab pos="1828439" algn="l"/>
                <a:tab pos="2285640" algn="l"/>
                <a:tab pos="2742840" algn="l"/>
                <a:tab pos="3200040" algn="l"/>
                <a:tab pos="3657240" algn="l"/>
                <a:tab pos="4114440" algn="l"/>
                <a:tab pos="4571639" algn="l"/>
                <a:tab pos="5028840" algn="l"/>
                <a:tab pos="5486040" algn="l"/>
                <a:tab pos="5943240" algn="l"/>
                <a:tab pos="6400440" algn="l"/>
                <a:tab pos="6857639" algn="l"/>
                <a:tab pos="7314840" algn="l"/>
                <a:tab pos="7772040" algn="l"/>
                <a:tab pos="8229240" algn="l"/>
                <a:tab pos="8686440" algn="l"/>
                <a:tab pos="9143640" algn="l"/>
                <a:tab pos="9600840" algn="l"/>
              </a:tabLst>
              <a:defRPr lang="en-CA" sz="2600" b="0" i="0" u="none" strike="noStrike" kern="1200" baseline="0">
                <a:ln>
                  <a:noFill/>
                </a:ln>
                <a:solidFill>
                  <a:srgbClr val="383E68"/>
                </a:solidFill>
                <a:latin typeface="Verdana" pitchFamily="34"/>
                <a:ea typeface="Lucida Sans Unicode" pitchFamily="34"/>
                <a:cs typeface="Lucida Sans Unicode" pitchFamily="34"/>
              </a:defRPr>
            </a:lvl2pPr>
            <a:lvl3pPr marL="1143000" marR="0" lvl="2" indent="-228600" algn="l" rtl="0" hangingPunct="0">
              <a:lnSpc>
                <a:spcPct val="100000"/>
              </a:lnSpc>
              <a:spcBef>
                <a:spcPts val="573"/>
              </a:spcBef>
              <a:spcAft>
                <a:spcPts val="0"/>
              </a:spcAft>
              <a:buClr>
                <a:srgbClr val="000000"/>
              </a:buClr>
              <a:buSzPct val="100000"/>
              <a:buFont typeface="Times New Roman" pitchFamily="18"/>
              <a:buChar char="•"/>
              <a:tabLst>
                <a:tab pos="1143000" algn="l"/>
                <a:tab pos="1371600" algn="l"/>
                <a:tab pos="1828799"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799" algn="l"/>
                <a:tab pos="9143999" algn="l"/>
                <a:tab pos="9601200" algn="l"/>
                <a:tab pos="10058399" algn="l"/>
              </a:tabLst>
              <a:defRPr lang="en-CA" sz="2300" b="0" i="0" u="none" strike="noStrike" kern="1200" baseline="0">
                <a:ln>
                  <a:noFill/>
                </a:ln>
                <a:solidFill>
                  <a:srgbClr val="383E68"/>
                </a:solidFill>
                <a:latin typeface="Verdana" pitchFamily="34"/>
                <a:ea typeface="Lucida Sans Unicode" pitchFamily="34"/>
                <a:cs typeface="Lucida Sans Unicode" pitchFamily="34"/>
              </a:defRPr>
            </a:lvl3pPr>
            <a:lvl4pPr marL="1600199" marR="0" lvl="3" indent="-228600" algn="l" rtl="0" hangingPunct="0">
              <a:lnSpc>
                <a:spcPct val="100000"/>
              </a:lnSpc>
              <a:spcBef>
                <a:spcPts val="499"/>
              </a:spcBef>
              <a:spcAft>
                <a:spcPts val="0"/>
              </a:spcAft>
              <a:buClr>
                <a:srgbClr val="000000"/>
              </a:buClr>
              <a:buSzPct val="100000"/>
              <a:buFont typeface="Times New Roman" pitchFamily="18"/>
              <a:buChar char="–"/>
              <a:tabLst>
                <a:tab pos="1600200" algn="l"/>
                <a:tab pos="1828800" algn="l"/>
                <a:tab pos="2285999"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3999" algn="l"/>
                <a:tab pos="9601199" algn="l"/>
                <a:tab pos="10058400" algn="l"/>
                <a:tab pos="10515599" algn="l"/>
              </a:tabLst>
              <a:defRPr lang="en-CA" sz="2000" b="0" i="0" u="none" strike="noStrike" kern="1200" baseline="0">
                <a:ln>
                  <a:noFill/>
                </a:ln>
                <a:solidFill>
                  <a:srgbClr val="383E68"/>
                </a:solidFill>
                <a:latin typeface="Verdana" pitchFamily="34"/>
                <a:ea typeface="Lucida Sans Unicode" pitchFamily="34"/>
                <a:cs typeface="Lucida Sans Unicode" pitchFamily="34"/>
              </a:defRPr>
            </a:lvl4pPr>
            <a:lvl5pPr marL="2057400" marR="0" lvl="4" indent="-228600" algn="l" rtl="0" hangingPunct="0">
              <a:lnSpc>
                <a:spcPct val="100000"/>
              </a:lnSpc>
              <a:spcBef>
                <a:spcPts val="624"/>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CA" sz="2000" b="0" i="0" u="none" strike="noStrike" kern="1200" baseline="0">
                <a:ln>
                  <a:noFill/>
                </a:ln>
                <a:solidFill>
                  <a:srgbClr val="383E68"/>
                </a:solidFill>
                <a:latin typeface="Verdana" pitchFamily="34"/>
                <a:ea typeface="Lucida Sans Unicode" pitchFamily="34"/>
                <a:cs typeface="Lucida Sans Unicode" pitchFamily="34"/>
              </a:defRPr>
            </a:lvl5pPr>
            <a:lvl6pPr marL="2057400" marR="0" lvl="5" indent="-228600" algn="l" rtl="0" hangingPunct="0">
              <a:lnSpc>
                <a:spcPct val="100000"/>
              </a:lnSpc>
              <a:spcBef>
                <a:spcPts val="624"/>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CA" sz="2000" b="0" i="0" u="none" strike="noStrike" kern="1200" baseline="0">
                <a:ln>
                  <a:noFill/>
                </a:ln>
                <a:solidFill>
                  <a:srgbClr val="383E68"/>
                </a:solidFill>
                <a:latin typeface="Verdana" pitchFamily="34"/>
                <a:ea typeface="Lucida Sans Unicode" pitchFamily="34"/>
                <a:cs typeface="Lucida Sans Unicode" pitchFamily="34"/>
              </a:defRPr>
            </a:lvl6pPr>
            <a:lvl7pPr marL="2057400" marR="0" lvl="6" indent="-228600" algn="l" rtl="0" hangingPunct="0">
              <a:lnSpc>
                <a:spcPct val="100000"/>
              </a:lnSpc>
              <a:spcBef>
                <a:spcPts val="624"/>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CA" sz="2000" b="0" i="0" u="none" strike="noStrike" kern="1200" baseline="0">
                <a:ln>
                  <a:noFill/>
                </a:ln>
                <a:solidFill>
                  <a:srgbClr val="383E68"/>
                </a:solidFill>
                <a:latin typeface="Verdana" pitchFamily="34"/>
                <a:ea typeface="Lucida Sans Unicode" pitchFamily="34"/>
                <a:cs typeface="Lucida Sans Unicode" pitchFamily="34"/>
              </a:defRPr>
            </a:lvl7pPr>
            <a:lvl8pPr marL="2057400" marR="0" lvl="7" indent="-228600" algn="l" rtl="0" hangingPunct="0">
              <a:lnSpc>
                <a:spcPct val="100000"/>
              </a:lnSpc>
              <a:spcBef>
                <a:spcPts val="624"/>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CA" sz="2000" b="0" i="0" u="none" strike="noStrike" kern="1200" baseline="0">
                <a:ln>
                  <a:noFill/>
                </a:ln>
                <a:solidFill>
                  <a:srgbClr val="383E68"/>
                </a:solidFill>
                <a:latin typeface="Verdana" pitchFamily="34"/>
                <a:ea typeface="Lucida Sans Unicode" pitchFamily="34"/>
                <a:cs typeface="Lucida Sans Unicode" pitchFamily="34"/>
              </a:defRPr>
            </a:lvl8pPr>
            <a:lvl9pPr marL="2057400" marR="0" lvl="8" indent="-228600" algn="l" rtl="0" hangingPunct="0">
              <a:lnSpc>
                <a:spcPct val="100000"/>
              </a:lnSpc>
              <a:spcBef>
                <a:spcPts val="624"/>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CA" sz="2000" b="0" i="0" u="none" strike="noStrike" kern="1200" baseline="0">
                <a:ln>
                  <a:noFill/>
                </a:ln>
                <a:solidFill>
                  <a:srgbClr val="383E68"/>
                </a:solidFill>
                <a:latin typeface="Verdana" pitchFamily="34"/>
                <a:ea typeface="Lucida Sans Unicode" pitchFamily="34"/>
                <a:cs typeface="Lucida Sans Unicode" pitchFamily="34"/>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Date Placeholder 5"/>
          <p:cNvSpPr txBox="1">
            <a:spLocks noGrp="1"/>
          </p:cNvSpPr>
          <p:nvPr>
            <p:ph type="dt" sz="half" idx="2"/>
          </p:nvPr>
        </p:nvSpPr>
        <p:spPr>
          <a:xfrm>
            <a:off x="456839" y="6246720"/>
            <a:ext cx="2128680" cy="471960"/>
          </a:xfrm>
          <a:prstGeom prst="rect">
            <a:avLst/>
          </a:prstGeom>
          <a:noFill/>
          <a:ln>
            <a:noFill/>
          </a:ln>
        </p:spPr>
        <p:txBody>
          <a:bodyPr wrap="square" lIns="0" tIns="0" rIns="0" bIns="0" anchor="t" anchorCtr="0"/>
          <a:lstStyle>
            <a:lvl1pPr lvl="0" rtl="0" hangingPunct="0">
              <a:buNone/>
              <a:tabLst/>
              <a:defRPr lang="en-CA" sz="2400" kern="1200">
                <a:latin typeface="Liberation Serif" pitchFamily="18"/>
                <a:ea typeface="DejaVu Sans" pitchFamily="2"/>
                <a:cs typeface="DejaVu Sans" pitchFamily="2"/>
              </a:defRPr>
            </a:lvl1pPr>
          </a:lstStyle>
          <a:p>
            <a:pPr lvl="0"/>
            <a:endParaRPr lang="en-CA"/>
          </a:p>
        </p:txBody>
      </p:sp>
      <p:sp>
        <p:nvSpPr>
          <p:cNvPr id="7" name="Footer Placeholder 6"/>
          <p:cNvSpPr txBox="1">
            <a:spLocks noGrp="1"/>
          </p:cNvSpPr>
          <p:nvPr>
            <p:ph type="ftr" sz="quarter" idx="3"/>
          </p:nvPr>
        </p:nvSpPr>
        <p:spPr>
          <a:xfrm>
            <a:off x="3127320" y="6246720"/>
            <a:ext cx="2897279" cy="471960"/>
          </a:xfrm>
          <a:prstGeom prst="rect">
            <a:avLst/>
          </a:prstGeom>
          <a:noFill/>
          <a:ln>
            <a:noFill/>
          </a:ln>
        </p:spPr>
        <p:txBody>
          <a:bodyPr wrap="square" lIns="0" tIns="0" rIns="0" bIns="0" anchor="t" anchorCtr="0"/>
          <a:lstStyle>
            <a:lvl1pPr lvl="0" rtl="0" hangingPunct="0">
              <a:buNone/>
              <a:tabLst/>
              <a:defRPr lang="en-CA" sz="2400" kern="1200">
                <a:latin typeface="Liberation Serif" pitchFamily="18"/>
                <a:ea typeface="DejaVu Sans" pitchFamily="2"/>
                <a:cs typeface="DejaVu Sans" pitchFamily="2"/>
              </a:defRPr>
            </a:lvl1pPr>
          </a:lstStyle>
          <a:p>
            <a:pPr lvl="0"/>
            <a:endParaRPr lang="en-CA"/>
          </a:p>
        </p:txBody>
      </p:sp>
      <p:sp>
        <p:nvSpPr>
          <p:cNvPr id="8" name="Slide Number Placeholder 7"/>
          <p:cNvSpPr txBox="1">
            <a:spLocks noGrp="1"/>
          </p:cNvSpPr>
          <p:nvPr>
            <p:ph type="sldNum" sz="quarter" idx="4"/>
          </p:nvPr>
        </p:nvSpPr>
        <p:spPr>
          <a:xfrm>
            <a:off x="6556320" y="6246720"/>
            <a:ext cx="2129040" cy="471960"/>
          </a:xfrm>
          <a:prstGeom prst="rect">
            <a:avLst/>
          </a:prstGeom>
          <a:noFill/>
          <a:ln>
            <a:noFill/>
          </a:ln>
        </p:spPr>
        <p:txBody>
          <a:bodyPr wrap="square" lIns="0" tIns="0" rIns="0" bIns="0" anchor="t" anchorCtr="0"/>
          <a:lstStyle>
            <a:lvl1pPr marL="0" marR="0" lvl="0" indent="0" algn="r" rtl="0" hangingPunct="1">
              <a:lnSpc>
                <a:spcPct val="93000"/>
              </a:lnSpc>
              <a:buNone/>
              <a:tabLst/>
              <a:defRPr lang="en-US" sz="1400" kern="1200">
                <a:solidFill>
                  <a:srgbClr val="000000"/>
                </a:solidFill>
                <a:latin typeface="Times New Roman" pitchFamily="18"/>
                <a:ea typeface="DejaVu Sans" pitchFamily="2"/>
                <a:cs typeface="DejaVu Sans" pitchFamily="2"/>
              </a:defRPr>
            </a:lvl1pPr>
          </a:lstStyle>
          <a:p>
            <a:pPr lvl="0"/>
            <a:fld id="{F5D8B09E-AEE3-49EF-8DE6-CE271A9D2E06}" type="slidenum">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indent="0" algn="l" rtl="0" hangingPunct="0">
        <a:lnSpc>
          <a:spcPct val="100000"/>
        </a:lnSpc>
        <a:spcBef>
          <a:spcPts val="0"/>
        </a:spcBef>
        <a:spcAft>
          <a:spcPts val="0"/>
        </a:spcAft>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lang="en-CA" sz="3800" b="0" i="0" u="none" strike="noStrike" kern="1200" baseline="0">
          <a:ln>
            <a:noFill/>
          </a:ln>
          <a:solidFill>
            <a:srgbClr val="383E68"/>
          </a:solidFill>
          <a:latin typeface="Verdana" pitchFamily="34"/>
          <a:cs typeface="Lucida Sans Unicode" pitchFamily="34"/>
        </a:defRPr>
      </a:lvl1pPr>
    </p:titleStyle>
    <p:bodyStyle>
      <a:lvl1pPr marL="342720" marR="0" indent="-342720" algn="l" rtl="0" hangingPunct="0">
        <a:lnSpc>
          <a:spcPct val="100000"/>
        </a:lnSpc>
        <a:spcBef>
          <a:spcPts val="748"/>
        </a:spcBef>
        <a:spcAft>
          <a:spcPts val="0"/>
        </a:spcAft>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CA" sz="3000" b="0" i="0" u="none" strike="noStrike" kern="1200" baseline="0">
          <a:ln>
            <a:noFill/>
          </a:ln>
          <a:solidFill>
            <a:srgbClr val="383E68"/>
          </a:solidFill>
          <a:latin typeface="Verdana" pitchFamily="34"/>
          <a:cs typeface="Lucida Sans Unicode" pitchFamily="34"/>
        </a:defRPr>
      </a:lvl1pPr>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Line 5"/>
          <p:cNvSpPr/>
          <p:nvPr/>
        </p:nvSpPr>
        <p:spPr>
          <a:xfrm>
            <a:off x="611280" y="729000"/>
            <a:ext cx="7924680" cy="1799"/>
          </a:xfrm>
          <a:prstGeom prst="line">
            <a:avLst/>
          </a:prstGeom>
          <a:noFill/>
          <a:ln w="3240">
            <a:solidFill>
              <a:srgbClr val="383E68"/>
            </a:solidFill>
            <a:prstDash val="solid"/>
            <a:miter/>
          </a:ln>
        </p:spPr>
        <p:txBody>
          <a:bodyPr vert="horz" wrap="square" lIns="90000" tIns="46800" rIns="90000" bIns="46800" anchor="t" anchorCtr="0" compatLnSpc="1"/>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CA" sz="2400" b="0" i="0" u="none" strike="noStrike" baseline="0">
              <a:ln>
                <a:noFill/>
              </a:ln>
              <a:solidFill>
                <a:srgbClr val="FFFFFF"/>
              </a:solidFill>
              <a:latin typeface="Arial" pitchFamily="18"/>
              <a:ea typeface="Lucida Sans Unicode" pitchFamily="34"/>
              <a:cs typeface="Lucida Sans Unicode" pitchFamily="34"/>
            </a:endParaRPr>
          </a:p>
        </p:txBody>
      </p:sp>
      <p:sp>
        <p:nvSpPr>
          <p:cNvPr id="3" name="Title Placeholder 2"/>
          <p:cNvSpPr txBox="1">
            <a:spLocks noGrp="1"/>
          </p:cNvSpPr>
          <p:nvPr>
            <p:ph type="title"/>
          </p:nvPr>
        </p:nvSpPr>
        <p:spPr>
          <a:xfrm>
            <a:off x="574200" y="-276480"/>
            <a:ext cx="7999560" cy="1251359"/>
          </a:xfrm>
          <a:prstGeom prst="rect">
            <a:avLst/>
          </a:prstGeom>
          <a:noFill/>
          <a:ln>
            <a:noFill/>
          </a:ln>
        </p:spPr>
        <p:txBody>
          <a:bodyPr vert="horz" lIns="90000" tIns="46800" rIns="90000" bIns="46800" anchor="ctr" anchorCtr="0" compatLnSpc="1"/>
          <a:lstStyle>
            <a:defPPr lvl="0">
              <a:buNone/>
            </a:defPPr>
            <a:lvl1pPr lvl="0">
              <a:buNone/>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endParaRPr lang="en-CA"/>
          </a:p>
        </p:txBody>
      </p:sp>
      <p:sp>
        <p:nvSpPr>
          <p:cNvPr id="4" name="Text Placeholder 3"/>
          <p:cNvSpPr txBox="1">
            <a:spLocks noGrp="1"/>
          </p:cNvSpPr>
          <p:nvPr>
            <p:ph type="body" idx="1"/>
          </p:nvPr>
        </p:nvSpPr>
        <p:spPr>
          <a:xfrm>
            <a:off x="566280" y="1197000"/>
            <a:ext cx="7999560" cy="4526280"/>
          </a:xfrm>
          <a:prstGeom prst="rect">
            <a:avLst/>
          </a:prstGeom>
          <a:noFill/>
          <a:ln>
            <a:noFill/>
          </a:ln>
        </p:spPr>
        <p:txBody>
          <a:bodyPr vert="horz" lIns="90000" tIns="46800" rIns="90000" bIns="46800" anchor="t" anchorCtr="0" compatLnSpc="1"/>
          <a:lstStyle>
            <a:defPPr marL="342720" marR="0" lvl="0" indent="-342720" algn="l" rtl="0" hangingPunct="0">
              <a:lnSpc>
                <a:spcPct val="100000"/>
              </a:lnSpc>
              <a:spcBef>
                <a:spcPts val="748"/>
              </a:spcBef>
              <a:spcAft>
                <a:spcPts val="0"/>
              </a:spcAft>
              <a:buNone/>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CA" sz="3000" b="0" i="0" u="none" strike="noStrike" kern="1200" baseline="0">
                <a:ln>
                  <a:noFill/>
                </a:ln>
                <a:solidFill>
                  <a:srgbClr val="383E68"/>
                </a:solidFill>
                <a:latin typeface="Verdana" pitchFamily="34"/>
                <a:ea typeface="Lucida Sans Unicode" pitchFamily="34"/>
                <a:cs typeface="Lucida Sans Unicode" pitchFamily="34"/>
              </a:defRPr>
            </a:defPPr>
            <a:lvl1pPr marL="342720" marR="0" lvl="0" indent="-342720" algn="l" rtl="0" hangingPunct="0">
              <a:lnSpc>
                <a:spcPct val="100000"/>
              </a:lnSpc>
              <a:spcBef>
                <a:spcPts val="748"/>
              </a:spcBef>
              <a:spcAft>
                <a:spcPts val="0"/>
              </a:spcAft>
              <a:buNone/>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CA" sz="3000" b="0" i="0" u="none" strike="noStrike" kern="1200" baseline="0">
                <a:ln>
                  <a:noFill/>
                </a:ln>
                <a:solidFill>
                  <a:srgbClr val="383E68"/>
                </a:solidFill>
                <a:latin typeface="Verdana" pitchFamily="34"/>
                <a:ea typeface="Lucida Sans Unicode" pitchFamily="34"/>
                <a:cs typeface="Lucida Sans Unicode" pitchFamily="34"/>
              </a:defRPr>
            </a:lvl1pPr>
            <a:lvl2pPr marL="742680" marR="0" lvl="1" indent="-285480" algn="l" rtl="0" hangingPunct="0">
              <a:lnSpc>
                <a:spcPct val="100000"/>
              </a:lnSpc>
              <a:spcBef>
                <a:spcPts val="649"/>
              </a:spcBef>
              <a:spcAft>
                <a:spcPts val="0"/>
              </a:spcAft>
              <a:buClr>
                <a:srgbClr val="000000"/>
              </a:buClr>
              <a:buSzPct val="100000"/>
              <a:buFont typeface="Times New Roman" pitchFamily="18"/>
              <a:buChar char="–"/>
              <a:tabLst>
                <a:tab pos="742680" algn="l"/>
                <a:tab pos="914040" algn="l"/>
                <a:tab pos="1371240" algn="l"/>
                <a:tab pos="1828439" algn="l"/>
                <a:tab pos="2285640" algn="l"/>
                <a:tab pos="2742840" algn="l"/>
                <a:tab pos="3200040" algn="l"/>
                <a:tab pos="3657240" algn="l"/>
                <a:tab pos="4114440" algn="l"/>
                <a:tab pos="4571639" algn="l"/>
                <a:tab pos="5028840" algn="l"/>
                <a:tab pos="5486040" algn="l"/>
                <a:tab pos="5943240" algn="l"/>
                <a:tab pos="6400440" algn="l"/>
                <a:tab pos="6857639" algn="l"/>
                <a:tab pos="7314840" algn="l"/>
                <a:tab pos="7772040" algn="l"/>
                <a:tab pos="8229240" algn="l"/>
                <a:tab pos="8686440" algn="l"/>
                <a:tab pos="9143640" algn="l"/>
                <a:tab pos="9600840" algn="l"/>
              </a:tabLst>
              <a:defRPr lang="en-CA" sz="2600" b="0" i="0" u="none" strike="noStrike" kern="1200" baseline="0">
                <a:ln>
                  <a:noFill/>
                </a:ln>
                <a:solidFill>
                  <a:srgbClr val="383E68"/>
                </a:solidFill>
                <a:latin typeface="Verdana" pitchFamily="34"/>
                <a:ea typeface="Lucida Sans Unicode" pitchFamily="34"/>
                <a:cs typeface="Lucida Sans Unicode" pitchFamily="34"/>
              </a:defRPr>
            </a:lvl2pPr>
            <a:lvl3pPr marL="1143000" marR="0" lvl="2" indent="-228600" algn="l" rtl="0" hangingPunct="0">
              <a:lnSpc>
                <a:spcPct val="100000"/>
              </a:lnSpc>
              <a:spcBef>
                <a:spcPts val="573"/>
              </a:spcBef>
              <a:spcAft>
                <a:spcPts val="0"/>
              </a:spcAft>
              <a:buClr>
                <a:srgbClr val="000000"/>
              </a:buClr>
              <a:buSzPct val="100000"/>
              <a:buFont typeface="Times New Roman" pitchFamily="18"/>
              <a:buChar char="•"/>
              <a:tabLst>
                <a:tab pos="1143000" algn="l"/>
                <a:tab pos="1371600" algn="l"/>
                <a:tab pos="1828799"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799" algn="l"/>
                <a:tab pos="9143999" algn="l"/>
                <a:tab pos="9601200" algn="l"/>
                <a:tab pos="10058399" algn="l"/>
              </a:tabLst>
              <a:defRPr lang="en-CA" sz="2300" b="0" i="0" u="none" strike="noStrike" kern="1200" baseline="0">
                <a:ln>
                  <a:noFill/>
                </a:ln>
                <a:solidFill>
                  <a:srgbClr val="383E68"/>
                </a:solidFill>
                <a:latin typeface="Verdana" pitchFamily="34"/>
                <a:ea typeface="Lucida Sans Unicode" pitchFamily="34"/>
                <a:cs typeface="Lucida Sans Unicode" pitchFamily="34"/>
              </a:defRPr>
            </a:lvl3pPr>
            <a:lvl4pPr marL="1600199" marR="0" lvl="3" indent="-228600" algn="l" rtl="0" hangingPunct="0">
              <a:lnSpc>
                <a:spcPct val="100000"/>
              </a:lnSpc>
              <a:spcBef>
                <a:spcPts val="499"/>
              </a:spcBef>
              <a:spcAft>
                <a:spcPts val="0"/>
              </a:spcAft>
              <a:buClr>
                <a:srgbClr val="000000"/>
              </a:buClr>
              <a:buSzPct val="100000"/>
              <a:buFont typeface="Times New Roman" pitchFamily="18"/>
              <a:buChar char="–"/>
              <a:tabLst>
                <a:tab pos="1600200" algn="l"/>
                <a:tab pos="1828800" algn="l"/>
                <a:tab pos="2285999"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3999" algn="l"/>
                <a:tab pos="9601199" algn="l"/>
                <a:tab pos="10058400" algn="l"/>
                <a:tab pos="10515599" algn="l"/>
              </a:tabLst>
              <a:defRPr lang="en-CA" sz="2000" b="0" i="0" u="none" strike="noStrike" kern="1200" baseline="0">
                <a:ln>
                  <a:noFill/>
                </a:ln>
                <a:solidFill>
                  <a:srgbClr val="383E68"/>
                </a:solidFill>
                <a:latin typeface="Verdana" pitchFamily="34"/>
                <a:ea typeface="Lucida Sans Unicode" pitchFamily="34"/>
                <a:cs typeface="Lucida Sans Unicode" pitchFamily="34"/>
              </a:defRPr>
            </a:lvl4pPr>
            <a:lvl5pPr marL="2057400" marR="0" lvl="4" indent="-228600" algn="l" rtl="0" hangingPunct="0">
              <a:lnSpc>
                <a:spcPct val="100000"/>
              </a:lnSpc>
              <a:spcBef>
                <a:spcPts val="624"/>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CA" sz="2000" b="0" i="0" u="none" strike="noStrike" kern="1200" baseline="0">
                <a:ln>
                  <a:noFill/>
                </a:ln>
                <a:solidFill>
                  <a:srgbClr val="383E68"/>
                </a:solidFill>
                <a:latin typeface="Verdana" pitchFamily="34"/>
                <a:ea typeface="Lucida Sans Unicode" pitchFamily="34"/>
                <a:cs typeface="Lucida Sans Unicode" pitchFamily="34"/>
              </a:defRPr>
            </a:lvl5pPr>
            <a:lvl6pPr marL="2057400" marR="0" lvl="5" indent="-228600" algn="l" rtl="0" hangingPunct="0">
              <a:lnSpc>
                <a:spcPct val="100000"/>
              </a:lnSpc>
              <a:spcBef>
                <a:spcPts val="624"/>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CA" sz="2000" b="0" i="0" u="none" strike="noStrike" kern="1200" baseline="0">
                <a:ln>
                  <a:noFill/>
                </a:ln>
                <a:solidFill>
                  <a:srgbClr val="383E68"/>
                </a:solidFill>
                <a:latin typeface="Verdana" pitchFamily="34"/>
                <a:ea typeface="Lucida Sans Unicode" pitchFamily="34"/>
                <a:cs typeface="Lucida Sans Unicode" pitchFamily="34"/>
              </a:defRPr>
            </a:lvl6pPr>
            <a:lvl7pPr marL="2057400" marR="0" lvl="6" indent="-228600" algn="l" rtl="0" hangingPunct="0">
              <a:lnSpc>
                <a:spcPct val="100000"/>
              </a:lnSpc>
              <a:spcBef>
                <a:spcPts val="624"/>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CA" sz="2000" b="0" i="0" u="none" strike="noStrike" kern="1200" baseline="0">
                <a:ln>
                  <a:noFill/>
                </a:ln>
                <a:solidFill>
                  <a:srgbClr val="383E68"/>
                </a:solidFill>
                <a:latin typeface="Verdana" pitchFamily="34"/>
                <a:ea typeface="Lucida Sans Unicode" pitchFamily="34"/>
                <a:cs typeface="Lucida Sans Unicode" pitchFamily="34"/>
              </a:defRPr>
            </a:lvl7pPr>
            <a:lvl8pPr marL="2057400" marR="0" lvl="7" indent="-228600" algn="l" rtl="0" hangingPunct="0">
              <a:lnSpc>
                <a:spcPct val="100000"/>
              </a:lnSpc>
              <a:spcBef>
                <a:spcPts val="624"/>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CA" sz="2000" b="0" i="0" u="none" strike="noStrike" kern="1200" baseline="0">
                <a:ln>
                  <a:noFill/>
                </a:ln>
                <a:solidFill>
                  <a:srgbClr val="383E68"/>
                </a:solidFill>
                <a:latin typeface="Verdana" pitchFamily="34"/>
                <a:ea typeface="Lucida Sans Unicode" pitchFamily="34"/>
                <a:cs typeface="Lucida Sans Unicode" pitchFamily="34"/>
              </a:defRPr>
            </a:lvl8pPr>
            <a:lvl9pPr marL="2057400" marR="0" lvl="8" indent="-228600" algn="l" rtl="0" hangingPunct="0">
              <a:lnSpc>
                <a:spcPct val="100000"/>
              </a:lnSpc>
              <a:spcBef>
                <a:spcPts val="624"/>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CA" sz="2000" b="0" i="0" u="none" strike="noStrike" kern="1200" baseline="0">
                <a:ln>
                  <a:noFill/>
                </a:ln>
                <a:solidFill>
                  <a:srgbClr val="383E68"/>
                </a:solidFill>
                <a:latin typeface="Verdana" pitchFamily="34"/>
                <a:ea typeface="Lucida Sans Unicode" pitchFamily="34"/>
                <a:cs typeface="Lucida Sans Unicode" pitchFamily="34"/>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Slide Number Placeholder 4"/>
          <p:cNvSpPr txBox="1">
            <a:spLocks noGrp="1"/>
          </p:cNvSpPr>
          <p:nvPr>
            <p:ph type="sldNum" sz="quarter" idx="4"/>
          </p:nvPr>
        </p:nvSpPr>
        <p:spPr>
          <a:xfrm>
            <a:off x="6552719" y="6245280"/>
            <a:ext cx="1979640" cy="474840"/>
          </a:xfrm>
          <a:prstGeom prst="rect">
            <a:avLst/>
          </a:prstGeom>
          <a:noFill/>
          <a:ln>
            <a:noFill/>
          </a:ln>
        </p:spPr>
        <p:txBody>
          <a:bodyPr wrap="square" lIns="90000" tIns="46800" rIns="90000" bIns="46800" anchor="t" anchorCtr="0"/>
          <a:lstStyle>
            <a:lvl1pPr marL="0" marR="0" lvl="0" indent="0" rtl="0" hangingPunct="1">
              <a:buNone/>
              <a:tabLst/>
              <a:defRPr lang="en-US" sz="2400" kern="1200">
                <a:latin typeface="Liberation Serif" pitchFamily="18"/>
                <a:ea typeface="DejaVu Sans" pitchFamily="2"/>
                <a:cs typeface="DejaVu Sans" pitchFamily="2"/>
              </a:defRPr>
            </a:lvl1pPr>
          </a:lstStyle>
          <a:p>
            <a:pPr lvl="0"/>
            <a:fld id="{06C2D6DD-3836-419A-9C90-7D127F64B8E9}" type="slidenum">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indent="0" algn="l" rtl="0" hangingPunct="0">
        <a:lnSpc>
          <a:spcPct val="100000"/>
        </a:lnSpc>
        <a:spcBef>
          <a:spcPts val="0"/>
        </a:spcBef>
        <a:spcAft>
          <a:spcPts val="0"/>
        </a:spcAft>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lang="en-CA" sz="3800" b="0" i="0" u="none" strike="noStrike" kern="1200" baseline="0">
          <a:ln>
            <a:noFill/>
          </a:ln>
          <a:solidFill>
            <a:srgbClr val="383E68"/>
          </a:solidFill>
          <a:latin typeface="Verdana" pitchFamily="34"/>
          <a:cs typeface="Lucida Sans Unicode" pitchFamily="34"/>
        </a:defRPr>
      </a:lvl1pPr>
    </p:titleStyle>
    <p:bodyStyle>
      <a:lvl1pPr marL="342720" marR="0" indent="-342720" algn="l" rtl="0" hangingPunct="0">
        <a:lnSpc>
          <a:spcPct val="100000"/>
        </a:lnSpc>
        <a:spcBef>
          <a:spcPts val="748"/>
        </a:spcBef>
        <a:spcAft>
          <a:spcPts val="0"/>
        </a:spcAft>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CA" sz="3000" b="0" i="0" u="none" strike="noStrike" kern="1200" baseline="0">
          <a:ln>
            <a:noFill/>
          </a:ln>
          <a:solidFill>
            <a:srgbClr val="383E68"/>
          </a:solidFill>
          <a:latin typeface="Verdana" pitchFamily="34"/>
          <a:cs typeface="Lucida Sans Unicode" pitchFamily="34"/>
        </a:defRPr>
      </a:lvl1pPr>
    </p:bodyStyle>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31.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32.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wmv"/><Relationship Id="rId1" Type="http://schemas.microsoft.com/office/2007/relationships/media" Target="../media/media4.wmv"/><Relationship Id="rId5" Type="http://schemas.openxmlformats.org/officeDocument/2006/relationships/image" Target="../media/image33.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wmv"/><Relationship Id="rId1" Type="http://schemas.microsoft.com/office/2007/relationships/media" Target="../media/media5.wmv"/><Relationship Id="rId5" Type="http://schemas.openxmlformats.org/officeDocument/2006/relationships/image" Target="../media/image49.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6.wmv"/><Relationship Id="rId1" Type="http://schemas.microsoft.com/office/2007/relationships/media" Target="../media/media6.wmv"/><Relationship Id="rId5" Type="http://schemas.openxmlformats.org/officeDocument/2006/relationships/image" Target="../media/image50.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8.pn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0.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4.xml"/><Relationship Id="rId1" Type="http://schemas.openxmlformats.org/officeDocument/2006/relationships/slideLayout" Target="../slideLayouts/slideLayout7.xml"/><Relationship Id="rId5" Type="http://schemas.openxmlformats.org/officeDocument/2006/relationships/image" Target="../media/image75.png"/><Relationship Id="rId4" Type="http://schemas.openxmlformats.org/officeDocument/2006/relationships/image" Target="../media/image74.png"/></Relationships>
</file>

<file path=ppt/slides/_rels/slide5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image" Target="../media/image78.png"/><Relationship Id="rId4" Type="http://schemas.openxmlformats.org/officeDocument/2006/relationships/image" Target="../media/image77.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7.wmv"/><Relationship Id="rId1" Type="http://schemas.microsoft.com/office/2007/relationships/media" Target="../media/media7.wmv"/><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image" Target="../media/image3.jpg"/><Relationship Id="rId5" Type="http://schemas.openxmlformats.org/officeDocument/2006/relationships/image" Target="../media/image89.jpg"/><Relationship Id="rId4" Type="http://schemas.openxmlformats.org/officeDocument/2006/relationships/image" Target="../media/image88.jp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8.wmv"/><Relationship Id="rId1" Type="http://schemas.microsoft.com/office/2007/relationships/media" Target="../media/media8.wmv"/><Relationship Id="rId5" Type="http://schemas.openxmlformats.org/officeDocument/2006/relationships/image" Target="../media/image90.png"/><Relationship Id="rId4"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name="Slices: A Shape-proxy Based on Planar Sections">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685799" y="942480"/>
            <a:ext cx="7772400" cy="1465920"/>
          </a:xfrm>
        </p:spPr>
        <p:txBody>
          <a:bodyPr wrap="square">
            <a:spAutoFit/>
          </a:bodyPr>
          <a:lstStyle>
            <a:defPPr lvl="0">
              <a:buNone/>
            </a:defPPr>
            <a:lvl1pPr lvl="0">
              <a:buNone/>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hangingPunct="1"/>
            <a:r>
              <a:rPr lang="en-US"/>
              <a:t>Slices: A Shape-proxy Based on Planar Sections</a:t>
            </a:r>
          </a:p>
        </p:txBody>
      </p:sp>
      <p:sp>
        <p:nvSpPr>
          <p:cNvPr id="3" name="TextBox 2"/>
          <p:cNvSpPr txBox="1"/>
          <p:nvPr/>
        </p:nvSpPr>
        <p:spPr>
          <a:xfrm>
            <a:off x="457200" y="1604880"/>
            <a:ext cx="8229600" cy="4526280"/>
          </a:xfrm>
          <a:prstGeom prst="rect">
            <a:avLst/>
          </a:prstGeom>
          <a:noFill/>
          <a:ln>
            <a:noFill/>
          </a:ln>
        </p:spPr>
        <p:txBody>
          <a:bodyPr vert="horz" wrap="square" lIns="0" tIns="0" rIns="0" bIns="0" anchor="ctr" anchorCtr="0" compatLnSpc="1">
            <a:spAutoFit/>
          </a:bodyPr>
          <a:lstStyle>
            <a:defPPr lvl="0">
              <a:buNone/>
            </a:defPPr>
            <a:lvl1pPr lvl="0">
              <a:buNone/>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pPr marL="0" marR="0" lvl="0" indent="0" algn="r" rtl="0" hangingPunct="1">
              <a:lnSpc>
                <a:spcPct val="100000"/>
              </a:lnSpc>
              <a:spcBef>
                <a:spcPts val="598"/>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2400" b="0" i="0" u="none" strike="noStrike" kern="1200" baseline="0">
                <a:ln>
                  <a:noFill/>
                </a:ln>
                <a:solidFill>
                  <a:srgbClr val="383E68"/>
                </a:solidFill>
                <a:latin typeface="Verdana" pitchFamily="34"/>
                <a:ea typeface="Lucida Sans Unicode" pitchFamily="34"/>
                <a:cs typeface="Lucida Sans Unicode" pitchFamily="34"/>
              </a:rPr>
              <a:t>James McCrae, Karan Singh, Niloy J. Mitra</a:t>
            </a:r>
          </a:p>
        </p:txBody>
      </p:sp>
      <p:pic>
        <p:nvPicPr>
          <p:cNvPr id="4" name="Picture 3"/>
          <p:cNvPicPr>
            <a:picLocks noChangeAspect="1"/>
          </p:cNvPicPr>
          <p:nvPr/>
        </p:nvPicPr>
        <p:blipFill>
          <a:blip r:embed="rId3">
            <a:lum/>
            <a:alphaModFix/>
          </a:blip>
          <a:srcRect/>
          <a:stretch>
            <a:fillRect/>
          </a:stretch>
        </p:blipFill>
        <p:spPr>
          <a:xfrm>
            <a:off x="5903999" y="5112000"/>
            <a:ext cx="2675880" cy="792000"/>
          </a:xfrm>
          <a:prstGeom prst="rect">
            <a:avLst/>
          </a:prstGeom>
          <a:noFill/>
          <a:ln>
            <a:noFill/>
          </a:ln>
        </p:spPr>
      </p:pic>
      <p:pic>
        <p:nvPicPr>
          <p:cNvPr id="5" name="Picture 4"/>
          <p:cNvPicPr>
            <a:picLocks noChangeAspect="1"/>
          </p:cNvPicPr>
          <p:nvPr/>
        </p:nvPicPr>
        <p:blipFill>
          <a:blip r:embed="rId4">
            <a:lum/>
            <a:alphaModFix/>
          </a:blip>
          <a:srcRect/>
          <a:stretch>
            <a:fillRect/>
          </a:stretch>
        </p:blipFill>
        <p:spPr>
          <a:xfrm>
            <a:off x="4464000" y="4962960"/>
            <a:ext cx="1368000" cy="11682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name="Exploration study Insights">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574200" y="-277920"/>
            <a:ext cx="8000999" cy="1256040"/>
          </a:xfrm>
        </p:spPr>
        <p:txBody>
          <a:bodyPr wrap="square">
            <a:spAutoFit/>
          </a:bodyPr>
          <a:lstStyle>
            <a:defPPr lvl="0">
              <a:buNone/>
            </a:defPPr>
            <a:lvl1pPr lvl="0">
              <a:buNone/>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hangingPunct="1"/>
            <a:r>
              <a:rPr lang="en-US"/>
              <a:t>Exploration Study Insights</a:t>
            </a:r>
          </a:p>
        </p:txBody>
      </p:sp>
      <p:sp>
        <p:nvSpPr>
          <p:cNvPr id="3" name="Text Box 2"/>
          <p:cNvSpPr/>
          <p:nvPr/>
        </p:nvSpPr>
        <p:spPr>
          <a:xfrm>
            <a:off x="345960" y="999000"/>
            <a:ext cx="8582040" cy="1161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1"/>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2400" b="0" i="0" u="none" strike="noStrike" baseline="0">
                <a:ln>
                  <a:noFill/>
                </a:ln>
                <a:solidFill>
                  <a:srgbClr val="000080"/>
                </a:solidFill>
                <a:latin typeface="Verdana" pitchFamily="34"/>
                <a:ea typeface="Lucida Sans Unicode" pitchFamily="34"/>
                <a:cs typeface="Lucida Sans Unicode" pitchFamily="34"/>
              </a:rPr>
              <a:t>1. Human-selected planar sections </a:t>
            </a:r>
            <a:r>
              <a:rPr lang="en-US" sz="2400" b="0" i="1" u="none" strike="noStrike" baseline="0">
                <a:ln>
                  <a:noFill/>
                </a:ln>
                <a:solidFill>
                  <a:srgbClr val="000080"/>
                </a:solidFill>
                <a:latin typeface="Verdana" pitchFamily="34"/>
                <a:ea typeface="Lucida Sans Unicode" pitchFamily="34"/>
                <a:cs typeface="Lucida Sans Unicode" pitchFamily="34"/>
              </a:rPr>
              <a:t>correlate </a:t>
            </a:r>
            <a:r>
              <a:rPr lang="en-US" sz="2400" b="0" i="0" u="none" strike="noStrike" baseline="0">
                <a:ln>
                  <a:noFill/>
                </a:ln>
                <a:solidFill>
                  <a:srgbClr val="000080"/>
                </a:solidFill>
                <a:latin typeface="Verdana" pitchFamily="34"/>
                <a:ea typeface="Lucida Sans Unicode" pitchFamily="34"/>
                <a:cs typeface="Lucida Sans Unicode" pitchFamily="34"/>
              </a:rPr>
              <a:t>with</a:t>
            </a:r>
            <a:r>
              <a:rPr lang="en-US" sz="2400" b="0" i="1" u="none" strike="noStrike" baseline="0">
                <a:ln>
                  <a:noFill/>
                </a:ln>
                <a:solidFill>
                  <a:srgbClr val="000080"/>
                </a:solidFill>
                <a:latin typeface="Verdana" pitchFamily="34"/>
                <a:ea typeface="Lucida Sans Unicode" pitchFamily="34"/>
                <a:cs typeface="Lucida Sans Unicode" pitchFamily="34"/>
              </a:rPr>
              <a:t> geometric features</a:t>
            </a:r>
            <a:r>
              <a:rPr lang="en-US" sz="2400" b="0" i="0" u="none" strike="noStrike" baseline="0">
                <a:ln>
                  <a:noFill/>
                </a:ln>
                <a:solidFill>
                  <a:srgbClr val="000080"/>
                </a:solidFill>
                <a:latin typeface="Verdana" pitchFamily="34"/>
                <a:ea typeface="Lucida Sans Unicode" pitchFamily="34"/>
                <a:cs typeface="Lucida Sans Unicode" pitchFamily="34"/>
              </a:rPr>
              <a:t>.</a:t>
            </a:r>
          </a:p>
        </p:txBody>
      </p:sp>
      <p:pic>
        <p:nvPicPr>
          <p:cNvPr id="4" name="Picture 3"/>
          <p:cNvPicPr>
            <a:picLocks noChangeAspect="1"/>
          </p:cNvPicPr>
          <p:nvPr/>
        </p:nvPicPr>
        <p:blipFill>
          <a:blip r:embed="rId3">
            <a:lum/>
            <a:alphaModFix/>
          </a:blip>
          <a:srcRect/>
          <a:stretch>
            <a:fillRect/>
          </a:stretch>
        </p:blipFill>
        <p:spPr>
          <a:xfrm>
            <a:off x="0" y="3240000"/>
            <a:ext cx="9143640" cy="3403800"/>
          </a:xfrm>
          <a:prstGeom prst="rect">
            <a:avLst/>
          </a:prstGeom>
          <a:noFill/>
          <a:ln>
            <a:noFill/>
          </a:ln>
        </p:spPr>
      </p:pic>
      <p:sp>
        <p:nvSpPr>
          <p:cNvPr id="5" name="Text Box 2"/>
          <p:cNvSpPr/>
          <p:nvPr/>
        </p:nvSpPr>
        <p:spPr>
          <a:xfrm>
            <a:off x="345960" y="2376000"/>
            <a:ext cx="8582040" cy="864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1"/>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2400" b="0" i="0" u="none" strike="noStrike" baseline="0" dirty="0">
                <a:ln>
                  <a:noFill/>
                </a:ln>
                <a:solidFill>
                  <a:srgbClr val="000080"/>
                </a:solidFill>
                <a:latin typeface="Verdana" pitchFamily="34"/>
                <a:ea typeface="Lucida Sans Unicode" pitchFamily="34"/>
                <a:cs typeface="Lucida Sans Unicode" pitchFamily="34"/>
              </a:rPr>
              <a:t>2. Planar sections often correlate with </a:t>
            </a:r>
            <a:r>
              <a:rPr lang="en-US" sz="2400" b="0" i="1" u="none" strike="noStrike" baseline="0" dirty="0">
                <a:ln>
                  <a:noFill/>
                </a:ln>
                <a:solidFill>
                  <a:srgbClr val="000080"/>
                </a:solidFill>
                <a:latin typeface="Verdana" pitchFamily="34"/>
                <a:ea typeface="Lucida Sans Unicode" pitchFamily="34"/>
                <a:cs typeface="Lucida Sans Unicode" pitchFamily="34"/>
              </a:rPr>
              <a:t>multiple</a:t>
            </a:r>
            <a:r>
              <a:rPr lang="en-US" sz="2400" b="0" i="0" u="none" strike="noStrike" baseline="0" dirty="0">
                <a:ln>
                  <a:noFill/>
                </a:ln>
                <a:solidFill>
                  <a:srgbClr val="000080"/>
                </a:solidFill>
                <a:latin typeface="Verdana" pitchFamily="34"/>
                <a:ea typeface="Lucida Sans Unicode" pitchFamily="34"/>
                <a:cs typeface="Lucida Sans Unicode" pitchFamily="34"/>
              </a:rPr>
              <a:t> geometric features.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name="page11">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574200" y="-277920"/>
            <a:ext cx="8000999" cy="1256040"/>
          </a:xfrm>
        </p:spPr>
        <p:txBody>
          <a:bodyPr wrap="square">
            <a:spAutoFit/>
          </a:bodyPr>
          <a:lstStyle>
            <a:defPPr lvl="0">
              <a:buNone/>
            </a:defPPr>
            <a:lvl1pPr lvl="0">
              <a:buNone/>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hangingPunct="1"/>
            <a:r>
              <a:rPr lang="en-US"/>
              <a:t>Problem Statement Revisited</a:t>
            </a:r>
          </a:p>
        </p:txBody>
      </p:sp>
      <p:pic>
        <p:nvPicPr>
          <p:cNvPr id="3" name="Picture 2"/>
          <p:cNvPicPr>
            <a:picLocks noChangeAspect="1"/>
          </p:cNvPicPr>
          <p:nvPr/>
        </p:nvPicPr>
        <p:blipFill>
          <a:blip r:embed="rId3">
            <a:lum/>
            <a:alphaModFix/>
          </a:blip>
          <a:srcRect/>
          <a:stretch>
            <a:fillRect/>
          </a:stretch>
        </p:blipFill>
        <p:spPr>
          <a:xfrm>
            <a:off x="1770120" y="2946960"/>
            <a:ext cx="2820960" cy="1127160"/>
          </a:xfrm>
          <a:prstGeom prst="rect">
            <a:avLst/>
          </a:prstGeom>
          <a:noFill/>
          <a:ln>
            <a:noFill/>
          </a:ln>
        </p:spPr>
      </p:pic>
      <p:pic>
        <p:nvPicPr>
          <p:cNvPr id="4" name="Picture 3"/>
          <p:cNvPicPr>
            <a:picLocks noChangeAspect="1"/>
          </p:cNvPicPr>
          <p:nvPr/>
        </p:nvPicPr>
        <p:blipFill>
          <a:blip r:embed="rId4">
            <a:lum/>
            <a:alphaModFix/>
          </a:blip>
          <a:srcRect/>
          <a:stretch>
            <a:fillRect/>
          </a:stretch>
        </p:blipFill>
        <p:spPr>
          <a:xfrm>
            <a:off x="3333600" y="4074120"/>
            <a:ext cx="1247760" cy="1152720"/>
          </a:xfrm>
          <a:prstGeom prst="rect">
            <a:avLst/>
          </a:prstGeom>
          <a:noFill/>
          <a:ln>
            <a:noFill/>
          </a:ln>
        </p:spPr>
      </p:pic>
      <p:pic>
        <p:nvPicPr>
          <p:cNvPr id="5" name="Picture 4"/>
          <p:cNvPicPr>
            <a:picLocks noChangeAspect="1"/>
          </p:cNvPicPr>
          <p:nvPr/>
        </p:nvPicPr>
        <p:blipFill>
          <a:blip r:embed="rId5">
            <a:lum/>
            <a:alphaModFix/>
          </a:blip>
          <a:srcRect/>
          <a:stretch>
            <a:fillRect/>
          </a:stretch>
        </p:blipFill>
        <p:spPr>
          <a:xfrm>
            <a:off x="3270240" y="5203080"/>
            <a:ext cx="1352520" cy="1277640"/>
          </a:xfrm>
          <a:prstGeom prst="rect">
            <a:avLst/>
          </a:prstGeom>
          <a:noFill/>
          <a:ln>
            <a:noFill/>
          </a:ln>
        </p:spPr>
      </p:pic>
      <p:sp>
        <p:nvSpPr>
          <p:cNvPr id="6" name="Text Box 9"/>
          <p:cNvSpPr/>
          <p:nvPr/>
        </p:nvSpPr>
        <p:spPr>
          <a:xfrm>
            <a:off x="530280" y="1875240"/>
            <a:ext cx="8000999" cy="122075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ctr" anchorCtr="0" compatLnSpc="1"/>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2000" b="0" i="0" u="none" strike="noStrike" baseline="0">
                <a:ln>
                  <a:noFill/>
                </a:ln>
                <a:solidFill>
                  <a:srgbClr val="000080"/>
                </a:solidFill>
                <a:latin typeface="Verdana" pitchFamily="34"/>
                <a:ea typeface="Lucida Sans Unicode" pitchFamily="34"/>
                <a:cs typeface="Lucida Sans Unicode" pitchFamily="34"/>
              </a:rPr>
              <a:t>Compute a minimal set of planar sections that cover the set of geometric features.</a:t>
            </a:r>
          </a:p>
        </p:txBody>
      </p:sp>
      <p:sp>
        <p:nvSpPr>
          <p:cNvPr id="7" name="Text Box 9"/>
          <p:cNvSpPr/>
          <p:nvPr/>
        </p:nvSpPr>
        <p:spPr>
          <a:xfrm>
            <a:off x="530640" y="626040"/>
            <a:ext cx="8000999" cy="122075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ctr" anchorCtr="0" compatLnSpc="1"/>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2000" b="0" i="0" u="none" strike="noStrike" baseline="0">
                <a:ln>
                  <a:noFill/>
                </a:ln>
                <a:solidFill>
                  <a:srgbClr val="000080"/>
                </a:solidFill>
                <a:latin typeface="Verdana" pitchFamily="34"/>
                <a:ea typeface="Lucida Sans Unicode" pitchFamily="34"/>
                <a:cs typeface="Lucida Sans Unicode" pitchFamily="34"/>
              </a:rPr>
              <a:t>Compute a recognizable abstraction of a 3D model using a minimal set of planar sections.</a:t>
            </a:r>
          </a:p>
        </p:txBody>
      </p:sp>
      <p:sp>
        <p:nvSpPr>
          <p:cNvPr id="8" name="Straight Connector 7"/>
          <p:cNvSpPr/>
          <p:nvPr/>
        </p:nvSpPr>
        <p:spPr>
          <a:xfrm>
            <a:off x="4320000" y="1584000"/>
            <a:ext cx="0" cy="576000"/>
          </a:xfrm>
          <a:prstGeom prst="line">
            <a:avLst/>
          </a:prstGeom>
          <a:noFill/>
          <a:ln w="36000">
            <a:solidFill>
              <a:srgbClr val="0000FF"/>
            </a:solidFill>
            <a:prstDash val="solid"/>
            <a:tailEnd type="arrow"/>
          </a:ln>
        </p:spPr>
        <p:txBody>
          <a:bodyPr vert="horz" wrap="none" lIns="108000" tIns="63000" rIns="108000" bIns="63000" anchor="ctr" anchorCtr="1" compatLnSpc="1"/>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CA" sz="2400" b="0" i="0" u="none" strike="noStrike" baseline="0">
              <a:ln>
                <a:noFill/>
              </a:ln>
              <a:solidFill>
                <a:srgbClr val="FFFFFF"/>
              </a:solidFill>
              <a:latin typeface="Arial" pitchFamily="18"/>
              <a:ea typeface="Lucida Sans Unicode" pitchFamily="34"/>
              <a:cs typeface="Lucida Sans Unicode" pitchFamily="34"/>
            </a:endParaRPr>
          </a:p>
        </p:txBody>
      </p:sp>
      <p:sp>
        <p:nvSpPr>
          <p:cNvPr id="9" name="Straight Connector 8"/>
          <p:cNvSpPr/>
          <p:nvPr/>
        </p:nvSpPr>
        <p:spPr>
          <a:xfrm>
            <a:off x="4581360" y="4608000"/>
            <a:ext cx="890640" cy="0"/>
          </a:xfrm>
          <a:prstGeom prst="line">
            <a:avLst/>
          </a:prstGeom>
          <a:noFill/>
          <a:ln w="36000">
            <a:solidFill>
              <a:srgbClr val="000000"/>
            </a:solidFill>
            <a:prstDash val="solid"/>
            <a:tailEnd type="arrow"/>
          </a:ln>
        </p:spPr>
        <p:txBody>
          <a:bodyPr vert="horz" wrap="none" lIns="108000" tIns="63000" rIns="108000" bIns="63000" anchor="ctr" anchorCtr="1" compatLnSpc="1"/>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CA" sz="2400" b="0" i="0" u="none" strike="noStrike" baseline="0">
              <a:ln>
                <a:noFill/>
              </a:ln>
              <a:solidFill>
                <a:srgbClr val="FFFFFF"/>
              </a:solidFill>
              <a:latin typeface="Arial" pitchFamily="18"/>
              <a:ea typeface="Lucida Sans Unicode" pitchFamily="34"/>
              <a:cs typeface="Lucida Sans Unicode" pitchFamily="34"/>
            </a:endParaRPr>
          </a:p>
        </p:txBody>
      </p:sp>
      <p:sp>
        <p:nvSpPr>
          <p:cNvPr id="10" name="Straight Connector 9"/>
          <p:cNvSpPr/>
          <p:nvPr/>
        </p:nvSpPr>
        <p:spPr>
          <a:xfrm>
            <a:off x="4608000" y="3528000"/>
            <a:ext cx="864000" cy="360000"/>
          </a:xfrm>
          <a:prstGeom prst="line">
            <a:avLst/>
          </a:prstGeom>
          <a:noFill/>
          <a:ln w="36000">
            <a:solidFill>
              <a:srgbClr val="000000"/>
            </a:solidFill>
            <a:prstDash val="solid"/>
            <a:tailEnd type="arrow"/>
          </a:ln>
        </p:spPr>
        <p:txBody>
          <a:bodyPr vert="horz" wrap="none" lIns="108000" tIns="63000" rIns="108000" bIns="63000" anchor="ctr" anchorCtr="1" compatLnSpc="1"/>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CA" sz="2400" b="0" i="0" u="none" strike="noStrike" baseline="0">
              <a:ln>
                <a:noFill/>
              </a:ln>
              <a:solidFill>
                <a:srgbClr val="FFFFFF"/>
              </a:solidFill>
              <a:latin typeface="Arial" pitchFamily="18"/>
              <a:ea typeface="Lucida Sans Unicode" pitchFamily="34"/>
              <a:cs typeface="Lucida Sans Unicode" pitchFamily="34"/>
            </a:endParaRPr>
          </a:p>
        </p:txBody>
      </p:sp>
      <p:sp>
        <p:nvSpPr>
          <p:cNvPr id="11" name="Straight Connector 10"/>
          <p:cNvSpPr/>
          <p:nvPr/>
        </p:nvSpPr>
        <p:spPr>
          <a:xfrm flipV="1">
            <a:off x="4680000" y="5400000"/>
            <a:ext cx="792000" cy="288000"/>
          </a:xfrm>
          <a:prstGeom prst="line">
            <a:avLst/>
          </a:prstGeom>
          <a:noFill/>
          <a:ln w="36000">
            <a:solidFill>
              <a:srgbClr val="000000"/>
            </a:solidFill>
            <a:prstDash val="solid"/>
            <a:tailEnd type="arrow"/>
          </a:ln>
        </p:spPr>
        <p:txBody>
          <a:bodyPr vert="horz" wrap="none" lIns="108000" tIns="63000" rIns="108000" bIns="63000" anchor="ctr" anchorCtr="1" compatLnSpc="1"/>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CA" sz="2400" b="0" i="0" u="none" strike="noStrike" baseline="0">
              <a:ln>
                <a:noFill/>
              </a:ln>
              <a:solidFill>
                <a:srgbClr val="FFFFFF"/>
              </a:solidFill>
              <a:latin typeface="Arial" pitchFamily="18"/>
              <a:ea typeface="Lucida Sans Unicode" pitchFamily="34"/>
              <a:cs typeface="Lucida Sans Unicode" pitchFamily="34"/>
            </a:endParaRPr>
          </a:p>
        </p:txBody>
      </p:sp>
      <p:pic>
        <p:nvPicPr>
          <p:cNvPr id="12" name="Picture 11"/>
          <p:cNvPicPr>
            <a:picLocks noChangeAspect="1"/>
          </p:cNvPicPr>
          <p:nvPr/>
        </p:nvPicPr>
        <p:blipFill>
          <a:blip r:embed="rId6">
            <a:lum/>
            <a:alphaModFix/>
          </a:blip>
          <a:srcRect/>
          <a:stretch>
            <a:fillRect/>
          </a:stretch>
        </p:blipFill>
        <p:spPr>
          <a:xfrm>
            <a:off x="4752000" y="3240000"/>
            <a:ext cx="3600000" cy="2700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name="Algorithmic Insights I">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574200" y="-277920"/>
            <a:ext cx="8000999" cy="1256040"/>
          </a:xfrm>
        </p:spPr>
        <p:txBody>
          <a:bodyPr wrap="square">
            <a:spAutoFit/>
          </a:bodyPr>
          <a:lstStyle>
            <a:defPPr lvl="0">
              <a:buNone/>
            </a:defPPr>
            <a:lvl1pPr lvl="0">
              <a:buNone/>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hangingPunct="1"/>
            <a:r>
              <a:rPr lang="en-US"/>
              <a:t>Algorithmic Insights I</a:t>
            </a:r>
          </a:p>
        </p:txBody>
      </p:sp>
      <p:sp>
        <p:nvSpPr>
          <p:cNvPr id="3" name="Text Box 2"/>
          <p:cNvSpPr/>
          <p:nvPr/>
        </p:nvSpPr>
        <p:spPr>
          <a:xfrm>
            <a:off x="530280" y="977400"/>
            <a:ext cx="8000999" cy="7318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ctr" anchorCtr="0" compatLnSpc="1"/>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2400" b="0" i="0" u="none" strike="noStrike" baseline="0">
                <a:ln>
                  <a:noFill/>
                </a:ln>
                <a:solidFill>
                  <a:srgbClr val="000080"/>
                </a:solidFill>
                <a:latin typeface="Verdana" pitchFamily="34"/>
                <a:ea typeface="Lucida Sans Unicode" pitchFamily="34"/>
                <a:cs typeface="Lucida Sans Unicode" pitchFamily="34"/>
              </a:rPr>
              <a:t>Naïve collections of planes that cover geometric features perform poorly.</a:t>
            </a:r>
          </a:p>
        </p:txBody>
      </p:sp>
      <p:pic>
        <p:nvPicPr>
          <p:cNvPr id="4" name="Picture 3"/>
          <p:cNvPicPr>
            <a:picLocks noChangeAspect="1"/>
          </p:cNvPicPr>
          <p:nvPr/>
        </p:nvPicPr>
        <p:blipFill>
          <a:blip r:embed="rId3">
            <a:lum/>
            <a:alphaModFix/>
          </a:blip>
          <a:srcRect/>
          <a:stretch>
            <a:fillRect/>
          </a:stretch>
        </p:blipFill>
        <p:spPr>
          <a:xfrm>
            <a:off x="720000" y="2322000"/>
            <a:ext cx="2160000" cy="1673999"/>
          </a:xfrm>
          <a:prstGeom prst="rect">
            <a:avLst/>
          </a:prstGeom>
          <a:noFill/>
          <a:ln>
            <a:noFill/>
          </a:ln>
        </p:spPr>
      </p:pic>
      <p:sp>
        <p:nvSpPr>
          <p:cNvPr id="5" name="TextBox 4"/>
          <p:cNvSpPr txBox="1"/>
          <p:nvPr/>
        </p:nvSpPr>
        <p:spPr>
          <a:xfrm>
            <a:off x="6912000" y="6192000"/>
            <a:ext cx="1736639" cy="456119"/>
          </a:xfrm>
          <a:prstGeom prst="rect">
            <a:avLst/>
          </a:prstGeom>
          <a:noFill/>
          <a:ln>
            <a:noFill/>
          </a:ln>
        </p:spPr>
        <p:txBody>
          <a:bodyPr vert="horz" wrap="none" lIns="90000" tIns="45000" rIns="90000" bIns="45000" anchorCtr="0" compatLnSpc="1">
            <a:sp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CA" sz="2400" b="0" i="0" u="none" strike="noStrike" baseline="0">
                <a:ln>
                  <a:noFill/>
                </a:ln>
                <a:solidFill>
                  <a:srgbClr val="FFFFFF"/>
                </a:solidFill>
                <a:latin typeface="Arial" pitchFamily="18"/>
                <a:ea typeface="Lucida Sans Unicode" pitchFamily="34"/>
                <a:cs typeface="Lucida Sans Unicode" pitchFamily="34"/>
              </a:rPr>
              <a:t>Global XYZ</a:t>
            </a:r>
          </a:p>
        </p:txBody>
      </p:sp>
      <p:sp>
        <p:nvSpPr>
          <p:cNvPr id="6" name="Text Box 2"/>
          <p:cNvSpPr/>
          <p:nvPr/>
        </p:nvSpPr>
        <p:spPr>
          <a:xfrm>
            <a:off x="720000" y="1944000"/>
            <a:ext cx="2015999" cy="5039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ctr" anchorCtr="0" compatLnSpc="1"/>
          <a:lstStyle/>
          <a:p>
            <a:pPr marL="0" marR="0" lvl="0" indent="0" algn="ct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2000" b="0" i="0" u="none" strike="noStrike" baseline="0">
                <a:ln>
                  <a:noFill/>
                </a:ln>
                <a:solidFill>
                  <a:srgbClr val="000080"/>
                </a:solidFill>
                <a:latin typeface="Verdana" pitchFamily="34"/>
                <a:ea typeface="Lucida Sans Unicode" pitchFamily="34"/>
                <a:cs typeface="Lucida Sans Unicode" pitchFamily="34"/>
              </a:rPr>
              <a:t>Global XYZ</a:t>
            </a:r>
          </a:p>
        </p:txBody>
      </p:sp>
      <p:pic>
        <p:nvPicPr>
          <p:cNvPr id="7" name="Picture 6"/>
          <p:cNvPicPr>
            <a:picLocks noChangeAspect="1"/>
          </p:cNvPicPr>
          <p:nvPr/>
        </p:nvPicPr>
        <p:blipFill>
          <a:blip r:embed="rId4">
            <a:lum/>
            <a:alphaModFix/>
          </a:blip>
          <a:srcRect/>
          <a:stretch>
            <a:fillRect/>
          </a:stretch>
        </p:blipFill>
        <p:spPr>
          <a:xfrm>
            <a:off x="3420000" y="2412000"/>
            <a:ext cx="2160000" cy="1594800"/>
          </a:xfrm>
          <a:prstGeom prst="rect">
            <a:avLst/>
          </a:prstGeom>
          <a:noFill/>
          <a:ln>
            <a:noFill/>
          </a:ln>
        </p:spPr>
      </p:pic>
      <p:pic>
        <p:nvPicPr>
          <p:cNvPr id="8" name="Picture 7"/>
          <p:cNvPicPr>
            <a:picLocks noChangeAspect="1"/>
          </p:cNvPicPr>
          <p:nvPr/>
        </p:nvPicPr>
        <p:blipFill>
          <a:blip r:embed="rId5">
            <a:lum/>
            <a:alphaModFix/>
          </a:blip>
          <a:srcRect/>
          <a:stretch>
            <a:fillRect/>
          </a:stretch>
        </p:blipFill>
        <p:spPr>
          <a:xfrm>
            <a:off x="6156000" y="2376000"/>
            <a:ext cx="2160000" cy="1753200"/>
          </a:xfrm>
          <a:prstGeom prst="rect">
            <a:avLst/>
          </a:prstGeom>
          <a:noFill/>
          <a:ln>
            <a:noFill/>
          </a:ln>
        </p:spPr>
      </p:pic>
      <p:sp>
        <p:nvSpPr>
          <p:cNvPr id="9" name="Text Box 2"/>
          <p:cNvSpPr/>
          <p:nvPr/>
        </p:nvSpPr>
        <p:spPr>
          <a:xfrm>
            <a:off x="3420000" y="1944000"/>
            <a:ext cx="2015999" cy="5039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ctr" anchorCtr="0" compatLnSpc="1"/>
          <a:lstStyle/>
          <a:p>
            <a:pPr marL="0" marR="0" lvl="0" indent="0" algn="ct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2000" b="0" i="0" u="none" strike="noStrike" baseline="0">
                <a:ln>
                  <a:noFill/>
                </a:ln>
                <a:solidFill>
                  <a:srgbClr val="000080"/>
                </a:solidFill>
                <a:latin typeface="Verdana" pitchFamily="34"/>
                <a:ea typeface="Lucida Sans Unicode" pitchFamily="34"/>
                <a:cs typeface="Lucida Sans Unicode" pitchFamily="34"/>
              </a:rPr>
              <a:t>Global PCA</a:t>
            </a:r>
          </a:p>
        </p:txBody>
      </p:sp>
      <p:sp>
        <p:nvSpPr>
          <p:cNvPr id="10" name="Text Box 2"/>
          <p:cNvSpPr/>
          <p:nvPr/>
        </p:nvSpPr>
        <p:spPr>
          <a:xfrm>
            <a:off x="6192000" y="1944000"/>
            <a:ext cx="2015999" cy="5039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ctr" anchorCtr="0" compatLnSpc="1"/>
          <a:lstStyle/>
          <a:p>
            <a:pPr marL="0" marR="0" lvl="0" indent="0" algn="ct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2000" b="0" i="0" u="none" strike="noStrike" baseline="0">
                <a:ln>
                  <a:noFill/>
                </a:ln>
                <a:solidFill>
                  <a:srgbClr val="000080"/>
                </a:solidFill>
                <a:latin typeface="Verdana" pitchFamily="34"/>
                <a:ea typeface="Lucida Sans Unicode" pitchFamily="34"/>
                <a:cs typeface="Lucida Sans Unicode" pitchFamily="34"/>
              </a:rPr>
              <a:t>Maximum Area</a:t>
            </a:r>
          </a:p>
        </p:txBody>
      </p:sp>
      <p:pic>
        <p:nvPicPr>
          <p:cNvPr id="11" name="Picture 10"/>
          <p:cNvPicPr>
            <a:picLocks noChangeAspect="1"/>
          </p:cNvPicPr>
          <p:nvPr/>
        </p:nvPicPr>
        <p:blipFill>
          <a:blip r:embed="rId6">
            <a:lum/>
            <a:alphaModFix/>
          </a:blip>
          <a:srcRect/>
          <a:stretch>
            <a:fillRect/>
          </a:stretch>
        </p:blipFill>
        <p:spPr>
          <a:xfrm>
            <a:off x="648000" y="4609800"/>
            <a:ext cx="2160000" cy="1843199"/>
          </a:xfrm>
          <a:prstGeom prst="rect">
            <a:avLst/>
          </a:prstGeom>
          <a:noFill/>
          <a:ln>
            <a:noFill/>
          </a:ln>
        </p:spPr>
      </p:pic>
      <p:pic>
        <p:nvPicPr>
          <p:cNvPr id="12" name="Picture 11"/>
          <p:cNvPicPr>
            <a:picLocks noChangeAspect="1"/>
          </p:cNvPicPr>
          <p:nvPr/>
        </p:nvPicPr>
        <p:blipFill>
          <a:blip r:embed="rId7">
            <a:lum/>
            <a:alphaModFix/>
          </a:blip>
          <a:srcRect/>
          <a:stretch>
            <a:fillRect/>
          </a:stretch>
        </p:blipFill>
        <p:spPr>
          <a:xfrm>
            <a:off x="3384000" y="4636800"/>
            <a:ext cx="2160000" cy="1843199"/>
          </a:xfrm>
          <a:prstGeom prst="rect">
            <a:avLst/>
          </a:prstGeom>
          <a:noFill/>
          <a:ln>
            <a:noFill/>
          </a:ln>
        </p:spPr>
      </p:pic>
      <p:sp>
        <p:nvSpPr>
          <p:cNvPr id="13" name="Text Box 2"/>
          <p:cNvSpPr/>
          <p:nvPr/>
        </p:nvSpPr>
        <p:spPr>
          <a:xfrm>
            <a:off x="720000" y="4176000"/>
            <a:ext cx="2015999" cy="5039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ctr" anchorCtr="0" compatLnSpc="1"/>
          <a:lstStyle/>
          <a:p>
            <a:pPr marL="0" marR="0" lvl="0" indent="0" algn="ct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2000" b="0" i="0" u="none" strike="noStrike" baseline="0">
                <a:ln>
                  <a:noFill/>
                </a:ln>
                <a:solidFill>
                  <a:srgbClr val="000080"/>
                </a:solidFill>
                <a:latin typeface="Verdana" pitchFamily="34"/>
                <a:ea typeface="Lucida Sans Unicode" pitchFamily="34"/>
                <a:cs typeface="Lucida Sans Unicode" pitchFamily="34"/>
              </a:rPr>
              <a:t>Ridges</a:t>
            </a:r>
          </a:p>
        </p:txBody>
      </p:sp>
      <p:sp>
        <p:nvSpPr>
          <p:cNvPr id="14" name="Text Box 2"/>
          <p:cNvSpPr/>
          <p:nvPr/>
        </p:nvSpPr>
        <p:spPr>
          <a:xfrm>
            <a:off x="3420000" y="4176000"/>
            <a:ext cx="2015999" cy="5039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ctr" anchorCtr="0" compatLnSpc="1"/>
          <a:lstStyle/>
          <a:p>
            <a:pPr marL="0" marR="0" lvl="0" indent="0" algn="ct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2000" b="0" i="0" u="none" strike="noStrike" baseline="0">
                <a:ln>
                  <a:noFill/>
                </a:ln>
                <a:solidFill>
                  <a:srgbClr val="000080"/>
                </a:solidFill>
                <a:latin typeface="Verdana" pitchFamily="34"/>
                <a:ea typeface="Lucida Sans Unicode" pitchFamily="34"/>
                <a:cs typeface="Lucida Sans Unicode" pitchFamily="34"/>
              </a:rPr>
              <a:t>Segment PCA</a:t>
            </a:r>
          </a:p>
        </p:txBody>
      </p:sp>
      <p:pic>
        <p:nvPicPr>
          <p:cNvPr id="15" name="Picture 14"/>
          <p:cNvPicPr>
            <a:picLocks noChangeAspect="1"/>
          </p:cNvPicPr>
          <p:nvPr/>
        </p:nvPicPr>
        <p:blipFill>
          <a:blip r:embed="rId8">
            <a:lum/>
            <a:alphaModFix/>
          </a:blip>
          <a:srcRect/>
          <a:stretch>
            <a:fillRect/>
          </a:stretch>
        </p:blipFill>
        <p:spPr>
          <a:xfrm>
            <a:off x="6120000" y="4608000"/>
            <a:ext cx="2160000" cy="1893600"/>
          </a:xfrm>
          <a:prstGeom prst="rect">
            <a:avLst/>
          </a:prstGeom>
          <a:noFill/>
          <a:ln>
            <a:noFill/>
          </a:ln>
        </p:spPr>
      </p:pic>
      <p:sp>
        <p:nvSpPr>
          <p:cNvPr id="16" name="Text Box 2"/>
          <p:cNvSpPr/>
          <p:nvPr/>
        </p:nvSpPr>
        <p:spPr>
          <a:xfrm>
            <a:off x="6156000" y="4176000"/>
            <a:ext cx="2015999" cy="5039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ctr" anchorCtr="0" compatLnSpc="1"/>
          <a:lstStyle/>
          <a:p>
            <a:pPr marL="0" marR="0" lvl="0" indent="0" algn="ct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2000" b="0" i="0" u="none" strike="noStrike" baseline="0" dirty="0">
                <a:ln>
                  <a:noFill/>
                </a:ln>
                <a:solidFill>
                  <a:srgbClr val="000080"/>
                </a:solidFill>
                <a:latin typeface="Verdana" pitchFamily="34"/>
                <a:ea typeface="Lucida Sans Unicode" pitchFamily="34"/>
                <a:cs typeface="Lucida Sans Unicode" pitchFamily="34"/>
              </a:rPr>
              <a:t>Our Approach</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name="Algorithmic Insights II">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574200" y="-277920"/>
            <a:ext cx="8000999" cy="1256040"/>
          </a:xfrm>
        </p:spPr>
        <p:txBody>
          <a:bodyPr wrap="square">
            <a:spAutoFit/>
          </a:bodyPr>
          <a:lstStyle>
            <a:defPPr lvl="0">
              <a:buNone/>
            </a:defPPr>
            <a:lvl1pPr lvl="0">
              <a:buNone/>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hangingPunct="1"/>
            <a:r>
              <a:rPr lang="en-US"/>
              <a:t>Algorithmic Insights II</a:t>
            </a:r>
          </a:p>
        </p:txBody>
      </p:sp>
      <p:sp>
        <p:nvSpPr>
          <p:cNvPr id="3" name="Text Box 2"/>
          <p:cNvSpPr/>
          <p:nvPr/>
        </p:nvSpPr>
        <p:spPr>
          <a:xfrm>
            <a:off x="530280" y="2229839"/>
            <a:ext cx="7893720" cy="15501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1"/>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2400" b="0" i="0" u="none" strike="noStrike" baseline="0">
                <a:ln>
                  <a:noFill/>
                </a:ln>
                <a:solidFill>
                  <a:srgbClr val="000080"/>
                </a:solidFill>
                <a:latin typeface="Verdana" pitchFamily="34"/>
                <a:ea typeface="Lucida Sans Unicode" pitchFamily="34"/>
                <a:cs typeface="Lucida Sans Unicode" pitchFamily="34"/>
              </a:rPr>
              <a:t>We prove the “minimum planar section” problem to be </a:t>
            </a:r>
            <a:r>
              <a:rPr lang="en-US" sz="2400" b="0" i="1" u="none" strike="noStrike" baseline="0">
                <a:ln>
                  <a:noFill/>
                </a:ln>
                <a:solidFill>
                  <a:srgbClr val="000080"/>
                </a:solidFill>
                <a:latin typeface="Verdana" pitchFamily="34"/>
                <a:ea typeface="Lucida Sans Unicode" pitchFamily="34"/>
                <a:cs typeface="Lucida Sans Unicode" pitchFamily="34"/>
              </a:rPr>
              <a:t>NP-hard</a:t>
            </a:r>
            <a:r>
              <a:rPr lang="en-US" sz="2400" b="0" i="0" u="none" strike="noStrike" baseline="0">
                <a:ln>
                  <a:noFill/>
                </a:ln>
                <a:solidFill>
                  <a:srgbClr val="000080"/>
                </a:solidFill>
                <a:latin typeface="Verdana" pitchFamily="34"/>
                <a:ea typeface="Lucida Sans Unicode" pitchFamily="34"/>
                <a:cs typeface="Lucida Sans Unicode" pitchFamily="34"/>
              </a:rPr>
              <a:t>.</a:t>
            </a:r>
          </a:p>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2400" b="0" i="0" u="none" strike="noStrike" baseline="0">
              <a:ln>
                <a:noFill/>
              </a:ln>
              <a:solidFill>
                <a:srgbClr val="FF0000"/>
              </a:solidFill>
              <a:latin typeface="Verdana" pitchFamily="34"/>
              <a:ea typeface="Lucida Sans Unicode" pitchFamily="34"/>
              <a:cs typeface="Lucida Sans Unicode" pitchFamily="34"/>
            </a:endParaRPr>
          </a:p>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2400" b="0" i="0" u="none" strike="noStrike" baseline="0">
              <a:ln>
                <a:noFill/>
              </a:ln>
              <a:solidFill>
                <a:srgbClr val="FF0000"/>
              </a:solidFill>
              <a:latin typeface="Verdana" pitchFamily="34"/>
              <a:ea typeface="Lucida Sans Unicode" pitchFamily="34"/>
              <a:cs typeface="Lucida Sans Unicode" pitchFamily="34"/>
            </a:endParaRPr>
          </a:p>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2400" b="0" i="0" u="none" strike="noStrike" baseline="0">
              <a:ln>
                <a:noFill/>
              </a:ln>
              <a:solidFill>
                <a:srgbClr val="FF0000"/>
              </a:solidFill>
              <a:latin typeface="Verdana" pitchFamily="34"/>
              <a:ea typeface="Lucida Sans Unicode" pitchFamily="34"/>
              <a:cs typeface="Lucida Sans Unicode" pitchFamily="34"/>
            </a:endParaRPr>
          </a:p>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2400" b="0" i="0" u="none" strike="noStrike" baseline="0">
              <a:ln>
                <a:noFill/>
              </a:ln>
              <a:solidFill>
                <a:srgbClr val="FF0000"/>
              </a:solidFill>
              <a:latin typeface="Verdana" pitchFamily="34"/>
              <a:ea typeface="Lucida Sans Unicode" pitchFamily="34"/>
              <a:cs typeface="Lucida Sans Unicode" pitchFamily="34"/>
            </a:endParaRPr>
          </a:p>
        </p:txBody>
      </p:sp>
      <p:sp>
        <p:nvSpPr>
          <p:cNvPr id="4" name="Text Box 4"/>
          <p:cNvSpPr/>
          <p:nvPr/>
        </p:nvSpPr>
        <p:spPr>
          <a:xfrm>
            <a:off x="1584000" y="5594400"/>
            <a:ext cx="5616000" cy="457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ctr" anchorCtr="0" compatLnSpc="1"/>
          <a:lstStyle/>
          <a:p>
            <a:pPr marL="0" marR="0" lvl="0" indent="0" algn="ct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1600" b="0" i="0" u="none" strike="noStrike" baseline="0">
                <a:ln>
                  <a:noFill/>
                </a:ln>
                <a:solidFill>
                  <a:srgbClr val="000080"/>
                </a:solidFill>
                <a:latin typeface="Verdana" pitchFamily="34"/>
                <a:ea typeface="Lucida Sans Unicode" pitchFamily="34"/>
                <a:cs typeface="Lucida Sans Unicode" pitchFamily="34"/>
              </a:rPr>
              <a:t>(Refer to paper for further details)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name="page14">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574200" y="-277920"/>
            <a:ext cx="8000999" cy="1256040"/>
          </a:xfrm>
        </p:spPr>
        <p:txBody>
          <a:bodyPr wrap="square">
            <a:spAutoFit/>
          </a:bodyPr>
          <a:lstStyle>
            <a:defPPr lvl="0">
              <a:buNone/>
            </a:defPPr>
            <a:lvl1pPr lvl="0">
              <a:buNone/>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hangingPunct="1"/>
            <a:r>
              <a:rPr lang="en-US"/>
              <a:t>Algorithmic Insights III</a:t>
            </a:r>
          </a:p>
        </p:txBody>
      </p:sp>
      <p:sp>
        <p:nvSpPr>
          <p:cNvPr id="3" name="Text Box 2"/>
          <p:cNvSpPr/>
          <p:nvPr/>
        </p:nvSpPr>
        <p:spPr>
          <a:xfrm>
            <a:off x="530280" y="1263600"/>
            <a:ext cx="8037720" cy="16164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1"/>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2400" b="0" i="0" u="none" strike="noStrike" baseline="0">
                <a:ln>
                  <a:noFill/>
                </a:ln>
                <a:solidFill>
                  <a:srgbClr val="000080"/>
                </a:solidFill>
                <a:latin typeface="Verdana" pitchFamily="34"/>
                <a:ea typeface="Lucida Sans Unicode" pitchFamily="34"/>
                <a:cs typeface="Lucida Sans Unicode" pitchFamily="34"/>
              </a:rPr>
              <a:t>Geometric features act as humans of varying expertise “suggesting” planes that cluster together</a:t>
            </a:r>
          </a:p>
        </p:txBody>
      </p:sp>
      <p:sp>
        <p:nvSpPr>
          <p:cNvPr id="4" name="Text Box 2"/>
          <p:cNvSpPr/>
          <p:nvPr/>
        </p:nvSpPr>
        <p:spPr>
          <a:xfrm>
            <a:off x="854279" y="2811600"/>
            <a:ext cx="7574040" cy="6804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1"/>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2400" b="0" i="0" u="none" strike="noStrike" baseline="0" dirty="0">
                <a:ln>
                  <a:noFill/>
                </a:ln>
                <a:solidFill>
                  <a:srgbClr val="000080"/>
                </a:solidFill>
                <a:latin typeface="Verdana" pitchFamily="34"/>
                <a:ea typeface="Lucida Sans Unicode" pitchFamily="34"/>
                <a:cs typeface="Lucida Sans Unicode" pitchFamily="34"/>
              </a:rPr>
              <a:t>1. Use a large collection of geometric features</a:t>
            </a:r>
          </a:p>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2400" b="0" i="0" u="none" strike="noStrike" baseline="0" dirty="0">
              <a:ln>
                <a:noFill/>
              </a:ln>
              <a:solidFill>
                <a:srgbClr val="000080"/>
              </a:solidFill>
              <a:latin typeface="Verdana" pitchFamily="34"/>
              <a:ea typeface="Lucida Sans Unicode" pitchFamily="34"/>
              <a:cs typeface="Lucida Sans Unicode" pitchFamily="34"/>
            </a:endParaRPr>
          </a:p>
        </p:txBody>
      </p:sp>
      <p:sp>
        <p:nvSpPr>
          <p:cNvPr id="5" name="Text Box 2"/>
          <p:cNvSpPr/>
          <p:nvPr/>
        </p:nvSpPr>
        <p:spPr>
          <a:xfrm>
            <a:off x="849959" y="3387600"/>
            <a:ext cx="7574040" cy="6804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1"/>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2400" b="0" i="0" u="none" strike="noStrike" baseline="0">
                <a:ln>
                  <a:noFill/>
                </a:ln>
                <a:solidFill>
                  <a:srgbClr val="000080"/>
                </a:solidFill>
                <a:latin typeface="Verdana" pitchFamily="34"/>
                <a:ea typeface="Lucida Sans Unicode" pitchFamily="34"/>
                <a:cs typeface="Lucida Sans Unicode" pitchFamily="34"/>
              </a:rPr>
              <a:t>2. Feature weights reflect “expertise” - learned from user study data</a:t>
            </a:r>
          </a:p>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2400" b="0" i="0" u="none" strike="noStrike" baseline="0">
              <a:ln>
                <a:noFill/>
              </a:ln>
              <a:solidFill>
                <a:srgbClr val="000080"/>
              </a:solidFill>
              <a:latin typeface="Verdana" pitchFamily="34"/>
              <a:ea typeface="Lucida Sans Unicode" pitchFamily="34"/>
              <a:cs typeface="Lucida Sans Unicode" pitchFamily="34"/>
            </a:endParaRPr>
          </a:p>
        </p:txBody>
      </p:sp>
      <p:sp>
        <p:nvSpPr>
          <p:cNvPr id="6" name="Text Box 2"/>
          <p:cNvSpPr/>
          <p:nvPr/>
        </p:nvSpPr>
        <p:spPr>
          <a:xfrm>
            <a:off x="849959" y="4251600"/>
            <a:ext cx="7574040" cy="6804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1"/>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2400" b="0" i="0" u="none" strike="noStrike" baseline="0">
                <a:ln>
                  <a:noFill/>
                </a:ln>
                <a:solidFill>
                  <a:srgbClr val="000080"/>
                </a:solidFill>
                <a:latin typeface="Verdana" pitchFamily="34"/>
                <a:ea typeface="Lucida Sans Unicode" pitchFamily="34"/>
                <a:cs typeface="Lucida Sans Unicode" pitchFamily="34"/>
              </a:rPr>
              <a:t>3. Greedy selection of high-weight planes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name="Our Approach – Geometric Features">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574200" y="-277920"/>
            <a:ext cx="8000999" cy="1256040"/>
          </a:xfrm>
        </p:spPr>
        <p:txBody>
          <a:bodyPr wrap="square">
            <a:spAutoFit/>
          </a:bodyPr>
          <a:lstStyle>
            <a:defPPr lvl="0">
              <a:buNone/>
            </a:defPPr>
            <a:lvl1pPr lvl="0">
              <a:buNone/>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hangingPunct="1"/>
            <a:r>
              <a:rPr lang="en-US" sz="3200"/>
              <a:t>Our Approach – Geometric Features</a:t>
            </a:r>
          </a:p>
        </p:txBody>
      </p:sp>
      <p:pic>
        <p:nvPicPr>
          <p:cNvPr id="3" name="Picture 2"/>
          <p:cNvPicPr>
            <a:picLocks noChangeAspect="1"/>
          </p:cNvPicPr>
          <p:nvPr/>
        </p:nvPicPr>
        <p:blipFill>
          <a:blip r:embed="rId3">
            <a:lum/>
            <a:alphaModFix/>
          </a:blip>
          <a:srcRect/>
          <a:stretch>
            <a:fillRect/>
          </a:stretch>
        </p:blipFill>
        <p:spPr>
          <a:xfrm>
            <a:off x="1034999" y="1033559"/>
            <a:ext cx="7086600" cy="506736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name="page16">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574200" y="-277920"/>
            <a:ext cx="8000999" cy="1256040"/>
          </a:xfrm>
        </p:spPr>
        <p:txBody>
          <a:bodyPr wrap="square">
            <a:spAutoFit/>
          </a:bodyPr>
          <a:lstStyle>
            <a:defPPr lvl="0">
              <a:buNone/>
            </a:defPPr>
            <a:lvl1pPr lvl="0">
              <a:buNone/>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hangingPunct="1"/>
            <a:r>
              <a:rPr lang="en-US" sz="3200"/>
              <a:t>Our Approach – Geometric Features</a:t>
            </a:r>
          </a:p>
        </p:txBody>
      </p:sp>
      <p:pic>
        <p:nvPicPr>
          <p:cNvPr id="3" name="Picture 2"/>
          <p:cNvPicPr>
            <a:picLocks noChangeAspect="1"/>
          </p:cNvPicPr>
          <p:nvPr/>
        </p:nvPicPr>
        <p:blipFill>
          <a:blip r:embed="rId3">
            <a:lum/>
            <a:alphaModFix/>
          </a:blip>
          <a:srcRect/>
          <a:stretch>
            <a:fillRect/>
          </a:stretch>
        </p:blipFill>
        <p:spPr>
          <a:xfrm>
            <a:off x="17640" y="10080"/>
            <a:ext cx="9143280" cy="6857640"/>
          </a:xfrm>
          <a:prstGeom prst="rect">
            <a:avLst/>
          </a:prstGeom>
          <a:noFill/>
          <a:ln>
            <a:noFill/>
          </a:ln>
        </p:spPr>
      </p:pic>
      <p:pic>
        <p:nvPicPr>
          <p:cNvPr id="4" name="Picture 3"/>
          <p:cNvPicPr>
            <a:picLocks noChangeAspect="1"/>
          </p:cNvPicPr>
          <p:nvPr/>
        </p:nvPicPr>
        <p:blipFill>
          <a:blip r:embed="rId4">
            <a:lum/>
            <a:alphaModFix/>
          </a:blip>
          <a:srcRect/>
          <a:stretch>
            <a:fillRect/>
          </a:stretch>
        </p:blipFill>
        <p:spPr>
          <a:xfrm>
            <a:off x="17640" y="10080"/>
            <a:ext cx="9143280" cy="685764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name="page17">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574200" y="-277920"/>
            <a:ext cx="8000999" cy="1256040"/>
          </a:xfrm>
        </p:spPr>
        <p:txBody>
          <a:bodyPr wrap="square">
            <a:spAutoFit/>
          </a:bodyPr>
          <a:lstStyle>
            <a:defPPr lvl="0">
              <a:buNone/>
            </a:defPPr>
            <a:lvl1pPr lvl="0">
              <a:buNone/>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hangingPunct="1"/>
            <a:r>
              <a:rPr lang="en-US" sz="3200"/>
              <a:t>Our Approach – Geometric Features</a:t>
            </a:r>
          </a:p>
        </p:txBody>
      </p:sp>
      <p:pic>
        <p:nvPicPr>
          <p:cNvPr id="3" name="Picture 2"/>
          <p:cNvPicPr>
            <a:picLocks noChangeAspect="1"/>
          </p:cNvPicPr>
          <p:nvPr/>
        </p:nvPicPr>
        <p:blipFill>
          <a:blip r:embed="rId3">
            <a:lum/>
            <a:alphaModFix/>
          </a:blip>
          <a:srcRect/>
          <a:stretch>
            <a:fillRect/>
          </a:stretch>
        </p:blipFill>
        <p:spPr>
          <a:xfrm>
            <a:off x="17640" y="10080"/>
            <a:ext cx="9143280" cy="6857640"/>
          </a:xfrm>
          <a:prstGeom prst="rect">
            <a:avLst/>
          </a:prstGeom>
          <a:noFill/>
          <a:ln>
            <a:noFill/>
          </a:ln>
        </p:spPr>
      </p:pic>
      <p:pic>
        <p:nvPicPr>
          <p:cNvPr id="4" name="Picture 3"/>
          <p:cNvPicPr>
            <a:picLocks noChangeAspect="1"/>
          </p:cNvPicPr>
          <p:nvPr/>
        </p:nvPicPr>
        <p:blipFill>
          <a:blip r:embed="rId4">
            <a:lum/>
            <a:alphaModFix/>
          </a:blip>
          <a:srcRect/>
          <a:stretch>
            <a:fillRect/>
          </a:stretch>
        </p:blipFill>
        <p:spPr>
          <a:xfrm>
            <a:off x="17640" y="10440"/>
            <a:ext cx="9143280" cy="685764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name="page18">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574200" y="-277920"/>
            <a:ext cx="8000999" cy="1256040"/>
          </a:xfrm>
        </p:spPr>
        <p:txBody>
          <a:bodyPr wrap="square">
            <a:spAutoFit/>
          </a:bodyPr>
          <a:lstStyle>
            <a:defPPr lvl="0">
              <a:buNone/>
            </a:defPPr>
            <a:lvl1pPr lvl="0">
              <a:buNone/>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hangingPunct="1"/>
            <a:r>
              <a:rPr lang="en-US" sz="3200"/>
              <a:t>Our Approach – Geometric Features</a:t>
            </a:r>
          </a:p>
        </p:txBody>
      </p:sp>
      <p:pic>
        <p:nvPicPr>
          <p:cNvPr id="3" name="Picture 2"/>
          <p:cNvPicPr>
            <a:picLocks noChangeAspect="1"/>
          </p:cNvPicPr>
          <p:nvPr/>
        </p:nvPicPr>
        <p:blipFill>
          <a:blip r:embed="rId3">
            <a:lum/>
            <a:alphaModFix/>
          </a:blip>
          <a:srcRect/>
          <a:stretch>
            <a:fillRect/>
          </a:stretch>
        </p:blipFill>
        <p:spPr>
          <a:xfrm>
            <a:off x="17640" y="10080"/>
            <a:ext cx="9143280" cy="6857640"/>
          </a:xfrm>
          <a:prstGeom prst="rect">
            <a:avLst/>
          </a:prstGeom>
          <a:noFill/>
          <a:ln>
            <a:noFill/>
          </a:ln>
        </p:spPr>
      </p:pic>
      <p:pic>
        <p:nvPicPr>
          <p:cNvPr id="4" name="Picture 3"/>
          <p:cNvPicPr>
            <a:picLocks noChangeAspect="1"/>
          </p:cNvPicPr>
          <p:nvPr/>
        </p:nvPicPr>
        <p:blipFill>
          <a:blip r:embed="rId4">
            <a:lum/>
            <a:alphaModFix/>
          </a:blip>
          <a:srcRect/>
          <a:stretch>
            <a:fillRect/>
          </a:stretch>
        </p:blipFill>
        <p:spPr>
          <a:xfrm>
            <a:off x="17640" y="10440"/>
            <a:ext cx="9143280" cy="685764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name="page19">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574200" y="-277920"/>
            <a:ext cx="8000999" cy="1256040"/>
          </a:xfrm>
        </p:spPr>
        <p:txBody>
          <a:bodyPr wrap="square">
            <a:spAutoFit/>
          </a:bodyPr>
          <a:lstStyle>
            <a:defPPr lvl="0">
              <a:buNone/>
            </a:defPPr>
            <a:lvl1pPr lvl="0">
              <a:buNone/>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hangingPunct="1"/>
            <a:r>
              <a:rPr lang="en-US" sz="3200"/>
              <a:t>Our Approach – Geometric Features</a:t>
            </a:r>
          </a:p>
        </p:txBody>
      </p:sp>
      <p:pic>
        <p:nvPicPr>
          <p:cNvPr id="3" name="Picture 2"/>
          <p:cNvPicPr>
            <a:picLocks noChangeAspect="1"/>
          </p:cNvPicPr>
          <p:nvPr/>
        </p:nvPicPr>
        <p:blipFill>
          <a:blip r:embed="rId3">
            <a:lum/>
            <a:alphaModFix/>
          </a:blip>
          <a:srcRect/>
          <a:stretch>
            <a:fillRect/>
          </a:stretch>
        </p:blipFill>
        <p:spPr>
          <a:xfrm>
            <a:off x="17640" y="10080"/>
            <a:ext cx="9143280" cy="6857640"/>
          </a:xfrm>
          <a:prstGeom prst="rect">
            <a:avLst/>
          </a:prstGeom>
          <a:noFill/>
          <a:ln>
            <a:noFill/>
          </a:ln>
        </p:spPr>
      </p:pic>
      <p:pic>
        <p:nvPicPr>
          <p:cNvPr id="4" name="Picture 3"/>
          <p:cNvPicPr>
            <a:picLocks noChangeAspect="1"/>
          </p:cNvPicPr>
          <p:nvPr/>
        </p:nvPicPr>
        <p:blipFill>
          <a:blip r:embed="rId4">
            <a:lum/>
            <a:alphaModFix/>
          </a:blip>
          <a:srcRect/>
          <a:stretch>
            <a:fillRect/>
          </a:stretch>
        </p:blipFill>
        <p:spPr>
          <a:xfrm>
            <a:off x="17640" y="10440"/>
            <a:ext cx="9143280" cy="685764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name="Problem Statement">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574200" y="-277920"/>
            <a:ext cx="8000999" cy="1256040"/>
          </a:xfrm>
        </p:spPr>
        <p:txBody>
          <a:bodyPr wrap="square">
            <a:spAutoFit/>
          </a:bodyPr>
          <a:lstStyle>
            <a:defPPr lvl="0">
              <a:buNone/>
            </a:defPPr>
            <a:lvl1pPr lvl="0">
              <a:buNone/>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hangingPunct="1"/>
            <a:r>
              <a:rPr lang="en-US"/>
              <a:t>Problem Statement</a:t>
            </a:r>
          </a:p>
        </p:txBody>
      </p:sp>
      <p:sp>
        <p:nvSpPr>
          <p:cNvPr id="3" name="Text Box 9"/>
          <p:cNvSpPr/>
          <p:nvPr/>
        </p:nvSpPr>
        <p:spPr>
          <a:xfrm>
            <a:off x="530280" y="841679"/>
            <a:ext cx="8000999" cy="122075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ctr" anchorCtr="0" compatLnSpc="1"/>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2000" b="0" i="0" u="none" strike="noStrike" baseline="0">
                <a:ln>
                  <a:noFill/>
                </a:ln>
                <a:solidFill>
                  <a:srgbClr val="000080"/>
                </a:solidFill>
                <a:latin typeface="Verdana" pitchFamily="34"/>
                <a:ea typeface="Lucida Sans Unicode" pitchFamily="34"/>
                <a:cs typeface="Lucida Sans Unicode" pitchFamily="34"/>
              </a:rPr>
              <a:t>Compute a recognizable abstraction of a 3D model using a minimal set of planar sections.</a:t>
            </a:r>
          </a:p>
        </p:txBody>
      </p:sp>
      <p:pic>
        <p:nvPicPr>
          <p:cNvPr id="4" name="Picture 3"/>
          <p:cNvPicPr>
            <a:picLocks noChangeAspect="1"/>
          </p:cNvPicPr>
          <p:nvPr/>
        </p:nvPicPr>
        <p:blipFill>
          <a:blip r:embed="rId3">
            <a:lum/>
            <a:alphaModFix/>
          </a:blip>
          <a:srcRect/>
          <a:stretch>
            <a:fillRect/>
          </a:stretch>
        </p:blipFill>
        <p:spPr>
          <a:xfrm>
            <a:off x="-648000" y="2052000"/>
            <a:ext cx="6480000" cy="4860000"/>
          </a:xfrm>
          <a:prstGeom prst="rect">
            <a:avLst/>
          </a:prstGeom>
          <a:noFill/>
          <a:ln>
            <a:noFill/>
          </a:ln>
        </p:spPr>
      </p:pic>
      <p:pic>
        <p:nvPicPr>
          <p:cNvPr id="5" name="Picture 4"/>
          <p:cNvPicPr>
            <a:picLocks noChangeAspect="1"/>
          </p:cNvPicPr>
          <p:nvPr/>
        </p:nvPicPr>
        <p:blipFill>
          <a:blip r:embed="rId4">
            <a:lum/>
            <a:alphaModFix/>
          </a:blip>
          <a:srcRect/>
          <a:stretch>
            <a:fillRect/>
          </a:stretch>
        </p:blipFill>
        <p:spPr>
          <a:xfrm>
            <a:off x="2916000" y="1044000"/>
            <a:ext cx="6480000" cy="4860000"/>
          </a:xfrm>
          <a:prstGeom prst="rect">
            <a:avLst/>
          </a:prstGeom>
          <a:noFill/>
          <a:ln>
            <a:noFill/>
          </a:ln>
        </p:spPr>
      </p:pic>
      <p:sp>
        <p:nvSpPr>
          <p:cNvPr id="6" name="Straight Connector 5"/>
          <p:cNvSpPr/>
          <p:nvPr/>
        </p:nvSpPr>
        <p:spPr>
          <a:xfrm flipV="1">
            <a:off x="3671999" y="3456000"/>
            <a:ext cx="1512001" cy="575999"/>
          </a:xfrm>
          <a:prstGeom prst="line">
            <a:avLst/>
          </a:prstGeom>
          <a:noFill/>
          <a:ln w="36000">
            <a:solidFill>
              <a:srgbClr val="000000"/>
            </a:solidFill>
            <a:prstDash val="solid"/>
            <a:tailEnd type="arrow"/>
          </a:ln>
        </p:spPr>
        <p:txBody>
          <a:bodyPr vert="horz" wrap="none" lIns="108000" tIns="63000" rIns="108000" bIns="63000" anchor="ctr" anchorCtr="1" compatLnSpc="1"/>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CA" sz="2400" b="0" i="0" u="none" strike="noStrike" baseline="0">
              <a:ln>
                <a:noFill/>
              </a:ln>
              <a:solidFill>
                <a:srgbClr val="FFFFFF"/>
              </a:solidFill>
              <a:latin typeface="Arial" pitchFamily="18"/>
              <a:ea typeface="Lucida Sans Unicode" pitchFamily="34"/>
              <a:cs typeface="Lucida Sans Unicode" pitchFamily="34"/>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name="page20">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574200" y="-277920"/>
            <a:ext cx="8000999" cy="1256040"/>
          </a:xfrm>
        </p:spPr>
        <p:txBody>
          <a:bodyPr wrap="square">
            <a:spAutoFit/>
          </a:bodyPr>
          <a:lstStyle>
            <a:defPPr lvl="0">
              <a:buNone/>
            </a:defPPr>
            <a:lvl1pPr lvl="0">
              <a:buNone/>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hangingPunct="1"/>
            <a:r>
              <a:rPr lang="en-US" sz="3200"/>
              <a:t>Geometric Features – Point Type</a:t>
            </a:r>
          </a:p>
        </p:txBody>
      </p:sp>
      <p:pic>
        <p:nvPicPr>
          <p:cNvPr id="4" name="discrete.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85800" y="914400"/>
            <a:ext cx="7803970" cy="585297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name="page21">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574200" y="-277920"/>
            <a:ext cx="8000999" cy="1256040"/>
          </a:xfrm>
        </p:spPr>
        <p:txBody>
          <a:bodyPr wrap="square">
            <a:spAutoFit/>
          </a:bodyPr>
          <a:lstStyle>
            <a:defPPr lvl="0">
              <a:buNone/>
            </a:defPPr>
            <a:lvl1pPr lvl="0">
              <a:buNone/>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hangingPunct="1"/>
            <a:r>
              <a:rPr lang="en-US" sz="3200"/>
              <a:t>Geometric Features – Capsule Type</a:t>
            </a:r>
          </a:p>
        </p:txBody>
      </p:sp>
      <p:pic>
        <p:nvPicPr>
          <p:cNvPr id="4" name="varyd.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85800" y="914400"/>
            <a:ext cx="7803970" cy="585297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name="page22">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574200" y="-277920"/>
            <a:ext cx="8000999" cy="1256040"/>
          </a:xfrm>
        </p:spPr>
        <p:txBody>
          <a:bodyPr wrap="square">
            <a:spAutoFit/>
          </a:bodyPr>
          <a:lstStyle>
            <a:defPPr lvl="0">
              <a:buNone/>
            </a:defPPr>
            <a:lvl1pPr lvl="0">
              <a:buNone/>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hangingPunct="1"/>
            <a:r>
              <a:rPr lang="en-US" sz="3200"/>
              <a:t>Geometric Features – Spindle Type</a:t>
            </a:r>
          </a:p>
        </p:txBody>
      </p:sp>
      <p:pic>
        <p:nvPicPr>
          <p:cNvPr id="4" name="spindle.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85800" y="914400"/>
            <a:ext cx="7803970" cy="585297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name="page23">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574200" y="-277920"/>
            <a:ext cx="8000999" cy="1256040"/>
          </a:xfrm>
        </p:spPr>
        <p:txBody>
          <a:bodyPr wrap="square">
            <a:spAutoFit/>
          </a:bodyPr>
          <a:lstStyle>
            <a:defPPr lvl="0">
              <a:buNone/>
            </a:defPPr>
            <a:lvl1pPr lvl="0">
              <a:buNone/>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hangingPunct="1"/>
            <a:r>
              <a:rPr lang="en-US" sz="3200"/>
              <a:t>Our Approach – Geometric Features</a:t>
            </a:r>
          </a:p>
        </p:txBody>
      </p:sp>
      <p:sp>
        <p:nvSpPr>
          <p:cNvPr id="3" name="Text Box 2"/>
          <p:cNvSpPr/>
          <p:nvPr/>
        </p:nvSpPr>
        <p:spPr>
          <a:xfrm>
            <a:off x="685799" y="1143000"/>
            <a:ext cx="7954200" cy="8729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1"/>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2400" b="0" i="0" u="none" strike="noStrike" baseline="0">
                <a:ln>
                  <a:noFill/>
                </a:ln>
                <a:solidFill>
                  <a:srgbClr val="000080"/>
                </a:solidFill>
                <a:latin typeface="Verdana" pitchFamily="34"/>
                <a:ea typeface="Lucida Sans Unicode" pitchFamily="34"/>
                <a:cs typeface="Lucida Sans Unicode" pitchFamily="34"/>
              </a:rPr>
              <a:t>Geometric features take one of three forms depending on the family of planes that correlate</a:t>
            </a:r>
          </a:p>
        </p:txBody>
      </p:sp>
      <p:pic>
        <p:nvPicPr>
          <p:cNvPr id="4" name="Picture 3"/>
          <p:cNvPicPr>
            <a:picLocks noChangeAspect="1"/>
          </p:cNvPicPr>
          <p:nvPr/>
        </p:nvPicPr>
        <p:blipFill>
          <a:blip r:embed="rId3">
            <a:lum/>
            <a:alphaModFix/>
          </a:blip>
          <a:srcRect/>
          <a:stretch>
            <a:fillRect/>
          </a:stretch>
        </p:blipFill>
        <p:spPr>
          <a:xfrm>
            <a:off x="-235080" y="1872000"/>
            <a:ext cx="4267080" cy="3200400"/>
          </a:xfrm>
          <a:prstGeom prst="rect">
            <a:avLst/>
          </a:prstGeom>
          <a:noFill/>
          <a:ln>
            <a:noFill/>
          </a:ln>
        </p:spPr>
      </p:pic>
      <p:pic>
        <p:nvPicPr>
          <p:cNvPr id="5" name="Picture 4"/>
          <p:cNvPicPr>
            <a:picLocks noChangeAspect="1"/>
          </p:cNvPicPr>
          <p:nvPr/>
        </p:nvPicPr>
        <p:blipFill>
          <a:blip r:embed="rId4">
            <a:lum/>
            <a:alphaModFix/>
          </a:blip>
          <a:srcRect/>
          <a:stretch>
            <a:fillRect/>
          </a:stretch>
        </p:blipFill>
        <p:spPr>
          <a:xfrm>
            <a:off x="4031999" y="1800000"/>
            <a:ext cx="5486399" cy="4114800"/>
          </a:xfrm>
          <a:prstGeom prst="rect">
            <a:avLst/>
          </a:prstGeom>
          <a:noFill/>
          <a:ln>
            <a:noFill/>
          </a:ln>
        </p:spPr>
      </p:pic>
      <p:pic>
        <p:nvPicPr>
          <p:cNvPr id="6" name="Picture 5"/>
          <p:cNvPicPr>
            <a:picLocks noChangeAspect="1"/>
          </p:cNvPicPr>
          <p:nvPr/>
        </p:nvPicPr>
        <p:blipFill>
          <a:blip r:embed="rId5">
            <a:lum/>
            <a:alphaModFix/>
          </a:blip>
          <a:srcRect/>
          <a:stretch>
            <a:fillRect/>
          </a:stretch>
        </p:blipFill>
        <p:spPr>
          <a:xfrm>
            <a:off x="792000" y="2664000"/>
            <a:ext cx="6858000" cy="5143320"/>
          </a:xfrm>
          <a:prstGeom prst="rect">
            <a:avLst/>
          </a:prstGeom>
          <a:noFill/>
          <a:ln>
            <a:noFill/>
          </a:ln>
        </p:spPr>
      </p:pic>
      <p:sp>
        <p:nvSpPr>
          <p:cNvPr id="7" name="Text Box 2"/>
          <p:cNvSpPr/>
          <p:nvPr/>
        </p:nvSpPr>
        <p:spPr>
          <a:xfrm>
            <a:off x="360000" y="2232000"/>
            <a:ext cx="3240000" cy="4409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1"/>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2400" b="0" i="0" u="none" strike="noStrike" baseline="0">
                <a:ln>
                  <a:noFill/>
                </a:ln>
                <a:solidFill>
                  <a:srgbClr val="000080"/>
                </a:solidFill>
                <a:latin typeface="Verdana" pitchFamily="34"/>
                <a:ea typeface="Lucida Sans Unicode" pitchFamily="34"/>
                <a:cs typeface="Lucida Sans Unicode" pitchFamily="34"/>
              </a:rPr>
              <a:t> </a:t>
            </a:r>
            <a:r>
              <a:rPr lang="en-US" sz="2400" b="1" i="0" u="none" strike="noStrike" baseline="0">
                <a:ln>
                  <a:noFill/>
                </a:ln>
                <a:solidFill>
                  <a:srgbClr val="000080"/>
                </a:solidFill>
                <a:latin typeface="Verdana" pitchFamily="34"/>
                <a:ea typeface="Lucida Sans Unicode" pitchFamily="34"/>
                <a:cs typeface="Lucida Sans Unicode" pitchFamily="34"/>
              </a:rPr>
              <a:t>Point</a:t>
            </a:r>
            <a:r>
              <a:rPr lang="en-US" sz="2400" b="0" i="0" u="none" strike="noStrike" baseline="0">
                <a:ln>
                  <a:noFill/>
                </a:ln>
                <a:solidFill>
                  <a:srgbClr val="000080"/>
                </a:solidFill>
                <a:latin typeface="Verdana" pitchFamily="34"/>
                <a:ea typeface="Lucida Sans Unicode" pitchFamily="34"/>
                <a:cs typeface="Lucida Sans Unicode" pitchFamily="34"/>
              </a:rPr>
              <a:t>: no variation</a:t>
            </a:r>
          </a:p>
        </p:txBody>
      </p:sp>
      <p:sp>
        <p:nvSpPr>
          <p:cNvPr id="8" name="Text Box 2"/>
          <p:cNvSpPr/>
          <p:nvPr/>
        </p:nvSpPr>
        <p:spPr>
          <a:xfrm>
            <a:off x="4824000" y="2727000"/>
            <a:ext cx="4031999" cy="4409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1"/>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2400" b="1" i="0" u="none" strike="noStrike" baseline="0">
                <a:ln>
                  <a:noFill/>
                </a:ln>
                <a:solidFill>
                  <a:srgbClr val="000080"/>
                </a:solidFill>
                <a:latin typeface="Verdana" pitchFamily="34"/>
                <a:ea typeface="Lucida Sans Unicode" pitchFamily="34"/>
                <a:cs typeface="Lucida Sans Unicode" pitchFamily="34"/>
              </a:rPr>
              <a:t>Capsule</a:t>
            </a:r>
            <a:r>
              <a:rPr lang="en-US" sz="2400" b="0" i="0" u="none" strike="noStrike" baseline="0">
                <a:ln>
                  <a:noFill/>
                </a:ln>
                <a:solidFill>
                  <a:srgbClr val="000080"/>
                </a:solidFill>
                <a:latin typeface="Verdana" pitchFamily="34"/>
                <a:ea typeface="Lucida Sans Unicode" pitchFamily="34"/>
                <a:cs typeface="Lucida Sans Unicode" pitchFamily="34"/>
              </a:rPr>
              <a:t>: variation in </a:t>
            </a:r>
            <a:r>
              <a:rPr lang="en-US" sz="2400" b="0" i="1" u="none" strike="noStrike" baseline="0">
                <a:ln>
                  <a:noFill/>
                </a:ln>
                <a:solidFill>
                  <a:srgbClr val="000080"/>
                </a:solidFill>
                <a:latin typeface="Verdana" pitchFamily="34"/>
                <a:ea typeface="Lucida Sans Unicode" pitchFamily="34"/>
                <a:cs typeface="Lucida Sans Unicode" pitchFamily="34"/>
              </a:rPr>
              <a:t>d</a:t>
            </a:r>
          </a:p>
        </p:txBody>
      </p:sp>
      <p:sp>
        <p:nvSpPr>
          <p:cNvPr id="9" name="Text Box 2"/>
          <p:cNvSpPr/>
          <p:nvPr/>
        </p:nvSpPr>
        <p:spPr>
          <a:xfrm>
            <a:off x="720000" y="6120000"/>
            <a:ext cx="4680000" cy="4409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1"/>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2400" b="1" i="0" u="none" strike="noStrike" baseline="0">
                <a:ln>
                  <a:noFill/>
                </a:ln>
                <a:solidFill>
                  <a:srgbClr val="000080"/>
                </a:solidFill>
                <a:latin typeface="Verdana" pitchFamily="34"/>
                <a:ea typeface="Lucida Sans Unicode" pitchFamily="34"/>
                <a:cs typeface="Lucida Sans Unicode" pitchFamily="34"/>
              </a:rPr>
              <a:t>Spindle</a:t>
            </a:r>
            <a:r>
              <a:rPr lang="en-US" sz="2400" b="0" i="0" u="none" strike="noStrike" baseline="0">
                <a:ln>
                  <a:noFill/>
                </a:ln>
                <a:solidFill>
                  <a:srgbClr val="000080"/>
                </a:solidFill>
                <a:latin typeface="Verdana" pitchFamily="34"/>
                <a:ea typeface="Lucida Sans Unicode" pitchFamily="34"/>
                <a:cs typeface="Lucida Sans Unicode" pitchFamily="34"/>
              </a:rPr>
              <a:t>: variation in </a:t>
            </a:r>
            <a:r>
              <a:rPr lang="en-US" sz="2400" b="0" i="1" u="none" strike="noStrike" baseline="0">
                <a:ln>
                  <a:noFill/>
                </a:ln>
                <a:solidFill>
                  <a:srgbClr val="000080"/>
                </a:solidFill>
                <a:latin typeface="Verdana" pitchFamily="34"/>
                <a:ea typeface="Lucida Sans Unicode" pitchFamily="34"/>
                <a:cs typeface="Lucida Sans Unicode" pitchFamily="34"/>
              </a:rPr>
              <a:t>n</a:t>
            </a:r>
            <a:r>
              <a:rPr lang="en-US" sz="2400" b="0" i="0" u="none" strike="noStrike" baseline="0">
                <a:ln>
                  <a:noFill/>
                </a:ln>
                <a:solidFill>
                  <a:srgbClr val="000080"/>
                </a:solidFill>
                <a:latin typeface="Verdana" pitchFamily="34"/>
                <a:ea typeface="Lucida Sans Unicode" pitchFamily="34"/>
                <a:cs typeface="Lucida Sans Unicode" pitchFamily="34"/>
              </a:rPr>
              <a:t> and </a:t>
            </a:r>
            <a:r>
              <a:rPr lang="en-US" sz="2400" b="0" i="1" u="none" strike="noStrike" baseline="0">
                <a:ln>
                  <a:noFill/>
                </a:ln>
                <a:solidFill>
                  <a:srgbClr val="000080"/>
                </a:solidFill>
                <a:latin typeface="Verdana" pitchFamily="34"/>
                <a:ea typeface="Lucida Sans Unicode" pitchFamily="34"/>
                <a:cs typeface="Lucida Sans Unicode" pitchFamily="34"/>
              </a:rPr>
              <a:t>d</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name="Our Approach – Greedy Selection">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574200" y="-277920"/>
            <a:ext cx="8000999" cy="1256040"/>
          </a:xfrm>
        </p:spPr>
        <p:txBody>
          <a:bodyPr wrap="square">
            <a:spAutoFit/>
          </a:bodyPr>
          <a:lstStyle>
            <a:defPPr lvl="0">
              <a:buNone/>
            </a:defPPr>
            <a:lvl1pPr lvl="0">
              <a:buNone/>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hangingPunct="1"/>
            <a:r>
              <a:rPr lang="en-US" sz="3200"/>
              <a:t>Our Approach – Geometric Features</a:t>
            </a:r>
          </a:p>
        </p:txBody>
      </p:sp>
      <p:pic>
        <p:nvPicPr>
          <p:cNvPr id="3" name="Picture 2"/>
          <p:cNvPicPr>
            <a:picLocks noChangeAspect="1"/>
          </p:cNvPicPr>
          <p:nvPr/>
        </p:nvPicPr>
        <p:blipFill>
          <a:blip r:embed="rId3">
            <a:lum/>
            <a:alphaModFix/>
          </a:blip>
          <a:srcRect/>
          <a:stretch>
            <a:fillRect/>
          </a:stretch>
        </p:blipFill>
        <p:spPr>
          <a:xfrm>
            <a:off x="0" y="0"/>
            <a:ext cx="9143280" cy="685764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name="page25">
    <p:spTree>
      <p:nvGrpSpPr>
        <p:cNvPr id="1" name=""/>
        <p:cNvGrpSpPr/>
        <p:nvPr/>
      </p:nvGrpSpPr>
      <p:grpSpPr>
        <a:xfrm>
          <a:off x="0" y="0"/>
          <a:ext cx="0" cy="0"/>
          <a:chOff x="0" y="0"/>
          <a:chExt cx="0" cy="0"/>
        </a:xfrm>
      </p:grpSpPr>
      <p:pic>
        <p:nvPicPr>
          <p:cNvPr id="2" name="Picture 1"/>
          <p:cNvPicPr>
            <a:picLocks noChangeAspect="1"/>
          </p:cNvPicPr>
          <p:nvPr/>
        </p:nvPicPr>
        <p:blipFill>
          <a:blip r:embed="rId3">
            <a:lum/>
            <a:alphaModFix/>
          </a:blip>
          <a:srcRect/>
          <a:stretch>
            <a:fillRect/>
          </a:stretch>
        </p:blipFill>
        <p:spPr>
          <a:xfrm>
            <a:off x="0" y="0"/>
            <a:ext cx="9143280" cy="6857640"/>
          </a:xfrm>
          <a:prstGeom prst="rect">
            <a:avLst/>
          </a:prstGeom>
          <a:noFill/>
          <a:ln>
            <a:noFill/>
          </a:ln>
        </p:spPr>
      </p:pic>
      <p:sp>
        <p:nvSpPr>
          <p:cNvPr id="3" name="Title 2"/>
          <p:cNvSpPr txBox="1">
            <a:spLocks noGrp="1"/>
          </p:cNvSpPr>
          <p:nvPr>
            <p:ph type="title" idx="4294967295"/>
          </p:nvPr>
        </p:nvSpPr>
        <p:spPr>
          <a:xfrm>
            <a:off x="574560" y="-277560"/>
            <a:ext cx="8000999" cy="1256040"/>
          </a:xfrm>
        </p:spPr>
        <p:txBody>
          <a:bodyPr wrap="square">
            <a:spAutoFit/>
          </a:bodyPr>
          <a:lstStyle>
            <a:defPPr lvl="0">
              <a:buNone/>
            </a:defPPr>
            <a:lvl1pPr lvl="0">
              <a:buNone/>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hangingPunct="1"/>
            <a:r>
              <a:rPr lang="en-US" sz="3200"/>
              <a:t>Our Approach – Geometric Features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name="page26">
    <p:spTree>
      <p:nvGrpSpPr>
        <p:cNvPr id="1" name=""/>
        <p:cNvGrpSpPr/>
        <p:nvPr/>
      </p:nvGrpSpPr>
      <p:grpSpPr>
        <a:xfrm>
          <a:off x="0" y="0"/>
          <a:ext cx="0" cy="0"/>
          <a:chOff x="0" y="0"/>
          <a:chExt cx="0" cy="0"/>
        </a:xfrm>
      </p:grpSpPr>
      <p:pic>
        <p:nvPicPr>
          <p:cNvPr id="2" name="Picture 1"/>
          <p:cNvPicPr>
            <a:picLocks noChangeAspect="1"/>
          </p:cNvPicPr>
          <p:nvPr/>
        </p:nvPicPr>
        <p:blipFill>
          <a:blip r:embed="rId3">
            <a:lum/>
            <a:alphaModFix/>
          </a:blip>
          <a:srcRect/>
          <a:stretch>
            <a:fillRect/>
          </a:stretch>
        </p:blipFill>
        <p:spPr>
          <a:xfrm>
            <a:off x="0" y="0"/>
            <a:ext cx="9143280" cy="6857640"/>
          </a:xfrm>
          <a:prstGeom prst="rect">
            <a:avLst/>
          </a:prstGeom>
          <a:noFill/>
          <a:ln>
            <a:noFill/>
          </a:ln>
        </p:spPr>
      </p:pic>
      <p:sp>
        <p:nvSpPr>
          <p:cNvPr id="3" name="Title 2"/>
          <p:cNvSpPr txBox="1">
            <a:spLocks noGrp="1"/>
          </p:cNvSpPr>
          <p:nvPr>
            <p:ph type="title" idx="4294967295"/>
          </p:nvPr>
        </p:nvSpPr>
        <p:spPr>
          <a:xfrm>
            <a:off x="574560" y="-277560"/>
            <a:ext cx="8000999" cy="1256040"/>
          </a:xfrm>
        </p:spPr>
        <p:txBody>
          <a:bodyPr wrap="square">
            <a:spAutoFit/>
          </a:bodyPr>
          <a:lstStyle>
            <a:defPPr lvl="0">
              <a:buNone/>
            </a:defPPr>
            <a:lvl1pPr lvl="0">
              <a:buNone/>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hangingPunct="1"/>
            <a:r>
              <a:rPr lang="en-US" sz="3200"/>
              <a:t>Our Approach – Geometric Features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name="page27">
    <p:spTree>
      <p:nvGrpSpPr>
        <p:cNvPr id="1" name=""/>
        <p:cNvGrpSpPr/>
        <p:nvPr/>
      </p:nvGrpSpPr>
      <p:grpSpPr>
        <a:xfrm>
          <a:off x="0" y="0"/>
          <a:ext cx="0" cy="0"/>
          <a:chOff x="0" y="0"/>
          <a:chExt cx="0" cy="0"/>
        </a:xfrm>
      </p:grpSpPr>
      <p:pic>
        <p:nvPicPr>
          <p:cNvPr id="2" name="Picture 1"/>
          <p:cNvPicPr>
            <a:picLocks noChangeAspect="1"/>
          </p:cNvPicPr>
          <p:nvPr/>
        </p:nvPicPr>
        <p:blipFill>
          <a:blip r:embed="rId3">
            <a:lum/>
            <a:alphaModFix/>
          </a:blip>
          <a:srcRect/>
          <a:stretch>
            <a:fillRect/>
          </a:stretch>
        </p:blipFill>
        <p:spPr>
          <a:xfrm>
            <a:off x="0" y="0"/>
            <a:ext cx="9143280" cy="6857640"/>
          </a:xfrm>
          <a:prstGeom prst="rect">
            <a:avLst/>
          </a:prstGeom>
          <a:noFill/>
          <a:ln>
            <a:noFill/>
          </a:ln>
        </p:spPr>
      </p:pic>
      <p:sp>
        <p:nvSpPr>
          <p:cNvPr id="3" name="Title 2"/>
          <p:cNvSpPr txBox="1">
            <a:spLocks noGrp="1"/>
          </p:cNvSpPr>
          <p:nvPr>
            <p:ph type="title" idx="4294967295"/>
          </p:nvPr>
        </p:nvSpPr>
        <p:spPr>
          <a:xfrm>
            <a:off x="574560" y="-277560"/>
            <a:ext cx="8000999" cy="1256040"/>
          </a:xfrm>
        </p:spPr>
        <p:txBody>
          <a:bodyPr wrap="square">
            <a:spAutoFit/>
          </a:bodyPr>
          <a:lstStyle>
            <a:defPPr lvl="0">
              <a:buNone/>
            </a:defPPr>
            <a:lvl1pPr lvl="0">
              <a:buNone/>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hangingPunct="1"/>
            <a:r>
              <a:rPr lang="en-US" sz="3200"/>
              <a:t>Our Approach – Geometric Features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name="page28">
    <p:spTree>
      <p:nvGrpSpPr>
        <p:cNvPr id="1" name=""/>
        <p:cNvGrpSpPr/>
        <p:nvPr/>
      </p:nvGrpSpPr>
      <p:grpSpPr>
        <a:xfrm>
          <a:off x="0" y="0"/>
          <a:ext cx="0" cy="0"/>
          <a:chOff x="0" y="0"/>
          <a:chExt cx="0" cy="0"/>
        </a:xfrm>
      </p:grpSpPr>
      <p:pic>
        <p:nvPicPr>
          <p:cNvPr id="2" name="Picture 1"/>
          <p:cNvPicPr>
            <a:picLocks noChangeAspect="1"/>
          </p:cNvPicPr>
          <p:nvPr/>
        </p:nvPicPr>
        <p:blipFill>
          <a:blip r:embed="rId3">
            <a:lum/>
            <a:alphaModFix/>
          </a:blip>
          <a:srcRect/>
          <a:stretch>
            <a:fillRect/>
          </a:stretch>
        </p:blipFill>
        <p:spPr>
          <a:xfrm>
            <a:off x="0" y="0"/>
            <a:ext cx="9143280" cy="6857640"/>
          </a:xfrm>
          <a:prstGeom prst="rect">
            <a:avLst/>
          </a:prstGeom>
          <a:noFill/>
          <a:ln>
            <a:noFill/>
          </a:ln>
        </p:spPr>
      </p:pic>
      <p:sp>
        <p:nvSpPr>
          <p:cNvPr id="3" name="Title 2"/>
          <p:cNvSpPr txBox="1">
            <a:spLocks noGrp="1"/>
          </p:cNvSpPr>
          <p:nvPr>
            <p:ph type="title" idx="4294967295"/>
          </p:nvPr>
        </p:nvSpPr>
        <p:spPr>
          <a:xfrm>
            <a:off x="574560" y="-277560"/>
            <a:ext cx="8000999" cy="1256040"/>
          </a:xfrm>
        </p:spPr>
        <p:txBody>
          <a:bodyPr wrap="square">
            <a:spAutoFit/>
          </a:bodyPr>
          <a:lstStyle>
            <a:defPPr lvl="0">
              <a:buNone/>
            </a:defPPr>
            <a:lvl1pPr lvl="0">
              <a:buNone/>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hangingPunct="1"/>
            <a:r>
              <a:rPr lang="en-US" sz="3200"/>
              <a:t>Our Approach – Geometric Features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name="page29">
    <p:spTree>
      <p:nvGrpSpPr>
        <p:cNvPr id="1" name=""/>
        <p:cNvGrpSpPr/>
        <p:nvPr/>
      </p:nvGrpSpPr>
      <p:grpSpPr>
        <a:xfrm>
          <a:off x="0" y="0"/>
          <a:ext cx="0" cy="0"/>
          <a:chOff x="0" y="0"/>
          <a:chExt cx="0" cy="0"/>
        </a:xfrm>
      </p:grpSpPr>
      <p:pic>
        <p:nvPicPr>
          <p:cNvPr id="2" name="Picture 1"/>
          <p:cNvPicPr>
            <a:picLocks noChangeAspect="1"/>
          </p:cNvPicPr>
          <p:nvPr/>
        </p:nvPicPr>
        <p:blipFill>
          <a:blip r:embed="rId3">
            <a:lum/>
            <a:alphaModFix/>
          </a:blip>
          <a:srcRect/>
          <a:stretch>
            <a:fillRect/>
          </a:stretch>
        </p:blipFill>
        <p:spPr>
          <a:xfrm>
            <a:off x="0" y="0"/>
            <a:ext cx="9143280" cy="6857640"/>
          </a:xfrm>
          <a:prstGeom prst="rect">
            <a:avLst/>
          </a:prstGeom>
          <a:noFill/>
          <a:ln>
            <a:noFill/>
          </a:ln>
        </p:spPr>
      </p:pic>
      <p:sp>
        <p:nvSpPr>
          <p:cNvPr id="3" name="Title 2"/>
          <p:cNvSpPr txBox="1">
            <a:spLocks noGrp="1"/>
          </p:cNvSpPr>
          <p:nvPr>
            <p:ph type="title" idx="4294967295"/>
          </p:nvPr>
        </p:nvSpPr>
        <p:spPr>
          <a:xfrm>
            <a:off x="574560" y="-277560"/>
            <a:ext cx="8000999" cy="1256040"/>
          </a:xfrm>
        </p:spPr>
        <p:txBody>
          <a:bodyPr wrap="square">
            <a:spAutoFit/>
          </a:bodyPr>
          <a:lstStyle>
            <a:defPPr lvl="0">
              <a:buNone/>
            </a:defPPr>
            <a:lvl1pPr lvl="0">
              <a:buNone/>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hangingPunct="1"/>
            <a:r>
              <a:rPr lang="en-US" sz="2800"/>
              <a:t>Geometric Features – Segment PCA Plane</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name="Planar Section Inspiration">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574200" y="-277920"/>
            <a:ext cx="8000999" cy="1256040"/>
          </a:xfrm>
        </p:spPr>
        <p:txBody>
          <a:bodyPr wrap="square">
            <a:spAutoFit/>
          </a:bodyPr>
          <a:lstStyle>
            <a:defPPr lvl="0">
              <a:buNone/>
            </a:defPPr>
            <a:lvl1pPr lvl="0">
              <a:buNone/>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hangingPunct="1"/>
            <a:r>
              <a:rPr lang="en-US" sz="3600"/>
              <a:t>Planar Section Inspiration</a:t>
            </a:r>
          </a:p>
        </p:txBody>
      </p:sp>
      <p:pic>
        <p:nvPicPr>
          <p:cNvPr id="3" name="Picture 5"/>
          <p:cNvPicPr>
            <a:picLocks noChangeAspect="1"/>
          </p:cNvPicPr>
          <p:nvPr/>
        </p:nvPicPr>
        <p:blipFill>
          <a:blip r:embed="rId3">
            <a:lum/>
            <a:alphaModFix/>
          </a:blip>
          <a:srcRect/>
          <a:stretch>
            <a:fillRect/>
          </a:stretch>
        </p:blipFill>
        <p:spPr>
          <a:xfrm>
            <a:off x="1080000" y="978120"/>
            <a:ext cx="3960000" cy="2962079"/>
          </a:xfrm>
          <a:prstGeom prst="rect">
            <a:avLst/>
          </a:prstGeom>
          <a:noFill/>
          <a:ln>
            <a:noFill/>
          </a:ln>
        </p:spPr>
      </p:pic>
      <p:pic>
        <p:nvPicPr>
          <p:cNvPr id="4" name="Picture 4"/>
          <p:cNvPicPr>
            <a:picLocks noChangeAspect="1"/>
          </p:cNvPicPr>
          <p:nvPr/>
        </p:nvPicPr>
        <p:blipFill>
          <a:blip r:embed="rId4">
            <a:lum/>
            <a:alphaModFix/>
          </a:blip>
          <a:srcRect/>
          <a:stretch>
            <a:fillRect/>
          </a:stretch>
        </p:blipFill>
        <p:spPr>
          <a:xfrm>
            <a:off x="2304000" y="4246560"/>
            <a:ext cx="2736000" cy="2377439"/>
          </a:xfrm>
          <a:prstGeom prst="rect">
            <a:avLst/>
          </a:prstGeom>
          <a:noFill/>
          <a:ln>
            <a:noFill/>
          </a:ln>
        </p:spPr>
      </p:pic>
      <p:pic>
        <p:nvPicPr>
          <p:cNvPr id="5" name="Picture 2"/>
          <p:cNvPicPr>
            <a:picLocks noChangeAspect="1"/>
          </p:cNvPicPr>
          <p:nvPr/>
        </p:nvPicPr>
        <p:blipFill>
          <a:blip r:embed="rId5">
            <a:lum/>
            <a:alphaModFix/>
          </a:blip>
          <a:srcRect/>
          <a:stretch>
            <a:fillRect/>
          </a:stretch>
        </p:blipFill>
        <p:spPr>
          <a:xfrm>
            <a:off x="5544000" y="1064520"/>
            <a:ext cx="2232000" cy="2607480"/>
          </a:xfrm>
          <a:prstGeom prst="rect">
            <a:avLst/>
          </a:prstGeom>
          <a:noFill/>
          <a:ln>
            <a:noFill/>
          </a:ln>
        </p:spPr>
      </p:pic>
      <p:pic>
        <p:nvPicPr>
          <p:cNvPr id="6" name="Picture 5"/>
          <p:cNvPicPr>
            <a:picLocks noChangeAspect="1"/>
          </p:cNvPicPr>
          <p:nvPr/>
        </p:nvPicPr>
        <p:blipFill>
          <a:blip r:embed="rId6">
            <a:lum/>
            <a:alphaModFix/>
          </a:blip>
          <a:srcRect/>
          <a:stretch>
            <a:fillRect/>
          </a:stretch>
        </p:blipFill>
        <p:spPr>
          <a:xfrm>
            <a:off x="5526000" y="3888000"/>
            <a:ext cx="2178000" cy="274571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name="page30">
    <p:spTree>
      <p:nvGrpSpPr>
        <p:cNvPr id="1" name=""/>
        <p:cNvGrpSpPr/>
        <p:nvPr/>
      </p:nvGrpSpPr>
      <p:grpSpPr>
        <a:xfrm>
          <a:off x="0" y="0"/>
          <a:ext cx="0" cy="0"/>
          <a:chOff x="0" y="0"/>
          <a:chExt cx="0" cy="0"/>
        </a:xfrm>
      </p:grpSpPr>
      <p:pic>
        <p:nvPicPr>
          <p:cNvPr id="2" name="Picture 1"/>
          <p:cNvPicPr>
            <a:picLocks noChangeAspect="1"/>
          </p:cNvPicPr>
          <p:nvPr/>
        </p:nvPicPr>
        <p:blipFill>
          <a:blip r:embed="rId3">
            <a:lum/>
            <a:alphaModFix/>
          </a:blip>
          <a:srcRect/>
          <a:stretch>
            <a:fillRect/>
          </a:stretch>
        </p:blipFill>
        <p:spPr>
          <a:xfrm>
            <a:off x="0" y="0"/>
            <a:ext cx="9143280" cy="6857640"/>
          </a:xfrm>
          <a:prstGeom prst="rect">
            <a:avLst/>
          </a:prstGeom>
          <a:noFill/>
          <a:ln>
            <a:noFill/>
          </a:ln>
        </p:spPr>
      </p:pic>
      <p:sp>
        <p:nvSpPr>
          <p:cNvPr id="3" name="Title 2"/>
          <p:cNvSpPr txBox="1">
            <a:spLocks noGrp="1"/>
          </p:cNvSpPr>
          <p:nvPr>
            <p:ph type="title" idx="4294967295"/>
          </p:nvPr>
        </p:nvSpPr>
        <p:spPr>
          <a:xfrm>
            <a:off x="574560" y="-277560"/>
            <a:ext cx="8000999" cy="1256040"/>
          </a:xfrm>
        </p:spPr>
        <p:txBody>
          <a:bodyPr wrap="square">
            <a:spAutoFit/>
          </a:bodyPr>
          <a:lstStyle>
            <a:defPPr lvl="0">
              <a:buNone/>
            </a:defPPr>
            <a:lvl1pPr lvl="0">
              <a:buNone/>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hangingPunct="1"/>
            <a:r>
              <a:rPr lang="en-US" sz="2800"/>
              <a:t>Geometric Features – Segment PCA Axis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name="page31">
    <p:spTree>
      <p:nvGrpSpPr>
        <p:cNvPr id="1" name=""/>
        <p:cNvGrpSpPr/>
        <p:nvPr/>
      </p:nvGrpSpPr>
      <p:grpSpPr>
        <a:xfrm>
          <a:off x="0" y="0"/>
          <a:ext cx="0" cy="0"/>
          <a:chOff x="0" y="0"/>
          <a:chExt cx="0" cy="0"/>
        </a:xfrm>
      </p:grpSpPr>
      <p:pic>
        <p:nvPicPr>
          <p:cNvPr id="2" name="Picture 1"/>
          <p:cNvPicPr>
            <a:picLocks noChangeAspect="1"/>
          </p:cNvPicPr>
          <p:nvPr/>
        </p:nvPicPr>
        <p:blipFill>
          <a:blip r:embed="rId3">
            <a:lum/>
            <a:alphaModFix/>
          </a:blip>
          <a:srcRect/>
          <a:stretch>
            <a:fillRect/>
          </a:stretch>
        </p:blipFill>
        <p:spPr>
          <a:xfrm>
            <a:off x="0" y="0"/>
            <a:ext cx="9143280" cy="6857640"/>
          </a:xfrm>
          <a:prstGeom prst="rect">
            <a:avLst/>
          </a:prstGeom>
          <a:noFill/>
          <a:ln>
            <a:noFill/>
          </a:ln>
        </p:spPr>
      </p:pic>
      <p:sp>
        <p:nvSpPr>
          <p:cNvPr id="3" name="Title 2"/>
          <p:cNvSpPr txBox="1">
            <a:spLocks noGrp="1"/>
          </p:cNvSpPr>
          <p:nvPr>
            <p:ph type="title" idx="4294967295"/>
          </p:nvPr>
        </p:nvSpPr>
        <p:spPr>
          <a:xfrm>
            <a:off x="574560" y="-277560"/>
            <a:ext cx="8000999" cy="1256040"/>
          </a:xfrm>
        </p:spPr>
        <p:txBody>
          <a:bodyPr wrap="square">
            <a:spAutoFit/>
          </a:bodyPr>
          <a:lstStyle>
            <a:defPPr lvl="0">
              <a:buNone/>
            </a:defPPr>
            <a:lvl1pPr lvl="0">
              <a:buNone/>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hangingPunct="1"/>
            <a:r>
              <a:rPr lang="en-US" sz="2800"/>
              <a:t>Geometric Features - Ridge</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name="page32">
    <p:spTree>
      <p:nvGrpSpPr>
        <p:cNvPr id="1" name=""/>
        <p:cNvGrpSpPr/>
        <p:nvPr/>
      </p:nvGrpSpPr>
      <p:grpSpPr>
        <a:xfrm>
          <a:off x="0" y="0"/>
          <a:ext cx="0" cy="0"/>
          <a:chOff x="0" y="0"/>
          <a:chExt cx="0" cy="0"/>
        </a:xfrm>
      </p:grpSpPr>
      <p:pic>
        <p:nvPicPr>
          <p:cNvPr id="2" name="Picture 1"/>
          <p:cNvPicPr>
            <a:picLocks noChangeAspect="1"/>
          </p:cNvPicPr>
          <p:nvPr/>
        </p:nvPicPr>
        <p:blipFill>
          <a:blip r:embed="rId3">
            <a:lum/>
            <a:alphaModFix/>
          </a:blip>
          <a:srcRect/>
          <a:stretch>
            <a:fillRect/>
          </a:stretch>
        </p:blipFill>
        <p:spPr>
          <a:xfrm>
            <a:off x="0" y="0"/>
            <a:ext cx="9143280" cy="6857640"/>
          </a:xfrm>
          <a:prstGeom prst="rect">
            <a:avLst/>
          </a:prstGeom>
          <a:noFill/>
          <a:ln>
            <a:noFill/>
          </a:ln>
        </p:spPr>
      </p:pic>
      <p:sp>
        <p:nvSpPr>
          <p:cNvPr id="3" name="Title 2"/>
          <p:cNvSpPr txBox="1">
            <a:spLocks noGrp="1"/>
          </p:cNvSpPr>
          <p:nvPr>
            <p:ph type="title" idx="4294967295"/>
          </p:nvPr>
        </p:nvSpPr>
        <p:spPr>
          <a:xfrm>
            <a:off x="574560" y="-277560"/>
            <a:ext cx="8000999" cy="1256040"/>
          </a:xfrm>
        </p:spPr>
        <p:txBody>
          <a:bodyPr wrap="square">
            <a:spAutoFit/>
          </a:bodyPr>
          <a:lstStyle>
            <a:defPPr lvl="0">
              <a:buNone/>
            </a:defPPr>
            <a:lvl1pPr lvl="0">
              <a:buNone/>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hangingPunct="1"/>
            <a:r>
              <a:rPr lang="en-US" sz="2800"/>
              <a:t>Geometric Features - Valley</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name="page33">
    <p:spTree>
      <p:nvGrpSpPr>
        <p:cNvPr id="1" name=""/>
        <p:cNvGrpSpPr/>
        <p:nvPr/>
      </p:nvGrpSpPr>
      <p:grpSpPr>
        <a:xfrm>
          <a:off x="0" y="0"/>
          <a:ext cx="0" cy="0"/>
          <a:chOff x="0" y="0"/>
          <a:chExt cx="0" cy="0"/>
        </a:xfrm>
      </p:grpSpPr>
      <p:pic>
        <p:nvPicPr>
          <p:cNvPr id="2" name="Picture 1"/>
          <p:cNvPicPr>
            <a:picLocks noChangeAspect="1"/>
          </p:cNvPicPr>
          <p:nvPr/>
        </p:nvPicPr>
        <p:blipFill>
          <a:blip r:embed="rId3">
            <a:lum/>
            <a:alphaModFix/>
          </a:blip>
          <a:srcRect/>
          <a:stretch>
            <a:fillRect/>
          </a:stretch>
        </p:blipFill>
        <p:spPr>
          <a:xfrm>
            <a:off x="0" y="0"/>
            <a:ext cx="9143280" cy="6857640"/>
          </a:xfrm>
          <a:prstGeom prst="rect">
            <a:avLst/>
          </a:prstGeom>
          <a:noFill/>
          <a:ln>
            <a:noFill/>
          </a:ln>
        </p:spPr>
      </p:pic>
      <p:sp>
        <p:nvSpPr>
          <p:cNvPr id="3" name="Title 2"/>
          <p:cNvSpPr txBox="1">
            <a:spLocks noGrp="1"/>
          </p:cNvSpPr>
          <p:nvPr>
            <p:ph type="title" idx="4294967295"/>
          </p:nvPr>
        </p:nvSpPr>
        <p:spPr>
          <a:xfrm>
            <a:off x="574560" y="-277560"/>
            <a:ext cx="8137440" cy="1256040"/>
          </a:xfrm>
        </p:spPr>
        <p:txBody>
          <a:bodyPr wrap="square">
            <a:spAutoFit/>
          </a:bodyPr>
          <a:lstStyle>
            <a:defPPr lvl="0">
              <a:buNone/>
            </a:defPPr>
            <a:lvl1pPr lvl="0">
              <a:buNone/>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hangingPunct="1"/>
            <a:r>
              <a:rPr lang="en-US" sz="2800"/>
              <a:t>Geometric Features – Symmetry Plane</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name="page34">
    <p:spTree>
      <p:nvGrpSpPr>
        <p:cNvPr id="1" name=""/>
        <p:cNvGrpSpPr/>
        <p:nvPr/>
      </p:nvGrpSpPr>
      <p:grpSpPr>
        <a:xfrm>
          <a:off x="0" y="0"/>
          <a:ext cx="0" cy="0"/>
          <a:chOff x="0" y="0"/>
          <a:chExt cx="0" cy="0"/>
        </a:xfrm>
      </p:grpSpPr>
      <p:pic>
        <p:nvPicPr>
          <p:cNvPr id="2" name="Picture 1"/>
          <p:cNvPicPr>
            <a:picLocks noChangeAspect="1"/>
          </p:cNvPicPr>
          <p:nvPr/>
        </p:nvPicPr>
        <p:blipFill>
          <a:blip r:embed="rId3">
            <a:lum/>
            <a:alphaModFix/>
          </a:blip>
          <a:srcRect/>
          <a:stretch>
            <a:fillRect/>
          </a:stretch>
        </p:blipFill>
        <p:spPr>
          <a:xfrm>
            <a:off x="0" y="0"/>
            <a:ext cx="9143280" cy="6857640"/>
          </a:xfrm>
          <a:prstGeom prst="rect">
            <a:avLst/>
          </a:prstGeom>
          <a:noFill/>
          <a:ln>
            <a:noFill/>
          </a:ln>
        </p:spPr>
      </p:pic>
      <p:sp>
        <p:nvSpPr>
          <p:cNvPr id="3" name="Title 2"/>
          <p:cNvSpPr txBox="1">
            <a:spLocks noGrp="1"/>
          </p:cNvSpPr>
          <p:nvPr>
            <p:ph type="title" idx="4294967295"/>
          </p:nvPr>
        </p:nvSpPr>
        <p:spPr>
          <a:xfrm>
            <a:off x="574560" y="-277560"/>
            <a:ext cx="8000999" cy="1256040"/>
          </a:xfrm>
        </p:spPr>
        <p:txBody>
          <a:bodyPr wrap="square">
            <a:spAutoFit/>
          </a:bodyPr>
          <a:lstStyle>
            <a:defPPr lvl="0">
              <a:buNone/>
            </a:defPPr>
            <a:lvl1pPr lvl="0">
              <a:buNone/>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hangingPunct="1"/>
            <a:r>
              <a:rPr lang="en-US" sz="2800"/>
              <a:t>Geometric Features – Global XYZ Plane</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name="page35">
    <p:spTree>
      <p:nvGrpSpPr>
        <p:cNvPr id="1" name=""/>
        <p:cNvGrpSpPr/>
        <p:nvPr/>
      </p:nvGrpSpPr>
      <p:grpSpPr>
        <a:xfrm>
          <a:off x="0" y="0"/>
          <a:ext cx="0" cy="0"/>
          <a:chOff x="0" y="0"/>
          <a:chExt cx="0" cy="0"/>
        </a:xfrm>
      </p:grpSpPr>
      <p:pic>
        <p:nvPicPr>
          <p:cNvPr id="2" name="Picture 1"/>
          <p:cNvPicPr>
            <a:picLocks noChangeAspect="1"/>
          </p:cNvPicPr>
          <p:nvPr/>
        </p:nvPicPr>
        <p:blipFill>
          <a:blip r:embed="rId3">
            <a:lum/>
            <a:alphaModFix/>
          </a:blip>
          <a:srcRect/>
          <a:stretch>
            <a:fillRect/>
          </a:stretch>
        </p:blipFill>
        <p:spPr>
          <a:xfrm>
            <a:off x="0" y="0"/>
            <a:ext cx="9143280" cy="6857640"/>
          </a:xfrm>
          <a:prstGeom prst="rect">
            <a:avLst/>
          </a:prstGeom>
          <a:noFill/>
          <a:ln>
            <a:noFill/>
          </a:ln>
        </p:spPr>
      </p:pic>
      <p:sp>
        <p:nvSpPr>
          <p:cNvPr id="3" name="Title 2"/>
          <p:cNvSpPr txBox="1">
            <a:spLocks noGrp="1"/>
          </p:cNvSpPr>
          <p:nvPr>
            <p:ph type="title" idx="4294967295"/>
          </p:nvPr>
        </p:nvSpPr>
        <p:spPr>
          <a:xfrm>
            <a:off x="574560" y="-277560"/>
            <a:ext cx="8000999" cy="1256040"/>
          </a:xfrm>
        </p:spPr>
        <p:txBody>
          <a:bodyPr wrap="square">
            <a:spAutoFit/>
          </a:bodyPr>
          <a:lstStyle>
            <a:defPPr lvl="0">
              <a:buNone/>
            </a:defPPr>
            <a:lvl1pPr lvl="0">
              <a:buNone/>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hangingPunct="1"/>
            <a:r>
              <a:rPr lang="en-US" sz="2800"/>
              <a:t>Geometric Features – Global PCA Plane</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name="page36">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574560" y="-277560"/>
            <a:ext cx="8000999" cy="1256040"/>
          </a:xfrm>
        </p:spPr>
        <p:txBody>
          <a:bodyPr wrap="square">
            <a:spAutoFit/>
          </a:bodyPr>
          <a:lstStyle>
            <a:defPPr lvl="0">
              <a:buNone/>
            </a:defPPr>
            <a:lvl1pPr lvl="0">
              <a:buNone/>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hangingPunct="1"/>
            <a:r>
              <a:rPr lang="en-US" sz="3600"/>
              <a:t>Our Approach – Greedy Selection</a:t>
            </a:r>
          </a:p>
        </p:txBody>
      </p:sp>
      <p:pic>
        <p:nvPicPr>
          <p:cNvPr id="3" name="Picture 2"/>
          <p:cNvPicPr>
            <a:picLocks noChangeAspect="1"/>
          </p:cNvPicPr>
          <p:nvPr/>
        </p:nvPicPr>
        <p:blipFill>
          <a:blip r:embed="rId3">
            <a:lum/>
            <a:alphaModFix/>
          </a:blip>
          <a:srcRect/>
          <a:stretch>
            <a:fillRect/>
          </a:stretch>
        </p:blipFill>
        <p:spPr>
          <a:xfrm>
            <a:off x="0" y="0"/>
            <a:ext cx="9143280" cy="685764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name="page37">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574200" y="-277920"/>
            <a:ext cx="8000999" cy="1256040"/>
          </a:xfrm>
        </p:spPr>
        <p:txBody>
          <a:bodyPr wrap="square">
            <a:spAutoFit/>
          </a:bodyPr>
          <a:lstStyle>
            <a:defPPr lvl="0">
              <a:buNone/>
            </a:defPPr>
            <a:lvl1pPr lvl="0">
              <a:buNone/>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hangingPunct="1"/>
            <a:r>
              <a:rPr lang="en-US" sz="3600"/>
              <a:t>Our Approach – Greedy Selection</a:t>
            </a:r>
          </a:p>
        </p:txBody>
      </p:sp>
      <p:pic>
        <p:nvPicPr>
          <p:cNvPr id="3" name="maxbin_all.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85800" y="914400"/>
            <a:ext cx="7621064" cy="571579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1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name="page38">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574200" y="-277920"/>
            <a:ext cx="8000999" cy="1256040"/>
          </a:xfrm>
        </p:spPr>
        <p:txBody>
          <a:bodyPr wrap="square">
            <a:spAutoFit/>
          </a:bodyPr>
          <a:lstStyle>
            <a:defPPr lvl="0">
              <a:buNone/>
            </a:defPPr>
            <a:lvl1pPr lvl="0">
              <a:buNone/>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hangingPunct="1"/>
            <a:r>
              <a:rPr lang="en-US" sz="3600"/>
              <a:t>Our Approach – Greedy Selection</a:t>
            </a:r>
          </a:p>
        </p:txBody>
      </p:sp>
      <p:pic>
        <p:nvPicPr>
          <p:cNvPr id="4" name="cut_all.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85800" y="914400"/>
            <a:ext cx="7803970" cy="585297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2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name="page39">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574200" y="-277920"/>
            <a:ext cx="8000999" cy="1256040"/>
          </a:xfrm>
        </p:spPr>
        <p:txBody>
          <a:bodyPr wrap="square">
            <a:spAutoFit/>
          </a:bodyPr>
          <a:lstStyle>
            <a:defPPr lvl="0">
              <a:buNone/>
            </a:defPPr>
            <a:lvl1pPr lvl="0">
              <a:buNone/>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hangingPunct="1"/>
            <a:r>
              <a:rPr lang="en-US" sz="3600"/>
              <a:t>Our Approach – Greedy Selection</a:t>
            </a:r>
          </a:p>
        </p:txBody>
      </p:sp>
      <p:pic>
        <p:nvPicPr>
          <p:cNvPr id="3" name="Picture 2"/>
          <p:cNvPicPr>
            <a:picLocks noChangeAspect="1"/>
          </p:cNvPicPr>
          <p:nvPr/>
        </p:nvPicPr>
        <p:blipFill>
          <a:blip r:embed="rId3">
            <a:lum/>
            <a:alphaModFix/>
          </a:blip>
          <a:srcRect/>
          <a:stretch>
            <a:fillRect/>
          </a:stretch>
        </p:blipFill>
        <p:spPr>
          <a:xfrm>
            <a:off x="0" y="0"/>
            <a:ext cx="9143280" cy="685764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name="Planar section exploration study">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574200" y="-203040"/>
            <a:ext cx="8000999" cy="1256040"/>
          </a:xfrm>
        </p:spPr>
        <p:txBody>
          <a:bodyPr wrap="square">
            <a:spAutoFit/>
          </a:bodyPr>
          <a:lstStyle>
            <a:defPPr lvl="0">
              <a:buNone/>
            </a:defPPr>
            <a:lvl1pPr lvl="0">
              <a:buNone/>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hangingPunct="1"/>
            <a:r>
              <a:rPr lang="en-US" sz="3400"/>
              <a:t>Planar Section Exploration Study</a:t>
            </a:r>
          </a:p>
        </p:txBody>
      </p:sp>
      <p:sp>
        <p:nvSpPr>
          <p:cNvPr id="3" name="Text Box 2"/>
          <p:cNvSpPr/>
          <p:nvPr/>
        </p:nvSpPr>
        <p:spPr>
          <a:xfrm>
            <a:off x="566640" y="1241280"/>
            <a:ext cx="8000999" cy="14947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ctr" anchorCtr="0" compatLnSpc="1"/>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2400" b="0" i="0" u="none" strike="noStrike" baseline="0" dirty="0">
                <a:ln>
                  <a:noFill/>
                </a:ln>
                <a:solidFill>
                  <a:srgbClr val="000080"/>
                </a:solidFill>
                <a:latin typeface="Verdana" pitchFamily="34"/>
                <a:ea typeface="Lucida Sans Unicode" pitchFamily="34"/>
                <a:cs typeface="Lucida Sans Unicode" pitchFamily="34"/>
              </a:rPr>
              <a:t>1.  Can we produce </a:t>
            </a:r>
            <a:r>
              <a:rPr lang="en-US" sz="2400" b="0" i="1" u="none" strike="noStrike" baseline="0" dirty="0">
                <a:ln>
                  <a:noFill/>
                </a:ln>
                <a:solidFill>
                  <a:srgbClr val="000080"/>
                </a:solidFill>
                <a:latin typeface="Verdana" pitchFamily="34"/>
                <a:ea typeface="Lucida Sans Unicode" pitchFamily="34"/>
                <a:cs typeface="Lucida Sans Unicode" pitchFamily="34"/>
              </a:rPr>
              <a:t>minimal</a:t>
            </a:r>
            <a:r>
              <a:rPr lang="en-US" sz="2400" b="0" i="0" u="none" strike="noStrike" baseline="0" dirty="0">
                <a:ln>
                  <a:noFill/>
                </a:ln>
                <a:solidFill>
                  <a:srgbClr val="000080"/>
                </a:solidFill>
                <a:latin typeface="Verdana" pitchFamily="34"/>
                <a:ea typeface="Lucida Sans Unicode" pitchFamily="34"/>
                <a:cs typeface="Lucida Sans Unicode" pitchFamily="34"/>
              </a:rPr>
              <a:t> planar section abstractions that are </a:t>
            </a:r>
            <a:r>
              <a:rPr lang="en-US" sz="2400" b="0" i="1" u="none" strike="noStrike" baseline="0" dirty="0">
                <a:ln>
                  <a:noFill/>
                </a:ln>
                <a:solidFill>
                  <a:srgbClr val="000080"/>
                </a:solidFill>
                <a:latin typeface="Verdana" pitchFamily="34"/>
                <a:ea typeface="Lucida Sans Unicode" pitchFamily="34"/>
                <a:cs typeface="Lucida Sans Unicode" pitchFamily="34"/>
              </a:rPr>
              <a:t>recognizable</a:t>
            </a:r>
            <a:r>
              <a:rPr lang="en-US" sz="2400" b="0" i="0" u="none" strike="noStrike" baseline="0" dirty="0">
                <a:ln>
                  <a:noFill/>
                </a:ln>
                <a:solidFill>
                  <a:srgbClr val="000080"/>
                </a:solidFill>
                <a:latin typeface="Verdana" pitchFamily="34"/>
                <a:ea typeface="Lucida Sans Unicode" pitchFamily="34"/>
                <a:cs typeface="Lucida Sans Unicode" pitchFamily="34"/>
              </a:rPr>
              <a:t>?</a:t>
            </a:r>
          </a:p>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2400" b="0" i="0" u="none" strike="noStrike" baseline="0" dirty="0">
              <a:ln>
                <a:noFill/>
              </a:ln>
              <a:solidFill>
                <a:srgbClr val="000080"/>
              </a:solidFill>
              <a:latin typeface="Verdana" pitchFamily="34"/>
              <a:ea typeface="Lucida Sans Unicode" pitchFamily="34"/>
              <a:cs typeface="Lucida Sans Unicode" pitchFamily="34"/>
            </a:endParaRPr>
          </a:p>
        </p:txBody>
      </p:sp>
      <p:sp>
        <p:nvSpPr>
          <p:cNvPr id="4" name="Text Box 2"/>
          <p:cNvSpPr/>
          <p:nvPr/>
        </p:nvSpPr>
        <p:spPr>
          <a:xfrm>
            <a:off x="566640" y="2609280"/>
            <a:ext cx="8000999" cy="14947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ctr" anchorCtr="0" compatLnSpc="1"/>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2400" b="0" i="0" u="none" strike="noStrike" baseline="0" dirty="0">
                <a:ln>
                  <a:noFill/>
                </a:ln>
                <a:solidFill>
                  <a:srgbClr val="000080"/>
                </a:solidFill>
                <a:latin typeface="Verdana" pitchFamily="34"/>
                <a:ea typeface="Lucida Sans Unicode" pitchFamily="34"/>
                <a:cs typeface="Lucida Sans Unicode" pitchFamily="34"/>
              </a:rPr>
              <a:t>2.  Do abstractions </a:t>
            </a:r>
            <a:r>
              <a:rPr lang="en-US" sz="2400" b="0" i="1" u="none" strike="noStrike" baseline="0" dirty="0">
                <a:ln>
                  <a:noFill/>
                </a:ln>
                <a:solidFill>
                  <a:srgbClr val="000080"/>
                </a:solidFill>
                <a:latin typeface="Verdana" pitchFamily="34"/>
                <a:ea typeface="Lucida Sans Unicode" pitchFamily="34"/>
                <a:cs typeface="Lucida Sans Unicode" pitchFamily="34"/>
              </a:rPr>
              <a:t>correlate</a:t>
            </a:r>
            <a:r>
              <a:rPr lang="en-US" sz="2400" b="0" i="0" u="none" strike="noStrike" baseline="0" dirty="0">
                <a:ln>
                  <a:noFill/>
                </a:ln>
                <a:solidFill>
                  <a:srgbClr val="000080"/>
                </a:solidFill>
                <a:latin typeface="Verdana" pitchFamily="34"/>
                <a:ea typeface="Lucida Sans Unicode" pitchFamily="34"/>
                <a:cs typeface="Lucida Sans Unicode" pitchFamily="34"/>
              </a:rPr>
              <a:t> across users?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name="page40">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574200" y="-277920"/>
            <a:ext cx="8000999" cy="1256040"/>
          </a:xfrm>
        </p:spPr>
        <p:txBody>
          <a:bodyPr wrap="square">
            <a:spAutoFit/>
          </a:bodyPr>
          <a:lstStyle>
            <a:defPPr lvl="0">
              <a:buNone/>
            </a:defPPr>
            <a:lvl1pPr lvl="0">
              <a:buNone/>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hangingPunct="1"/>
            <a:r>
              <a:rPr lang="en-US" sz="3600"/>
              <a:t>Our Approach – Greedy Selection</a:t>
            </a:r>
          </a:p>
        </p:txBody>
      </p:sp>
      <p:pic>
        <p:nvPicPr>
          <p:cNvPr id="3" name="Picture 2"/>
          <p:cNvPicPr>
            <a:picLocks noChangeAspect="1"/>
          </p:cNvPicPr>
          <p:nvPr/>
        </p:nvPicPr>
        <p:blipFill>
          <a:blip r:embed="rId3">
            <a:lum/>
            <a:alphaModFix/>
          </a:blip>
          <a:srcRect/>
          <a:stretch>
            <a:fillRect/>
          </a:stretch>
        </p:blipFill>
        <p:spPr>
          <a:xfrm>
            <a:off x="0" y="0"/>
            <a:ext cx="9143280" cy="685764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name="page41">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574200" y="-277920"/>
            <a:ext cx="8000999" cy="1256040"/>
          </a:xfrm>
        </p:spPr>
        <p:txBody>
          <a:bodyPr wrap="square">
            <a:spAutoFit/>
          </a:bodyPr>
          <a:lstStyle>
            <a:defPPr lvl="0">
              <a:buNone/>
            </a:defPPr>
            <a:lvl1pPr lvl="0">
              <a:buNone/>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hangingPunct="1"/>
            <a:r>
              <a:rPr lang="en-US" sz="3600"/>
              <a:t>Our Approach – Greedy Selection</a:t>
            </a:r>
          </a:p>
        </p:txBody>
      </p:sp>
      <p:pic>
        <p:nvPicPr>
          <p:cNvPr id="3" name="Picture 2"/>
          <p:cNvPicPr>
            <a:picLocks noChangeAspect="1"/>
          </p:cNvPicPr>
          <p:nvPr/>
        </p:nvPicPr>
        <p:blipFill>
          <a:blip r:embed="rId3">
            <a:lum/>
            <a:alphaModFix/>
          </a:blip>
          <a:srcRect/>
          <a:stretch>
            <a:fillRect/>
          </a:stretch>
        </p:blipFill>
        <p:spPr>
          <a:xfrm>
            <a:off x="0" y="0"/>
            <a:ext cx="9143280" cy="685764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name="page42">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574200" y="-277920"/>
            <a:ext cx="8000999" cy="1256040"/>
          </a:xfrm>
        </p:spPr>
        <p:txBody>
          <a:bodyPr wrap="square">
            <a:spAutoFit/>
          </a:bodyPr>
          <a:lstStyle>
            <a:defPPr lvl="0">
              <a:buNone/>
            </a:defPPr>
            <a:lvl1pPr lvl="0">
              <a:buNone/>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hangingPunct="1"/>
            <a:r>
              <a:rPr lang="en-US" sz="3600"/>
              <a:t>Our Approach – Greedy Selection</a:t>
            </a:r>
          </a:p>
        </p:txBody>
      </p:sp>
      <p:pic>
        <p:nvPicPr>
          <p:cNvPr id="3" name="Picture 2"/>
          <p:cNvPicPr>
            <a:picLocks noChangeAspect="1"/>
          </p:cNvPicPr>
          <p:nvPr/>
        </p:nvPicPr>
        <p:blipFill>
          <a:blip r:embed="rId3">
            <a:lum/>
            <a:alphaModFix/>
          </a:blip>
          <a:srcRect/>
          <a:stretch>
            <a:fillRect/>
          </a:stretch>
        </p:blipFill>
        <p:spPr>
          <a:xfrm>
            <a:off x="0" y="0"/>
            <a:ext cx="9143280" cy="685764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name="Our Approach – Learning Weights">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574200" y="-277920"/>
            <a:ext cx="8000999" cy="1256040"/>
          </a:xfrm>
        </p:spPr>
        <p:txBody>
          <a:bodyPr wrap="square">
            <a:spAutoFit/>
          </a:bodyPr>
          <a:lstStyle>
            <a:defPPr lvl="0">
              <a:buNone/>
            </a:defPPr>
            <a:lvl1pPr lvl="0">
              <a:buNone/>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hangingPunct="1"/>
            <a:r>
              <a:rPr lang="en-US" sz="3200"/>
              <a:t>Our Approach – Learning Weights</a:t>
            </a:r>
          </a:p>
        </p:txBody>
      </p:sp>
      <p:sp>
        <p:nvSpPr>
          <p:cNvPr id="3" name="Text Box 2"/>
          <p:cNvSpPr/>
          <p:nvPr/>
        </p:nvSpPr>
        <p:spPr>
          <a:xfrm>
            <a:off x="457200" y="922680"/>
            <a:ext cx="8000999" cy="18288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ctr" anchorCtr="0" compatLnSpc="1"/>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2400" b="0" i="0" u="none" strike="noStrike" baseline="0" dirty="0">
                <a:ln>
                  <a:noFill/>
                </a:ln>
                <a:solidFill>
                  <a:srgbClr val="000080"/>
                </a:solidFill>
                <a:latin typeface="Verdana" pitchFamily="34"/>
                <a:ea typeface="Lucida Sans Unicode" pitchFamily="34"/>
                <a:cs typeface="Lucida Sans Unicode" pitchFamily="34"/>
              </a:rPr>
              <a:t>Learned from </a:t>
            </a:r>
            <a:r>
              <a:rPr lang="en-US" sz="2400" b="1" i="0" u="none" strike="noStrike" baseline="0" dirty="0">
                <a:ln>
                  <a:noFill/>
                </a:ln>
                <a:solidFill>
                  <a:srgbClr val="000080"/>
                </a:solidFill>
                <a:latin typeface="Verdana" pitchFamily="34"/>
                <a:ea typeface="Lucida Sans Unicode" pitchFamily="34"/>
                <a:cs typeface="Lucida Sans Unicode" pitchFamily="34"/>
              </a:rPr>
              <a:t>super proxy</a:t>
            </a:r>
            <a:r>
              <a:rPr lang="en-US" sz="2400" b="0" i="0" u="none" strike="noStrike" baseline="0" dirty="0">
                <a:ln>
                  <a:noFill/>
                </a:ln>
                <a:solidFill>
                  <a:srgbClr val="000080"/>
                </a:solidFill>
                <a:latin typeface="Verdana" pitchFamily="34"/>
                <a:ea typeface="Lucida Sans Unicode" pitchFamily="34"/>
                <a:cs typeface="Lucida Sans Unicode" pitchFamily="34"/>
              </a:rPr>
              <a:t>:</a:t>
            </a:r>
          </a:p>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2400" b="0" i="0" u="none" strike="noStrike" baseline="0" dirty="0">
              <a:ln>
                <a:noFill/>
              </a:ln>
              <a:solidFill>
                <a:srgbClr val="000080"/>
              </a:solidFill>
              <a:latin typeface="Verdana" pitchFamily="34"/>
              <a:ea typeface="Lucida Sans Unicode" pitchFamily="34"/>
              <a:cs typeface="Lucida Sans Unicode" pitchFamily="34"/>
            </a:endParaRPr>
          </a:p>
          <a:p>
            <a:pPr marL="0" marR="0" lvl="0" indent="0" algn="l" rtl="0" hangingPunct="1">
              <a:lnSpc>
                <a:spcPct val="100000"/>
              </a:lnSpc>
              <a:spcBef>
                <a:spcPts val="0"/>
              </a:spcBef>
              <a:spcAft>
                <a:spcPts val="0"/>
              </a:spcAft>
              <a:buClr>
                <a:srgbClr val="383E68"/>
              </a:buClr>
              <a:buSzPct val="100000"/>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2400" dirty="0" smtClean="0">
                <a:solidFill>
                  <a:srgbClr val="000080"/>
                </a:solidFill>
                <a:latin typeface="Verdana" pitchFamily="34"/>
                <a:ea typeface="Lucida Sans Unicode" pitchFamily="34"/>
                <a:cs typeface="Lucida Sans Unicode" pitchFamily="34"/>
              </a:rPr>
              <a:t>- </a:t>
            </a:r>
            <a:r>
              <a:rPr lang="en-US" sz="2400" b="0" i="0" u="none" strike="noStrike" baseline="0" dirty="0" smtClean="0">
                <a:ln>
                  <a:noFill/>
                </a:ln>
                <a:solidFill>
                  <a:srgbClr val="000080"/>
                </a:solidFill>
                <a:latin typeface="Verdana" pitchFamily="34"/>
                <a:ea typeface="Lucida Sans Unicode" pitchFamily="34"/>
                <a:cs typeface="Lucida Sans Unicode" pitchFamily="34"/>
              </a:rPr>
              <a:t>Clustering </a:t>
            </a:r>
            <a:r>
              <a:rPr lang="en-US" sz="2400" b="0" i="0" u="none" strike="noStrike" baseline="0" dirty="0">
                <a:ln>
                  <a:noFill/>
                </a:ln>
                <a:solidFill>
                  <a:srgbClr val="000080"/>
                </a:solidFill>
                <a:latin typeface="Verdana" pitchFamily="34"/>
                <a:ea typeface="Lucida Sans Unicode" pitchFamily="34"/>
                <a:cs typeface="Lucida Sans Unicode" pitchFamily="34"/>
              </a:rPr>
              <a:t>of human-selected planes</a:t>
            </a:r>
          </a:p>
          <a:p>
            <a:pPr marL="0" marR="0" lvl="0" indent="0" algn="l" rtl="0" hangingPunct="1">
              <a:lnSpc>
                <a:spcPct val="100000"/>
              </a:lnSpc>
              <a:spcBef>
                <a:spcPts val="0"/>
              </a:spcBef>
              <a:spcAft>
                <a:spcPts val="0"/>
              </a:spcAft>
              <a:buClr>
                <a:srgbClr val="383E68"/>
              </a:buClr>
              <a:buSzPct val="100000"/>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2400" dirty="0" smtClean="0">
                <a:solidFill>
                  <a:srgbClr val="000080"/>
                </a:solidFill>
                <a:latin typeface="Verdana" pitchFamily="34"/>
                <a:ea typeface="Lucida Sans Unicode" pitchFamily="34"/>
                <a:cs typeface="Lucida Sans Unicode" pitchFamily="34"/>
              </a:rPr>
              <a:t>- </a:t>
            </a:r>
            <a:r>
              <a:rPr lang="en-US" sz="2400" b="0" i="0" u="none" strike="noStrike" baseline="0" dirty="0" smtClean="0">
                <a:ln>
                  <a:noFill/>
                </a:ln>
                <a:solidFill>
                  <a:srgbClr val="000080"/>
                </a:solidFill>
                <a:latin typeface="Verdana" pitchFamily="34"/>
                <a:ea typeface="Lucida Sans Unicode" pitchFamily="34"/>
                <a:cs typeface="Lucida Sans Unicode" pitchFamily="34"/>
              </a:rPr>
              <a:t>Forms </a:t>
            </a:r>
            <a:r>
              <a:rPr lang="en-US" sz="2400" b="0" i="0" u="none" strike="noStrike" baseline="0" dirty="0">
                <a:ln>
                  <a:noFill/>
                </a:ln>
                <a:solidFill>
                  <a:srgbClr val="000080"/>
                </a:solidFill>
                <a:latin typeface="Verdana" pitchFamily="34"/>
                <a:ea typeface="Lucida Sans Unicode" pitchFamily="34"/>
                <a:cs typeface="Lucida Sans Unicode" pitchFamily="34"/>
              </a:rPr>
              <a:t>representative set</a:t>
            </a:r>
          </a:p>
          <a:p>
            <a:pPr marL="0" marR="0" lvl="0" indent="0" algn="l" rtl="0" hangingPunct="1">
              <a:lnSpc>
                <a:spcPct val="100000"/>
              </a:lnSpc>
              <a:spcBef>
                <a:spcPts val="0"/>
              </a:spcBef>
              <a:spcAft>
                <a:spcPts val="0"/>
              </a:spcAft>
              <a:buClr>
                <a:srgbClr val="383E68"/>
              </a:buClr>
              <a:buSzPct val="100000"/>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2400" dirty="0" smtClean="0">
                <a:solidFill>
                  <a:srgbClr val="000080"/>
                </a:solidFill>
                <a:latin typeface="Verdana" pitchFamily="34"/>
                <a:ea typeface="Lucida Sans Unicode" pitchFamily="34"/>
                <a:cs typeface="Lucida Sans Unicode" pitchFamily="34"/>
              </a:rPr>
              <a:t>- </a:t>
            </a:r>
            <a:r>
              <a:rPr lang="en-US" sz="2400" b="0" i="0" u="none" strike="noStrike" baseline="0" dirty="0" smtClean="0">
                <a:ln>
                  <a:noFill/>
                </a:ln>
                <a:solidFill>
                  <a:srgbClr val="000080"/>
                </a:solidFill>
                <a:latin typeface="Verdana" pitchFamily="34"/>
                <a:ea typeface="Lucida Sans Unicode" pitchFamily="34"/>
                <a:cs typeface="Lucida Sans Unicode" pitchFamily="34"/>
              </a:rPr>
              <a:t>6</a:t>
            </a:r>
            <a:r>
              <a:rPr lang="en-US" sz="2400" b="0" i="0" u="none" strike="noStrike" baseline="0" dirty="0">
                <a:ln>
                  <a:noFill/>
                </a:ln>
                <a:solidFill>
                  <a:srgbClr val="000080"/>
                </a:solidFill>
                <a:latin typeface="Verdana" pitchFamily="34"/>
                <a:ea typeface="Lucida Sans Unicode" pitchFamily="34"/>
                <a:cs typeface="Lucida Sans Unicode" pitchFamily="34"/>
              </a:rPr>
              <a:t>% of planes used</a:t>
            </a:r>
          </a:p>
        </p:txBody>
      </p:sp>
      <p:pic>
        <p:nvPicPr>
          <p:cNvPr id="4" name="Picture 3"/>
          <p:cNvPicPr>
            <a:picLocks noChangeAspect="1"/>
          </p:cNvPicPr>
          <p:nvPr/>
        </p:nvPicPr>
        <p:blipFill>
          <a:blip r:embed="rId3">
            <a:lum/>
            <a:alphaModFix/>
          </a:blip>
          <a:srcRect/>
          <a:stretch>
            <a:fillRect/>
          </a:stretch>
        </p:blipFill>
        <p:spPr>
          <a:xfrm>
            <a:off x="457200" y="3079800"/>
            <a:ext cx="8108999" cy="2473200"/>
          </a:xfrm>
          <a:prstGeom prst="rect">
            <a:avLst/>
          </a:prstGeom>
          <a:noFill/>
          <a:ln>
            <a:noFill/>
          </a:ln>
        </p:spPr>
      </p:pic>
      <p:sp>
        <p:nvSpPr>
          <p:cNvPr id="5" name="Text Box 4"/>
          <p:cNvSpPr/>
          <p:nvPr/>
        </p:nvSpPr>
        <p:spPr>
          <a:xfrm>
            <a:off x="1584000" y="5594400"/>
            <a:ext cx="5616000" cy="457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ctr" anchorCtr="0" compatLnSpc="1"/>
          <a:lstStyle/>
          <a:p>
            <a:pPr marL="0" marR="0" lvl="0" indent="0" algn="ct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1600" b="0" i="0" u="none" strike="noStrike" baseline="0" dirty="0">
                <a:ln>
                  <a:noFill/>
                </a:ln>
                <a:solidFill>
                  <a:srgbClr val="000080"/>
                </a:solidFill>
                <a:latin typeface="Verdana" pitchFamily="34"/>
                <a:ea typeface="Lucida Sans Unicode" pitchFamily="34"/>
                <a:cs typeface="Lucida Sans Unicode" pitchFamily="34"/>
              </a:rPr>
              <a:t>Agreement: </a:t>
            </a:r>
            <a:r>
              <a:rPr lang="en-US" sz="1600" b="0" i="0" u="none" strike="noStrike" baseline="0" dirty="0" smtClean="0">
                <a:ln>
                  <a:noFill/>
                </a:ln>
                <a:solidFill>
                  <a:srgbClr val="000080"/>
                </a:solidFill>
                <a:latin typeface="Verdana" pitchFamily="34"/>
                <a:ea typeface="Lucida Sans Unicode" pitchFamily="34"/>
                <a:cs typeface="Lucida Sans Unicode" pitchFamily="34"/>
              </a:rPr>
              <a:t>red (15 </a:t>
            </a:r>
            <a:r>
              <a:rPr lang="en-US" sz="1600" b="0" i="0" u="none" strike="noStrike" baseline="0" dirty="0">
                <a:ln>
                  <a:noFill/>
                </a:ln>
                <a:solidFill>
                  <a:srgbClr val="000080"/>
                </a:solidFill>
                <a:latin typeface="Verdana" pitchFamily="34"/>
                <a:ea typeface="Lucida Sans Unicode" pitchFamily="34"/>
                <a:cs typeface="Lucida Sans Unicode" pitchFamily="34"/>
              </a:rPr>
              <a:t>humans) </a:t>
            </a:r>
            <a:r>
              <a:rPr lang="en-US" sz="1600" b="0" i="0" u="none" strike="noStrike" baseline="0">
                <a:ln>
                  <a:noFill/>
                </a:ln>
                <a:solidFill>
                  <a:srgbClr val="000080"/>
                </a:solidFill>
                <a:latin typeface="Verdana" pitchFamily="34"/>
                <a:ea typeface="Lucida Sans Unicode" pitchFamily="34"/>
                <a:cs typeface="Lucida Sans Unicode" pitchFamily="34"/>
              </a:rPr>
              <a:t>to </a:t>
            </a:r>
            <a:r>
              <a:rPr lang="en-US" sz="1600" smtClean="0">
                <a:solidFill>
                  <a:srgbClr val="000080"/>
                </a:solidFill>
                <a:latin typeface="Verdana" pitchFamily="34"/>
                <a:ea typeface="Lucida Sans Unicode" pitchFamily="34"/>
                <a:cs typeface="Lucida Sans Unicode" pitchFamily="34"/>
              </a:rPr>
              <a:t>blue (4</a:t>
            </a:r>
            <a:r>
              <a:rPr lang="en-US" sz="1600" b="0" i="0" u="none" strike="noStrike" baseline="0" smtClean="0">
                <a:ln>
                  <a:noFill/>
                </a:ln>
                <a:solidFill>
                  <a:srgbClr val="000080"/>
                </a:solidFill>
                <a:latin typeface="Verdana" pitchFamily="34"/>
                <a:ea typeface="Lucida Sans Unicode" pitchFamily="34"/>
                <a:cs typeface="Lucida Sans Unicode" pitchFamily="34"/>
              </a:rPr>
              <a:t> </a:t>
            </a:r>
            <a:r>
              <a:rPr lang="en-US" sz="1600" b="0" i="0" u="none" strike="noStrike" baseline="0" dirty="0">
                <a:ln>
                  <a:noFill/>
                </a:ln>
                <a:solidFill>
                  <a:srgbClr val="000080"/>
                </a:solidFill>
                <a:latin typeface="Verdana" pitchFamily="34"/>
                <a:ea typeface="Lucida Sans Unicode" pitchFamily="34"/>
                <a:cs typeface="Lucida Sans Unicode" pitchFamily="34"/>
              </a:rPr>
              <a:t>humans)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name="page44">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574200" y="-277920"/>
            <a:ext cx="8000999" cy="1256040"/>
          </a:xfrm>
        </p:spPr>
        <p:txBody>
          <a:bodyPr wrap="square">
            <a:spAutoFit/>
          </a:bodyPr>
          <a:lstStyle>
            <a:defPPr lvl="0">
              <a:buNone/>
            </a:defPPr>
            <a:lvl1pPr lvl="0">
              <a:buNone/>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hangingPunct="1"/>
            <a:r>
              <a:rPr lang="en-US" sz="3200"/>
              <a:t>Our Approach – Learning Weights</a:t>
            </a:r>
          </a:p>
        </p:txBody>
      </p:sp>
      <p:pic>
        <p:nvPicPr>
          <p:cNvPr id="3" name="Picture 3"/>
          <p:cNvPicPr>
            <a:picLocks noChangeAspect="1"/>
          </p:cNvPicPr>
          <p:nvPr/>
        </p:nvPicPr>
        <p:blipFill>
          <a:blip r:embed="rId3">
            <a:lum/>
            <a:alphaModFix/>
          </a:blip>
          <a:srcRect/>
          <a:stretch>
            <a:fillRect/>
          </a:stretch>
        </p:blipFill>
        <p:spPr>
          <a:xfrm>
            <a:off x="457200" y="3079800"/>
            <a:ext cx="8108999" cy="2473200"/>
          </a:xfrm>
          <a:prstGeom prst="rect">
            <a:avLst/>
          </a:prstGeom>
          <a:noFill/>
          <a:ln>
            <a:noFill/>
          </a:ln>
        </p:spPr>
      </p:pic>
      <p:sp>
        <p:nvSpPr>
          <p:cNvPr id="4" name="Text Box 4"/>
          <p:cNvSpPr/>
          <p:nvPr/>
        </p:nvSpPr>
        <p:spPr>
          <a:xfrm>
            <a:off x="1584000" y="5594400"/>
            <a:ext cx="5616000" cy="457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ctr" anchorCtr="0" compatLnSpc="1"/>
          <a:lstStyle/>
          <a:p>
            <a:pPr marL="0" marR="0" lvl="0" indent="0" algn="ct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1600" b="0" i="0" u="none" strike="noStrike" baseline="0">
                <a:ln>
                  <a:noFill/>
                </a:ln>
                <a:solidFill>
                  <a:srgbClr val="000080"/>
                </a:solidFill>
                <a:latin typeface="Verdana" pitchFamily="34"/>
                <a:ea typeface="Lucida Sans Unicode" pitchFamily="34"/>
                <a:cs typeface="Lucida Sans Unicode" pitchFamily="34"/>
              </a:rPr>
              <a:t>(Refer to paper for further details)</a:t>
            </a:r>
          </a:p>
        </p:txBody>
      </p:sp>
      <p:sp>
        <p:nvSpPr>
          <p:cNvPr id="5" name="Text Box 2"/>
          <p:cNvSpPr/>
          <p:nvPr/>
        </p:nvSpPr>
        <p:spPr>
          <a:xfrm>
            <a:off x="457559" y="922680"/>
            <a:ext cx="8000999" cy="18288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ctr" anchorCtr="0" compatLnSpc="1"/>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2400" b="0" i="0" u="none" strike="noStrike" baseline="0" dirty="0">
                <a:ln>
                  <a:noFill/>
                </a:ln>
                <a:solidFill>
                  <a:srgbClr val="000080"/>
                </a:solidFill>
                <a:latin typeface="Verdana" pitchFamily="34"/>
                <a:ea typeface="Lucida Sans Unicode" pitchFamily="34"/>
                <a:cs typeface="Lucida Sans Unicode" pitchFamily="34"/>
              </a:rPr>
              <a:t>Intuition:</a:t>
            </a:r>
          </a:p>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2400" b="0" i="0" u="none" strike="noStrike" baseline="0" dirty="0">
              <a:ln>
                <a:noFill/>
              </a:ln>
              <a:solidFill>
                <a:srgbClr val="000080"/>
              </a:solidFill>
              <a:latin typeface="Verdana" pitchFamily="34"/>
              <a:ea typeface="Lucida Sans Unicode" pitchFamily="34"/>
              <a:cs typeface="Lucida Sans Unicode" pitchFamily="34"/>
            </a:endParaRPr>
          </a:p>
          <a:p>
            <a:pPr marL="0" marR="0" lvl="0" indent="0" algn="l" rtl="0" hangingPunct="1">
              <a:lnSpc>
                <a:spcPct val="100000"/>
              </a:lnSpc>
              <a:spcBef>
                <a:spcPts val="0"/>
              </a:spcBef>
              <a:spcAft>
                <a:spcPts val="0"/>
              </a:spcAft>
              <a:buClr>
                <a:srgbClr val="383E68"/>
              </a:buClr>
              <a:buSzPct val="100000"/>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2400" dirty="0" smtClean="0">
                <a:solidFill>
                  <a:srgbClr val="000080"/>
                </a:solidFill>
                <a:latin typeface="Verdana" pitchFamily="34"/>
                <a:ea typeface="Lucida Sans Unicode" pitchFamily="34"/>
                <a:cs typeface="Lucida Sans Unicode" pitchFamily="34"/>
              </a:rPr>
              <a:t>- </a:t>
            </a:r>
            <a:r>
              <a:rPr lang="en-US" sz="2400" b="0" i="0" u="none" strike="noStrike" baseline="0" dirty="0" smtClean="0">
                <a:ln>
                  <a:noFill/>
                </a:ln>
                <a:solidFill>
                  <a:srgbClr val="000080"/>
                </a:solidFill>
                <a:latin typeface="Verdana" pitchFamily="34"/>
                <a:ea typeface="Lucida Sans Unicode" pitchFamily="34"/>
                <a:cs typeface="Lucida Sans Unicode" pitchFamily="34"/>
              </a:rPr>
              <a:t>Fill </a:t>
            </a:r>
            <a:r>
              <a:rPr lang="en-US" sz="2400" b="0" i="0" u="none" strike="noStrike" baseline="0" dirty="0">
                <a:ln>
                  <a:noFill/>
                </a:ln>
                <a:solidFill>
                  <a:srgbClr val="000080"/>
                </a:solidFill>
                <a:latin typeface="Verdana" pitchFamily="34"/>
                <a:ea typeface="Lucida Sans Unicode" pitchFamily="34"/>
                <a:cs typeface="Lucida Sans Unicode" pitchFamily="34"/>
              </a:rPr>
              <a:t>plane-space with geometric features</a:t>
            </a:r>
          </a:p>
          <a:p>
            <a:pPr marL="0" marR="0" lvl="0" indent="0" algn="l" rtl="0" hangingPunct="1">
              <a:lnSpc>
                <a:spcPct val="100000"/>
              </a:lnSpc>
              <a:spcBef>
                <a:spcPts val="0"/>
              </a:spcBef>
              <a:spcAft>
                <a:spcPts val="0"/>
              </a:spcAft>
              <a:buClr>
                <a:srgbClr val="383E68"/>
              </a:buClr>
              <a:buSzPct val="100000"/>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2400" dirty="0" smtClean="0">
                <a:solidFill>
                  <a:srgbClr val="000080"/>
                </a:solidFill>
                <a:latin typeface="Verdana" pitchFamily="34"/>
                <a:ea typeface="Lucida Sans Unicode" pitchFamily="34"/>
                <a:cs typeface="Lucida Sans Unicode" pitchFamily="34"/>
              </a:rPr>
              <a:t>- </a:t>
            </a:r>
            <a:r>
              <a:rPr lang="en-US" sz="2400" b="0" i="0" u="none" strike="noStrike" baseline="0" dirty="0" smtClean="0">
                <a:ln>
                  <a:noFill/>
                </a:ln>
                <a:solidFill>
                  <a:srgbClr val="000080"/>
                </a:solidFill>
                <a:latin typeface="Verdana" pitchFamily="34"/>
                <a:ea typeface="Lucida Sans Unicode" pitchFamily="34"/>
                <a:cs typeface="Lucida Sans Unicode" pitchFamily="34"/>
              </a:rPr>
              <a:t>Super-proxy </a:t>
            </a:r>
            <a:r>
              <a:rPr lang="en-US" sz="2400" b="0" i="0" u="none" strike="noStrike" baseline="0" dirty="0">
                <a:ln>
                  <a:noFill/>
                </a:ln>
                <a:solidFill>
                  <a:srgbClr val="000080"/>
                </a:solidFill>
                <a:latin typeface="Verdana" pitchFamily="34"/>
                <a:ea typeface="Lucida Sans Unicode" pitchFamily="34"/>
                <a:cs typeface="Lucida Sans Unicode" pitchFamily="34"/>
              </a:rPr>
              <a:t>points should be high</a:t>
            </a:r>
          </a:p>
          <a:p>
            <a:pPr marL="0" marR="0" lvl="0" indent="0" algn="l" rtl="0" hangingPunct="1">
              <a:lnSpc>
                <a:spcPct val="100000"/>
              </a:lnSpc>
              <a:spcBef>
                <a:spcPts val="0"/>
              </a:spcBef>
              <a:spcAft>
                <a:spcPts val="0"/>
              </a:spcAft>
              <a:buClr>
                <a:srgbClr val="383E68"/>
              </a:buClr>
              <a:buSzPct val="100000"/>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2400" dirty="0" smtClean="0">
                <a:solidFill>
                  <a:srgbClr val="000080"/>
                </a:solidFill>
                <a:latin typeface="Verdana" pitchFamily="34"/>
                <a:ea typeface="Lucida Sans Unicode" pitchFamily="34"/>
                <a:cs typeface="Lucida Sans Unicode" pitchFamily="34"/>
              </a:rPr>
              <a:t>- </a:t>
            </a:r>
            <a:r>
              <a:rPr lang="en-US" sz="2400" b="0" i="0" u="none" strike="noStrike" baseline="0" dirty="0" smtClean="0">
                <a:ln>
                  <a:noFill/>
                </a:ln>
                <a:solidFill>
                  <a:srgbClr val="000080"/>
                </a:solidFill>
                <a:latin typeface="Verdana" pitchFamily="34"/>
                <a:ea typeface="Lucida Sans Unicode" pitchFamily="34"/>
                <a:cs typeface="Lucida Sans Unicode" pitchFamily="34"/>
              </a:rPr>
              <a:t>Other </a:t>
            </a:r>
            <a:r>
              <a:rPr lang="en-US" sz="2400" b="0" i="0" u="none" strike="noStrike" baseline="0" dirty="0">
                <a:ln>
                  <a:noFill/>
                </a:ln>
                <a:solidFill>
                  <a:srgbClr val="000080"/>
                </a:solidFill>
                <a:latin typeface="Verdana" pitchFamily="34"/>
                <a:ea typeface="Lucida Sans Unicode" pitchFamily="34"/>
                <a:cs typeface="Lucida Sans Unicode" pitchFamily="34"/>
              </a:rPr>
              <a:t>points should be low</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name="page45">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574200" y="-277920"/>
            <a:ext cx="8000999" cy="1256040"/>
          </a:xfrm>
        </p:spPr>
        <p:txBody>
          <a:bodyPr wrap="square">
            <a:spAutoFit/>
          </a:bodyPr>
          <a:lstStyle>
            <a:defPPr lvl="0">
              <a:buNone/>
            </a:defPPr>
            <a:lvl1pPr lvl="0">
              <a:buNone/>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hangingPunct="1"/>
            <a:r>
              <a:rPr lang="en-US" sz="3200"/>
              <a:t>Our Approach – Learning Weights</a:t>
            </a:r>
          </a:p>
        </p:txBody>
      </p:sp>
      <p:pic>
        <p:nvPicPr>
          <p:cNvPr id="3" name="Picture 2"/>
          <p:cNvPicPr>
            <a:picLocks noChangeAspect="1"/>
          </p:cNvPicPr>
          <p:nvPr/>
        </p:nvPicPr>
        <p:blipFill>
          <a:blip r:embed="rId3">
            <a:lum/>
            <a:alphaModFix/>
          </a:blip>
          <a:srcRect/>
          <a:stretch>
            <a:fillRect/>
          </a:stretch>
        </p:blipFill>
        <p:spPr>
          <a:xfrm>
            <a:off x="1224000" y="1008359"/>
            <a:ext cx="6689160" cy="2411640"/>
          </a:xfrm>
          <a:prstGeom prst="rect">
            <a:avLst/>
          </a:prstGeom>
          <a:noFill/>
          <a:ln>
            <a:noFill/>
          </a:ln>
        </p:spPr>
      </p:pic>
      <p:pic>
        <p:nvPicPr>
          <p:cNvPr id="4" name="Picture 3"/>
          <p:cNvPicPr>
            <a:picLocks noChangeAspect="1"/>
          </p:cNvPicPr>
          <p:nvPr/>
        </p:nvPicPr>
        <p:blipFill>
          <a:blip r:embed="rId4">
            <a:lum/>
            <a:alphaModFix/>
          </a:blip>
          <a:srcRect/>
          <a:stretch>
            <a:fillRect/>
          </a:stretch>
        </p:blipFill>
        <p:spPr>
          <a:xfrm>
            <a:off x="1728000" y="3600000"/>
            <a:ext cx="5328000" cy="29196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name="page46">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574200" y="-277920"/>
            <a:ext cx="8000999" cy="1256040"/>
          </a:xfrm>
        </p:spPr>
        <p:txBody>
          <a:bodyPr wrap="square">
            <a:spAutoFit/>
          </a:bodyPr>
          <a:lstStyle>
            <a:defPPr lvl="0">
              <a:buNone/>
            </a:defPPr>
            <a:lvl1pPr lvl="0">
              <a:buNone/>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hangingPunct="1"/>
            <a:r>
              <a:rPr lang="en-US"/>
              <a:t>Results</a:t>
            </a:r>
          </a:p>
        </p:txBody>
      </p:sp>
      <p:pic>
        <p:nvPicPr>
          <p:cNvPr id="3" name="Picture 2"/>
          <p:cNvPicPr>
            <a:picLocks noChangeAspect="1"/>
          </p:cNvPicPr>
          <p:nvPr/>
        </p:nvPicPr>
        <p:blipFill>
          <a:blip r:embed="rId3">
            <a:lum/>
            <a:alphaModFix/>
          </a:blip>
          <a:srcRect/>
          <a:stretch>
            <a:fillRect/>
          </a:stretch>
        </p:blipFill>
        <p:spPr>
          <a:xfrm>
            <a:off x="-3600" y="1783800"/>
            <a:ext cx="9143640" cy="1330920"/>
          </a:xfrm>
          <a:prstGeom prst="rect">
            <a:avLst/>
          </a:prstGeom>
          <a:noFill/>
          <a:ln>
            <a:noFill/>
          </a:ln>
        </p:spPr>
      </p:pic>
      <p:pic>
        <p:nvPicPr>
          <p:cNvPr id="4" name="Picture 3"/>
          <p:cNvPicPr>
            <a:picLocks noChangeAspect="1"/>
          </p:cNvPicPr>
          <p:nvPr/>
        </p:nvPicPr>
        <p:blipFill>
          <a:blip r:embed="rId4">
            <a:lum/>
            <a:alphaModFix/>
          </a:blip>
          <a:srcRect/>
          <a:stretch>
            <a:fillRect/>
          </a:stretch>
        </p:blipFill>
        <p:spPr>
          <a:xfrm>
            <a:off x="-3600" y="4224239"/>
            <a:ext cx="9143640" cy="1346400"/>
          </a:xfrm>
          <a:prstGeom prst="rect">
            <a:avLst/>
          </a:prstGeom>
          <a:noFill/>
          <a:ln>
            <a:noFill/>
          </a:ln>
        </p:spPr>
      </p:pic>
      <p:sp>
        <p:nvSpPr>
          <p:cNvPr id="5" name="TextBox 4"/>
          <p:cNvSpPr txBox="1"/>
          <p:nvPr/>
        </p:nvSpPr>
        <p:spPr>
          <a:xfrm>
            <a:off x="394200" y="3636000"/>
            <a:ext cx="3853800" cy="468000"/>
          </a:xfrm>
          <a:prstGeom prst="rect">
            <a:avLst/>
          </a:prstGeom>
          <a:noFill/>
          <a:ln>
            <a:noFill/>
          </a:ln>
        </p:spPr>
        <p:txBody>
          <a:bodyPr vert="horz" wrap="none" lIns="90000" tIns="45000" rIns="90000" bIns="45000" anchorCtr="0" compatLnSpc="1"/>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2000" b="0" i="0" u="none" strike="noStrike" baseline="0">
                <a:ln>
                  <a:noFill/>
                </a:ln>
                <a:solidFill>
                  <a:srgbClr val="000080"/>
                </a:solidFill>
                <a:latin typeface="Verdana" pitchFamily="34"/>
                <a:ea typeface="Lucida Sans Unicode" pitchFamily="34"/>
                <a:cs typeface="Lucida Sans Unicode" pitchFamily="34"/>
              </a:rPr>
              <a:t>Algorithm Output</a:t>
            </a:r>
          </a:p>
        </p:txBody>
      </p:sp>
      <p:sp>
        <p:nvSpPr>
          <p:cNvPr id="6" name="TextBox 5"/>
          <p:cNvSpPr txBox="1"/>
          <p:nvPr/>
        </p:nvSpPr>
        <p:spPr>
          <a:xfrm>
            <a:off x="394560" y="1224000"/>
            <a:ext cx="3853800" cy="468000"/>
          </a:xfrm>
          <a:prstGeom prst="rect">
            <a:avLst/>
          </a:prstGeom>
          <a:noFill/>
          <a:ln>
            <a:noFill/>
          </a:ln>
        </p:spPr>
        <p:txBody>
          <a:bodyPr vert="horz" wrap="none" lIns="90000" tIns="45000" rIns="90000" bIns="45000" anchorCtr="0" compatLnSpc="1"/>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2000" b="0" i="0" u="none" strike="noStrike" baseline="0" dirty="0">
                <a:ln>
                  <a:noFill/>
                </a:ln>
                <a:solidFill>
                  <a:srgbClr val="000080"/>
                </a:solidFill>
                <a:latin typeface="Verdana" pitchFamily="34"/>
                <a:ea typeface="Lucida Sans Unicode" pitchFamily="34"/>
                <a:cs typeface="Lucida Sans Unicode" pitchFamily="34"/>
              </a:rPr>
              <a:t>Super-proxy</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name="Results">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574200" y="-277920"/>
            <a:ext cx="8000999" cy="1256040"/>
          </a:xfrm>
        </p:spPr>
        <p:txBody>
          <a:bodyPr wrap="square">
            <a:spAutoFit/>
          </a:bodyPr>
          <a:lstStyle>
            <a:defPPr lvl="0">
              <a:buNone/>
            </a:defPPr>
            <a:lvl1pPr lvl="0">
              <a:buNone/>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hangingPunct="1"/>
            <a:r>
              <a:rPr lang="en-US"/>
              <a:t>Results</a:t>
            </a:r>
          </a:p>
        </p:txBody>
      </p:sp>
      <p:pic>
        <p:nvPicPr>
          <p:cNvPr id="3" name="Picture 2"/>
          <p:cNvPicPr>
            <a:picLocks noChangeAspect="1"/>
          </p:cNvPicPr>
          <p:nvPr/>
        </p:nvPicPr>
        <p:blipFill>
          <a:blip r:embed="rId3">
            <a:lum/>
            <a:alphaModFix/>
          </a:blip>
          <a:srcRect/>
          <a:stretch>
            <a:fillRect/>
          </a:stretch>
        </p:blipFill>
        <p:spPr>
          <a:xfrm>
            <a:off x="110520" y="1816560"/>
            <a:ext cx="9000000" cy="332279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name="Evaluation I">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574200" y="25844"/>
            <a:ext cx="8000999" cy="648512"/>
          </a:xfrm>
        </p:spPr>
        <p:txBody>
          <a:bodyPr wrap="square">
            <a:spAutoFit/>
          </a:bodyPr>
          <a:lstStyle>
            <a:defPPr lvl="0">
              <a:buNone/>
            </a:defPPr>
            <a:lvl1pPr lvl="0">
              <a:buNone/>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hangingPunct="1"/>
            <a:r>
              <a:rPr lang="en-US" sz="3600" dirty="0"/>
              <a:t>Evaluation I</a:t>
            </a:r>
          </a:p>
        </p:txBody>
      </p:sp>
      <p:sp>
        <p:nvSpPr>
          <p:cNvPr id="3" name="Text Box 2"/>
          <p:cNvSpPr/>
          <p:nvPr/>
        </p:nvSpPr>
        <p:spPr>
          <a:xfrm>
            <a:off x="697680" y="2448000"/>
            <a:ext cx="7906319" cy="1339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ctr" anchorCtr="0" compatLnSpc="1"/>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2400" b="0" i="0" u="none" strike="noStrike" baseline="0">
                <a:ln>
                  <a:noFill/>
                </a:ln>
                <a:solidFill>
                  <a:srgbClr val="000080"/>
                </a:solidFill>
                <a:latin typeface="Verdana" pitchFamily="34"/>
                <a:ea typeface="Lucida Sans Unicode" pitchFamily="34"/>
                <a:cs typeface="Lucida Sans Unicode" pitchFamily="34"/>
              </a:rPr>
              <a:t>Q: Are the abstractions </a:t>
            </a:r>
            <a:r>
              <a:rPr lang="en-US" sz="2400" b="1" i="0" u="none" strike="noStrike" baseline="0">
                <a:ln>
                  <a:noFill/>
                </a:ln>
                <a:solidFill>
                  <a:srgbClr val="000080"/>
                </a:solidFill>
                <a:latin typeface="Verdana" pitchFamily="34"/>
                <a:ea typeface="Lucida Sans Unicode" pitchFamily="34"/>
                <a:cs typeface="Lucida Sans Unicode" pitchFamily="34"/>
              </a:rPr>
              <a:t>recognizable</a:t>
            </a:r>
            <a:r>
              <a:rPr lang="en-US" sz="2400" b="0" i="0" u="none" strike="noStrike" baseline="0">
                <a:ln>
                  <a:noFill/>
                </a:ln>
                <a:solidFill>
                  <a:srgbClr val="000080"/>
                </a:solidFill>
                <a:latin typeface="Verdana" pitchFamily="34"/>
                <a:ea typeface="Lucida Sans Unicode" pitchFamily="34"/>
                <a:cs typeface="Lucida Sans Unicode" pitchFamily="34"/>
              </a:rPr>
              <a:t>?</a:t>
            </a:r>
          </a:p>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2400" b="0" i="0" u="none" strike="noStrike" baseline="0">
              <a:ln>
                <a:noFill/>
              </a:ln>
              <a:solidFill>
                <a:srgbClr val="000080"/>
              </a:solidFill>
              <a:latin typeface="Verdana" pitchFamily="34"/>
              <a:ea typeface="Lucida Sans Unicode" pitchFamily="34"/>
              <a:cs typeface="Lucida Sans Unicode" pitchFamily="34"/>
            </a:endParaRPr>
          </a:p>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2400" b="0" i="0" u="none" strike="noStrike" baseline="0">
                <a:ln>
                  <a:noFill/>
                </a:ln>
                <a:solidFill>
                  <a:srgbClr val="000080"/>
                </a:solidFill>
                <a:latin typeface="Verdana" pitchFamily="34"/>
                <a:ea typeface="Lucida Sans Unicode" pitchFamily="34"/>
                <a:cs typeface="Lucida Sans Unicode" pitchFamily="34"/>
              </a:rPr>
              <a:t>We performed a second user study to verify this.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name="Evaluation – Recognition Study">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574200" y="25844"/>
            <a:ext cx="8000999" cy="648512"/>
          </a:xfrm>
        </p:spPr>
        <p:txBody>
          <a:bodyPr wrap="square">
            <a:spAutoFit/>
          </a:bodyPr>
          <a:lstStyle>
            <a:defPPr lvl="0">
              <a:buNone/>
            </a:defPPr>
            <a:lvl1pPr lvl="0">
              <a:buNone/>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hangingPunct="1"/>
            <a:r>
              <a:rPr lang="en-US" sz="3600" dirty="0"/>
              <a:t>Evaluation I – Recognition Study</a:t>
            </a:r>
          </a:p>
        </p:txBody>
      </p:sp>
      <p:pic>
        <p:nvPicPr>
          <p:cNvPr id="3" name="Picture 2"/>
          <p:cNvPicPr>
            <a:picLocks noChangeAspect="1"/>
          </p:cNvPicPr>
          <p:nvPr/>
        </p:nvPicPr>
        <p:blipFill>
          <a:blip r:embed="rId3">
            <a:lum/>
            <a:alphaModFix/>
          </a:blip>
          <a:srcRect/>
          <a:stretch>
            <a:fillRect/>
          </a:stretch>
        </p:blipFill>
        <p:spPr>
          <a:xfrm>
            <a:off x="1130400" y="1293840"/>
            <a:ext cx="1371599" cy="1028519"/>
          </a:xfrm>
          <a:prstGeom prst="rect">
            <a:avLst/>
          </a:prstGeom>
          <a:noFill/>
          <a:ln>
            <a:noFill/>
          </a:ln>
        </p:spPr>
      </p:pic>
      <p:pic>
        <p:nvPicPr>
          <p:cNvPr id="4" name="Picture 3"/>
          <p:cNvPicPr>
            <a:picLocks noChangeAspect="1"/>
          </p:cNvPicPr>
          <p:nvPr/>
        </p:nvPicPr>
        <p:blipFill>
          <a:blip r:embed="rId4">
            <a:lum/>
            <a:alphaModFix/>
          </a:blip>
          <a:srcRect/>
          <a:stretch>
            <a:fillRect/>
          </a:stretch>
        </p:blipFill>
        <p:spPr>
          <a:xfrm>
            <a:off x="1046159" y="2165400"/>
            <a:ext cx="1600200" cy="1200239"/>
          </a:xfrm>
          <a:prstGeom prst="rect">
            <a:avLst/>
          </a:prstGeom>
          <a:noFill/>
          <a:ln>
            <a:noFill/>
          </a:ln>
        </p:spPr>
      </p:pic>
      <p:pic>
        <p:nvPicPr>
          <p:cNvPr id="5" name="Picture 4"/>
          <p:cNvPicPr>
            <a:picLocks noChangeAspect="1"/>
          </p:cNvPicPr>
          <p:nvPr/>
        </p:nvPicPr>
        <p:blipFill>
          <a:blip r:embed="rId5">
            <a:lum/>
            <a:alphaModFix/>
          </a:blip>
          <a:srcRect/>
          <a:stretch>
            <a:fillRect/>
          </a:stretch>
        </p:blipFill>
        <p:spPr>
          <a:xfrm>
            <a:off x="1030319" y="3103559"/>
            <a:ext cx="1579680" cy="1184400"/>
          </a:xfrm>
          <a:prstGeom prst="rect">
            <a:avLst/>
          </a:prstGeom>
          <a:noFill/>
          <a:ln>
            <a:noFill/>
          </a:ln>
        </p:spPr>
      </p:pic>
      <p:pic>
        <p:nvPicPr>
          <p:cNvPr id="6" name="Picture 5"/>
          <p:cNvPicPr>
            <a:picLocks noChangeAspect="1"/>
          </p:cNvPicPr>
          <p:nvPr/>
        </p:nvPicPr>
        <p:blipFill>
          <a:blip r:embed="rId6">
            <a:lum/>
            <a:alphaModFix/>
          </a:blip>
          <a:srcRect/>
          <a:stretch>
            <a:fillRect/>
          </a:stretch>
        </p:blipFill>
        <p:spPr>
          <a:xfrm>
            <a:off x="1009799" y="4078440"/>
            <a:ext cx="1600200" cy="1199880"/>
          </a:xfrm>
          <a:prstGeom prst="rect">
            <a:avLst/>
          </a:prstGeom>
          <a:noFill/>
          <a:ln>
            <a:noFill/>
          </a:ln>
        </p:spPr>
      </p:pic>
      <p:pic>
        <p:nvPicPr>
          <p:cNvPr id="7" name="Picture 6"/>
          <p:cNvPicPr>
            <a:picLocks noChangeAspect="1"/>
          </p:cNvPicPr>
          <p:nvPr/>
        </p:nvPicPr>
        <p:blipFill>
          <a:blip r:embed="rId7">
            <a:lum/>
            <a:alphaModFix/>
          </a:blip>
          <a:srcRect/>
          <a:stretch>
            <a:fillRect/>
          </a:stretch>
        </p:blipFill>
        <p:spPr>
          <a:xfrm>
            <a:off x="977759" y="5029200"/>
            <a:ext cx="1700280" cy="1274760"/>
          </a:xfrm>
          <a:prstGeom prst="rect">
            <a:avLst/>
          </a:prstGeom>
          <a:noFill/>
          <a:ln>
            <a:noFill/>
          </a:ln>
        </p:spPr>
      </p:pic>
      <p:pic>
        <p:nvPicPr>
          <p:cNvPr id="8" name="Picture 7"/>
          <p:cNvPicPr>
            <a:picLocks noChangeAspect="1"/>
          </p:cNvPicPr>
          <p:nvPr/>
        </p:nvPicPr>
        <p:blipFill>
          <a:blip r:embed="rId8">
            <a:lum/>
            <a:alphaModFix/>
          </a:blip>
          <a:srcRect/>
          <a:stretch>
            <a:fillRect/>
          </a:stretch>
        </p:blipFill>
        <p:spPr>
          <a:xfrm>
            <a:off x="2249640" y="1239840"/>
            <a:ext cx="1395359" cy="1046159"/>
          </a:xfrm>
          <a:prstGeom prst="rect">
            <a:avLst/>
          </a:prstGeom>
          <a:noFill/>
          <a:ln>
            <a:noFill/>
          </a:ln>
        </p:spPr>
      </p:pic>
      <p:pic>
        <p:nvPicPr>
          <p:cNvPr id="9" name="Picture 8"/>
          <p:cNvPicPr>
            <a:picLocks noChangeAspect="1"/>
          </p:cNvPicPr>
          <p:nvPr/>
        </p:nvPicPr>
        <p:blipFill>
          <a:blip r:embed="rId9">
            <a:lum/>
            <a:alphaModFix/>
          </a:blip>
          <a:srcRect/>
          <a:stretch>
            <a:fillRect/>
          </a:stretch>
        </p:blipFill>
        <p:spPr>
          <a:xfrm>
            <a:off x="2249640" y="2154240"/>
            <a:ext cx="1395359" cy="1046159"/>
          </a:xfrm>
          <a:prstGeom prst="rect">
            <a:avLst/>
          </a:prstGeom>
          <a:noFill/>
          <a:ln>
            <a:noFill/>
          </a:ln>
        </p:spPr>
      </p:pic>
      <p:pic>
        <p:nvPicPr>
          <p:cNvPr id="10" name="Picture 9"/>
          <p:cNvPicPr>
            <a:picLocks noChangeAspect="1"/>
          </p:cNvPicPr>
          <p:nvPr/>
        </p:nvPicPr>
        <p:blipFill>
          <a:blip r:embed="rId10">
            <a:lum/>
            <a:alphaModFix/>
          </a:blip>
          <a:srcRect/>
          <a:stretch>
            <a:fillRect/>
          </a:stretch>
        </p:blipFill>
        <p:spPr>
          <a:xfrm>
            <a:off x="2273400" y="3143159"/>
            <a:ext cx="1371599" cy="1028879"/>
          </a:xfrm>
          <a:prstGeom prst="rect">
            <a:avLst/>
          </a:prstGeom>
          <a:noFill/>
          <a:ln>
            <a:noFill/>
          </a:ln>
        </p:spPr>
      </p:pic>
      <p:pic>
        <p:nvPicPr>
          <p:cNvPr id="11" name="Picture 10"/>
          <p:cNvPicPr>
            <a:picLocks noChangeAspect="1"/>
          </p:cNvPicPr>
          <p:nvPr/>
        </p:nvPicPr>
        <p:blipFill>
          <a:blip r:embed="rId11">
            <a:lum/>
            <a:alphaModFix/>
          </a:blip>
          <a:srcRect/>
          <a:stretch>
            <a:fillRect/>
          </a:stretch>
        </p:blipFill>
        <p:spPr>
          <a:xfrm>
            <a:off x="2273400" y="4114800"/>
            <a:ext cx="1395359" cy="1046159"/>
          </a:xfrm>
          <a:prstGeom prst="rect">
            <a:avLst/>
          </a:prstGeom>
          <a:noFill/>
          <a:ln>
            <a:noFill/>
          </a:ln>
        </p:spPr>
      </p:pic>
      <p:pic>
        <p:nvPicPr>
          <p:cNvPr id="12" name="Picture 11"/>
          <p:cNvPicPr>
            <a:picLocks noChangeAspect="1"/>
          </p:cNvPicPr>
          <p:nvPr/>
        </p:nvPicPr>
        <p:blipFill>
          <a:blip r:embed="rId12">
            <a:lum/>
            <a:alphaModFix/>
          </a:blip>
          <a:srcRect/>
          <a:stretch>
            <a:fillRect/>
          </a:stretch>
        </p:blipFill>
        <p:spPr>
          <a:xfrm>
            <a:off x="2249640" y="5113440"/>
            <a:ext cx="1395359" cy="1046159"/>
          </a:xfrm>
          <a:prstGeom prst="rect">
            <a:avLst/>
          </a:prstGeom>
          <a:noFill/>
          <a:ln>
            <a:noFill/>
          </a:ln>
        </p:spPr>
      </p:pic>
      <p:sp>
        <p:nvSpPr>
          <p:cNvPr id="13" name="Text Box 12"/>
          <p:cNvSpPr/>
          <p:nvPr/>
        </p:nvSpPr>
        <p:spPr>
          <a:xfrm>
            <a:off x="228600" y="1600200"/>
            <a:ext cx="714240" cy="3348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5000" rIns="90000" bIns="45000" anchor="t" anchorCtr="0" compatLnSpc="1"/>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1600" b="0" i="0" u="none" strike="noStrike" baseline="0">
                <a:ln>
                  <a:noFill/>
                </a:ln>
                <a:solidFill>
                  <a:srgbClr val="000080"/>
                </a:solidFill>
                <a:latin typeface="Verdana" pitchFamily="34"/>
                <a:ea typeface="Lucida Sans Unicode" pitchFamily="34"/>
                <a:cs typeface="Lucida Sans Unicode" pitchFamily="34"/>
              </a:rPr>
              <a:t>Mesh</a:t>
            </a:r>
          </a:p>
        </p:txBody>
      </p:sp>
      <p:sp>
        <p:nvSpPr>
          <p:cNvPr id="14" name="Text Box 13"/>
          <p:cNvSpPr/>
          <p:nvPr/>
        </p:nvSpPr>
        <p:spPr>
          <a:xfrm>
            <a:off x="228600" y="2514600"/>
            <a:ext cx="1173240" cy="3333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5000" rIns="90000" bIns="45000" anchor="t" anchorCtr="0" compatLnSpc="1"/>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1600" b="0" i="0" u="none" strike="noStrike" baseline="0">
                <a:ln>
                  <a:noFill/>
                </a:ln>
                <a:solidFill>
                  <a:srgbClr val="000080"/>
                </a:solidFill>
                <a:latin typeface="Verdana" pitchFamily="34"/>
                <a:ea typeface="Lucida Sans Unicode" pitchFamily="34"/>
                <a:cs typeface="Lucida Sans Unicode" pitchFamily="34"/>
              </a:rPr>
              <a:t>Algorithm</a:t>
            </a:r>
          </a:p>
        </p:txBody>
      </p:sp>
      <p:sp>
        <p:nvSpPr>
          <p:cNvPr id="15" name="Text Box 14"/>
          <p:cNvSpPr/>
          <p:nvPr/>
        </p:nvSpPr>
        <p:spPr>
          <a:xfrm>
            <a:off x="228600" y="3429000"/>
            <a:ext cx="912959" cy="3333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5000" rIns="90000" bIns="45000" anchor="t" anchorCtr="0" compatLnSpc="1"/>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1600" b="0" i="0" u="none" strike="noStrike" baseline="0">
                <a:ln>
                  <a:noFill/>
                </a:ln>
                <a:solidFill>
                  <a:srgbClr val="000080"/>
                </a:solidFill>
                <a:latin typeface="Verdana" pitchFamily="34"/>
                <a:ea typeface="Lucida Sans Unicode" pitchFamily="34"/>
                <a:cs typeface="Lucida Sans Unicode" pitchFamily="34"/>
              </a:rPr>
              <a:t>Human</a:t>
            </a:r>
          </a:p>
        </p:txBody>
      </p:sp>
      <p:sp>
        <p:nvSpPr>
          <p:cNvPr id="16" name="Text Box 15"/>
          <p:cNvSpPr/>
          <p:nvPr/>
        </p:nvSpPr>
        <p:spPr>
          <a:xfrm>
            <a:off x="228600" y="4467240"/>
            <a:ext cx="582480" cy="3333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5000" rIns="90000" bIns="45000" anchor="t" anchorCtr="0" compatLnSpc="1"/>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1600" b="0" i="0" u="none" strike="noStrike" baseline="0">
                <a:ln>
                  <a:noFill/>
                </a:ln>
                <a:solidFill>
                  <a:srgbClr val="000080"/>
                </a:solidFill>
                <a:latin typeface="Verdana" pitchFamily="34"/>
                <a:ea typeface="Lucida Sans Unicode" pitchFamily="34"/>
                <a:cs typeface="Lucida Sans Unicode" pitchFamily="34"/>
              </a:rPr>
              <a:t>PCA</a:t>
            </a:r>
          </a:p>
        </p:txBody>
      </p:sp>
      <p:sp>
        <p:nvSpPr>
          <p:cNvPr id="17" name="Text Box 16"/>
          <p:cNvSpPr/>
          <p:nvPr/>
        </p:nvSpPr>
        <p:spPr>
          <a:xfrm>
            <a:off x="228600" y="5381640"/>
            <a:ext cx="1023840" cy="3333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5000" rIns="90000" bIns="45000" anchor="t" anchorCtr="0" compatLnSpc="1"/>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1600" b="0" i="0" u="none" strike="noStrike" baseline="0">
                <a:ln>
                  <a:noFill/>
                </a:ln>
                <a:solidFill>
                  <a:srgbClr val="000080"/>
                </a:solidFill>
                <a:latin typeface="Verdana" pitchFamily="34"/>
                <a:ea typeface="Lucida Sans Unicode" pitchFamily="34"/>
                <a:cs typeface="Lucida Sans Unicode" pitchFamily="34"/>
              </a:rPr>
              <a:t>Random</a:t>
            </a:r>
          </a:p>
        </p:txBody>
      </p:sp>
      <p:sp>
        <p:nvSpPr>
          <p:cNvPr id="18" name="Text Box 17"/>
          <p:cNvSpPr/>
          <p:nvPr/>
        </p:nvSpPr>
        <p:spPr>
          <a:xfrm>
            <a:off x="2057400" y="1495439"/>
            <a:ext cx="372960" cy="3333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5000" rIns="90000" bIns="45000" anchor="t" anchorCtr="0" compatLnSpc="1"/>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1600" b="0" i="0" u="none" strike="noStrike" baseline="0">
                <a:ln>
                  <a:noFill/>
                </a:ln>
                <a:solidFill>
                  <a:srgbClr val="000080"/>
                </a:solidFill>
                <a:latin typeface="Verdana" pitchFamily="34"/>
                <a:ea typeface="Lucida Sans Unicode" pitchFamily="34"/>
                <a:cs typeface="Lucida Sans Unicode" pitchFamily="34"/>
              </a:rPr>
              <a:t>...</a:t>
            </a:r>
          </a:p>
        </p:txBody>
      </p:sp>
      <p:sp>
        <p:nvSpPr>
          <p:cNvPr id="19" name="Text Box 18"/>
          <p:cNvSpPr/>
          <p:nvPr/>
        </p:nvSpPr>
        <p:spPr>
          <a:xfrm>
            <a:off x="2057400" y="2514600"/>
            <a:ext cx="372960" cy="3333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5000" rIns="90000" bIns="45000" anchor="t" anchorCtr="0" compatLnSpc="1"/>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1600" b="0" i="0" u="none" strike="noStrike" baseline="0">
                <a:ln>
                  <a:noFill/>
                </a:ln>
                <a:solidFill>
                  <a:srgbClr val="000080"/>
                </a:solidFill>
                <a:latin typeface="Verdana" pitchFamily="34"/>
                <a:ea typeface="Lucida Sans Unicode" pitchFamily="34"/>
                <a:cs typeface="Lucida Sans Unicode" pitchFamily="34"/>
              </a:rPr>
              <a:t>...</a:t>
            </a:r>
          </a:p>
        </p:txBody>
      </p:sp>
      <p:sp>
        <p:nvSpPr>
          <p:cNvPr id="20" name="Text Box 19"/>
          <p:cNvSpPr/>
          <p:nvPr/>
        </p:nvSpPr>
        <p:spPr>
          <a:xfrm>
            <a:off x="2057400" y="3429000"/>
            <a:ext cx="372960" cy="3333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5000" rIns="90000" bIns="45000" anchor="t" anchorCtr="0" compatLnSpc="1"/>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1600" b="0" i="0" u="none" strike="noStrike" baseline="0">
                <a:ln>
                  <a:noFill/>
                </a:ln>
                <a:solidFill>
                  <a:srgbClr val="000080"/>
                </a:solidFill>
                <a:latin typeface="Verdana" pitchFamily="34"/>
                <a:ea typeface="Lucida Sans Unicode" pitchFamily="34"/>
                <a:cs typeface="Lucida Sans Unicode" pitchFamily="34"/>
              </a:rPr>
              <a:t>...</a:t>
            </a:r>
          </a:p>
        </p:txBody>
      </p:sp>
      <p:sp>
        <p:nvSpPr>
          <p:cNvPr id="21" name="Text Box 20"/>
          <p:cNvSpPr/>
          <p:nvPr/>
        </p:nvSpPr>
        <p:spPr>
          <a:xfrm>
            <a:off x="2057400" y="4467240"/>
            <a:ext cx="372960" cy="3333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5000" rIns="90000" bIns="45000" anchor="t" anchorCtr="0" compatLnSpc="1"/>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1600" b="0" i="0" u="none" strike="noStrike" baseline="0">
                <a:ln>
                  <a:noFill/>
                </a:ln>
                <a:solidFill>
                  <a:srgbClr val="000080"/>
                </a:solidFill>
                <a:latin typeface="Verdana" pitchFamily="34"/>
                <a:ea typeface="Lucida Sans Unicode" pitchFamily="34"/>
                <a:cs typeface="Lucida Sans Unicode" pitchFamily="34"/>
              </a:rPr>
              <a:t>...</a:t>
            </a:r>
          </a:p>
        </p:txBody>
      </p:sp>
      <p:sp>
        <p:nvSpPr>
          <p:cNvPr id="22" name="Text Box 21"/>
          <p:cNvSpPr/>
          <p:nvPr/>
        </p:nvSpPr>
        <p:spPr>
          <a:xfrm>
            <a:off x="2057400" y="5381640"/>
            <a:ext cx="372960" cy="3333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5000" rIns="90000" bIns="45000" anchor="t" anchorCtr="0" compatLnSpc="1"/>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1600" b="0" i="0" u="none" strike="noStrike" baseline="0">
                <a:ln>
                  <a:noFill/>
                </a:ln>
                <a:solidFill>
                  <a:srgbClr val="000080"/>
                </a:solidFill>
                <a:latin typeface="Verdana" pitchFamily="34"/>
                <a:ea typeface="Lucida Sans Unicode" pitchFamily="34"/>
                <a:cs typeface="Lucida Sans Unicode" pitchFamily="34"/>
              </a:rPr>
              <a:t>...</a:t>
            </a:r>
          </a:p>
        </p:txBody>
      </p:sp>
      <p:sp>
        <p:nvSpPr>
          <p:cNvPr id="23" name="Text Box 22"/>
          <p:cNvSpPr/>
          <p:nvPr/>
        </p:nvSpPr>
        <p:spPr>
          <a:xfrm>
            <a:off x="1684440" y="1001880"/>
            <a:ext cx="1374839" cy="3333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5000" rIns="90000" bIns="45000" anchor="t" anchorCtr="0" compatLnSpc="1"/>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1600" b="0" i="0" u="none" strike="noStrike" baseline="0">
                <a:ln>
                  <a:noFill/>
                </a:ln>
                <a:solidFill>
                  <a:srgbClr val="000080"/>
                </a:solidFill>
                <a:latin typeface="Verdana" pitchFamily="34"/>
                <a:ea typeface="Lucida Sans Unicode" pitchFamily="34"/>
                <a:cs typeface="Lucida Sans Unicode" pitchFamily="34"/>
              </a:rPr>
              <a:t>Models (11)</a:t>
            </a:r>
          </a:p>
        </p:txBody>
      </p:sp>
      <p:sp>
        <p:nvSpPr>
          <p:cNvPr id="24" name="Text Box 23"/>
          <p:cNvSpPr/>
          <p:nvPr/>
        </p:nvSpPr>
        <p:spPr>
          <a:xfrm>
            <a:off x="4114800" y="1328760"/>
            <a:ext cx="4184639" cy="265103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5000" rIns="90000" bIns="45000" anchor="t" anchorCtr="0" compatLnSpc="1"/>
          <a:lstStyle/>
          <a:p>
            <a:pPr lvl="0">
              <a:buClr>
                <a:srgbClr val="000000"/>
              </a:buClr>
              <a:buSzPct val="100000"/>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2400" dirty="0">
                <a:solidFill>
                  <a:srgbClr val="000080"/>
                </a:solidFill>
                <a:latin typeface="Verdana" pitchFamily="34"/>
                <a:ea typeface="Lucida Sans Unicode" pitchFamily="34"/>
                <a:cs typeface="Lucida Sans Unicode" pitchFamily="34"/>
              </a:rPr>
              <a:t>Task: Identify </a:t>
            </a:r>
            <a:r>
              <a:rPr lang="en-US" sz="2400" dirty="0" smtClean="0">
                <a:solidFill>
                  <a:srgbClr val="000080"/>
                </a:solidFill>
                <a:latin typeface="Verdana" pitchFamily="34"/>
                <a:ea typeface="Lucida Sans Unicode" pitchFamily="34"/>
                <a:cs typeface="Lucida Sans Unicode" pitchFamily="34"/>
              </a:rPr>
              <a:t>objects</a:t>
            </a:r>
          </a:p>
          <a:p>
            <a:pPr lvl="0">
              <a:buClr>
                <a:srgbClr val="000000"/>
              </a:buClr>
              <a:buSzPct val="100000"/>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2400" dirty="0">
              <a:solidFill>
                <a:srgbClr val="000080"/>
              </a:solidFill>
              <a:latin typeface="Verdana" pitchFamily="34"/>
              <a:ea typeface="Lucida Sans Unicode" pitchFamily="34"/>
              <a:cs typeface="Lucida Sans Unicode" pitchFamily="34"/>
            </a:endParaRPr>
          </a:p>
          <a:p>
            <a:pPr lvl="0">
              <a:buClr>
                <a:srgbClr val="000000"/>
              </a:buClr>
              <a:buSzPct val="100000"/>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2400" dirty="0">
                <a:solidFill>
                  <a:srgbClr val="000080"/>
                </a:solidFill>
                <a:latin typeface="Verdana" pitchFamily="34"/>
                <a:ea typeface="Lucida Sans Unicode" pitchFamily="34"/>
                <a:cs typeface="Lucida Sans Unicode" pitchFamily="34"/>
              </a:rPr>
              <a:t>- Timed </a:t>
            </a:r>
            <a:r>
              <a:rPr lang="en-US" sz="2400" dirty="0" smtClean="0">
                <a:solidFill>
                  <a:srgbClr val="000080"/>
                </a:solidFill>
                <a:latin typeface="Verdana" pitchFamily="34"/>
                <a:ea typeface="Lucida Sans Unicode" pitchFamily="34"/>
                <a:cs typeface="Lucida Sans Unicode" pitchFamily="34"/>
              </a:rPr>
              <a:t>trials</a:t>
            </a:r>
            <a:endParaRPr lang="en-US" sz="2400" b="0" i="0" u="none" strike="noStrike" baseline="0" dirty="0">
              <a:ln>
                <a:noFill/>
              </a:ln>
              <a:solidFill>
                <a:srgbClr val="000080"/>
              </a:solidFill>
              <a:latin typeface="Verdana" pitchFamily="34"/>
              <a:ea typeface="Lucida Sans Unicode" pitchFamily="34"/>
              <a:cs typeface="Lucida Sans Unicode" pitchFamily="34"/>
            </a:endParaRPr>
          </a:p>
          <a:p>
            <a:pPr marL="0" marR="0" lvl="0" indent="0" algn="l" rtl="0" hangingPunct="1">
              <a:lnSpc>
                <a:spcPct val="100000"/>
              </a:lnSpc>
              <a:spcBef>
                <a:spcPts val="0"/>
              </a:spcBef>
              <a:spcAft>
                <a:spcPts val="0"/>
              </a:spcAft>
              <a:buClr>
                <a:srgbClr val="000000"/>
              </a:buClr>
              <a:buSzPct val="100000"/>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2400" dirty="0" smtClean="0">
                <a:solidFill>
                  <a:srgbClr val="000080"/>
                </a:solidFill>
                <a:latin typeface="Verdana" pitchFamily="34"/>
                <a:ea typeface="Lucida Sans Unicode" pitchFamily="34"/>
                <a:cs typeface="Lucida Sans Unicode" pitchFamily="34"/>
              </a:rPr>
              <a:t>- </a:t>
            </a:r>
            <a:r>
              <a:rPr lang="en-US" sz="2400" b="0" i="0" u="none" strike="noStrike" baseline="0" dirty="0" smtClean="0">
                <a:ln>
                  <a:noFill/>
                </a:ln>
                <a:solidFill>
                  <a:srgbClr val="000080"/>
                </a:solidFill>
                <a:latin typeface="Verdana" pitchFamily="34"/>
                <a:ea typeface="Lucida Sans Unicode" pitchFamily="34"/>
                <a:cs typeface="Lucida Sans Unicode" pitchFamily="34"/>
              </a:rPr>
              <a:t>66 </a:t>
            </a:r>
            <a:r>
              <a:rPr lang="en-US" sz="2400" b="0" i="0" u="none" strike="noStrike" baseline="0" dirty="0">
                <a:ln>
                  <a:noFill/>
                </a:ln>
                <a:solidFill>
                  <a:srgbClr val="000080"/>
                </a:solidFill>
                <a:latin typeface="Verdana" pitchFamily="34"/>
                <a:ea typeface="Lucida Sans Unicode" pitchFamily="34"/>
                <a:cs typeface="Lucida Sans Unicode" pitchFamily="34"/>
              </a:rPr>
              <a:t>participants</a:t>
            </a:r>
          </a:p>
          <a:p>
            <a:pPr marL="0" marR="0" lvl="0" indent="0" algn="l" rtl="0" hangingPunct="1">
              <a:lnSpc>
                <a:spcPct val="100000"/>
              </a:lnSpc>
              <a:spcBef>
                <a:spcPts val="0"/>
              </a:spcBef>
              <a:spcAft>
                <a:spcPts val="0"/>
              </a:spcAft>
              <a:buClr>
                <a:srgbClr val="000000"/>
              </a:buClr>
              <a:buSzPct val="100000"/>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2400" dirty="0" smtClean="0">
                <a:solidFill>
                  <a:srgbClr val="000080"/>
                </a:solidFill>
                <a:latin typeface="Verdana" pitchFamily="34"/>
                <a:ea typeface="Lucida Sans Unicode" pitchFamily="34"/>
                <a:cs typeface="Lucida Sans Unicode" pitchFamily="34"/>
              </a:rPr>
              <a:t>- </a:t>
            </a:r>
            <a:r>
              <a:rPr lang="en-US" sz="2400" b="0" i="0" u="none" strike="noStrike" baseline="0" dirty="0" smtClean="0">
                <a:ln>
                  <a:noFill/>
                </a:ln>
                <a:solidFill>
                  <a:srgbClr val="000080"/>
                </a:solidFill>
                <a:latin typeface="Verdana" pitchFamily="34"/>
                <a:ea typeface="Lucida Sans Unicode" pitchFamily="34"/>
                <a:cs typeface="Lucida Sans Unicode" pitchFamily="34"/>
              </a:rPr>
              <a:t>11 </a:t>
            </a:r>
            <a:r>
              <a:rPr lang="en-US" sz="2400" b="0" i="0" u="none" strike="noStrike" baseline="0" dirty="0">
                <a:ln>
                  <a:noFill/>
                </a:ln>
                <a:solidFill>
                  <a:srgbClr val="000080"/>
                </a:solidFill>
                <a:latin typeface="Verdana" pitchFamily="34"/>
                <a:ea typeface="Lucida Sans Unicode" pitchFamily="34"/>
                <a:cs typeface="Lucida Sans Unicode" pitchFamily="34"/>
              </a:rPr>
              <a:t>models (6 old, 5 new)</a:t>
            </a:r>
          </a:p>
          <a:p>
            <a:pPr marL="0" marR="0" lvl="0" indent="0" algn="l" rtl="0" hangingPunct="1">
              <a:lnSpc>
                <a:spcPct val="100000"/>
              </a:lnSpc>
              <a:spcBef>
                <a:spcPts val="0"/>
              </a:spcBef>
              <a:spcAft>
                <a:spcPts val="0"/>
              </a:spcAft>
              <a:buClr>
                <a:srgbClr val="000000"/>
              </a:buClr>
              <a:buSzPct val="100000"/>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2400" dirty="0" smtClean="0">
                <a:solidFill>
                  <a:srgbClr val="000080"/>
                </a:solidFill>
                <a:latin typeface="Verdana" pitchFamily="34"/>
                <a:ea typeface="Lucida Sans Unicode" pitchFamily="34"/>
                <a:cs typeface="Lucida Sans Unicode" pitchFamily="34"/>
              </a:rPr>
              <a:t>- </a:t>
            </a:r>
            <a:r>
              <a:rPr lang="en-US" sz="2400" b="0" i="0" u="none" strike="noStrike" baseline="0" dirty="0" smtClean="0">
                <a:ln>
                  <a:noFill/>
                </a:ln>
                <a:solidFill>
                  <a:srgbClr val="000080"/>
                </a:solidFill>
                <a:latin typeface="Verdana" pitchFamily="34"/>
                <a:ea typeface="Lucida Sans Unicode" pitchFamily="34"/>
                <a:cs typeface="Lucida Sans Unicode" pitchFamily="34"/>
              </a:rPr>
              <a:t>5 representations</a:t>
            </a:r>
            <a:endParaRPr lang="en-US" sz="2400" b="0" i="0" u="none" strike="noStrike" baseline="0" dirty="0">
              <a:ln>
                <a:noFill/>
              </a:ln>
              <a:solidFill>
                <a:srgbClr val="000080"/>
              </a:solidFill>
              <a:latin typeface="Verdana" pitchFamily="34"/>
              <a:ea typeface="Lucida Sans Unicode" pitchFamily="34"/>
              <a:cs typeface="Lucida Sans Unicode" pitchFamily="34"/>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name="page5">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574560" y="-202680"/>
            <a:ext cx="8000999" cy="1256040"/>
          </a:xfrm>
        </p:spPr>
        <p:txBody>
          <a:bodyPr wrap="square">
            <a:spAutoFit/>
          </a:bodyPr>
          <a:lstStyle>
            <a:defPPr lvl="0">
              <a:buNone/>
            </a:defPPr>
            <a:lvl1pPr lvl="0">
              <a:buNone/>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hangingPunct="1"/>
            <a:r>
              <a:rPr lang="en-US" sz="3400"/>
              <a:t>Planar Section Exploration Study</a:t>
            </a:r>
          </a:p>
        </p:txBody>
      </p:sp>
      <p:pic>
        <p:nvPicPr>
          <p:cNvPr id="3" name="donkey.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43000" y="914400"/>
            <a:ext cx="6858000" cy="548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2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name="page50">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574200" y="25844"/>
            <a:ext cx="8000999" cy="648512"/>
          </a:xfrm>
        </p:spPr>
        <p:txBody>
          <a:bodyPr wrap="square">
            <a:spAutoFit/>
          </a:bodyPr>
          <a:lstStyle>
            <a:defPPr lvl="0">
              <a:buNone/>
            </a:defPPr>
            <a:lvl1pPr lvl="0">
              <a:buNone/>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hangingPunct="1"/>
            <a:r>
              <a:rPr lang="en-US" sz="3600" dirty="0"/>
              <a:t>Evaluation I – Recognition Study</a:t>
            </a:r>
          </a:p>
        </p:txBody>
      </p:sp>
      <p:pic>
        <p:nvPicPr>
          <p:cNvPr id="3" name="Picture 2"/>
          <p:cNvPicPr>
            <a:picLocks noChangeAspect="1"/>
          </p:cNvPicPr>
          <p:nvPr/>
        </p:nvPicPr>
        <p:blipFill>
          <a:blip r:embed="rId3">
            <a:lum/>
            <a:alphaModFix/>
          </a:blip>
          <a:srcRect/>
          <a:stretch>
            <a:fillRect/>
          </a:stretch>
        </p:blipFill>
        <p:spPr>
          <a:xfrm>
            <a:off x="4114800" y="1646280"/>
            <a:ext cx="4643280" cy="3614759"/>
          </a:xfrm>
          <a:prstGeom prst="rect">
            <a:avLst/>
          </a:prstGeom>
          <a:noFill/>
          <a:ln>
            <a:noFill/>
          </a:ln>
        </p:spPr>
      </p:pic>
      <p:sp>
        <p:nvSpPr>
          <p:cNvPr id="4" name="Text Box 3"/>
          <p:cNvSpPr/>
          <p:nvPr/>
        </p:nvSpPr>
        <p:spPr>
          <a:xfrm>
            <a:off x="379440" y="1371599"/>
            <a:ext cx="3506759" cy="43434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t" anchorCtr="0" compatLnSpc="1"/>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2400" b="0" i="0" u="none" strike="noStrike" baseline="0" dirty="0">
                <a:ln>
                  <a:noFill/>
                </a:ln>
                <a:solidFill>
                  <a:srgbClr val="000080"/>
                </a:solidFill>
                <a:latin typeface="Arial" pitchFamily="18"/>
                <a:ea typeface="Lucida Sans Unicode" pitchFamily="34"/>
                <a:cs typeface="Lucida Sans Unicode" pitchFamily="34"/>
              </a:rPr>
              <a:t>For mesh, human, algorithm:</a:t>
            </a:r>
          </a:p>
          <a:p>
            <a:pPr marL="0" marR="0" lvl="1" indent="0" algn="l" rtl="0" hangingPunct="1">
              <a:lnSpc>
                <a:spcPct val="100000"/>
              </a:lnSpc>
              <a:spcBef>
                <a:spcPts val="0"/>
              </a:spcBef>
              <a:spcAft>
                <a:spcPts val="0"/>
              </a:spcAft>
              <a:buClr>
                <a:srgbClr val="000000"/>
              </a:buClr>
              <a:buSzPct val="100000"/>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2000" dirty="0" smtClean="0">
                <a:solidFill>
                  <a:srgbClr val="000080"/>
                </a:solidFill>
                <a:latin typeface="Arial" pitchFamily="18"/>
                <a:ea typeface="Lucida Sans Unicode" pitchFamily="34"/>
                <a:cs typeface="Lucida Sans Unicode" pitchFamily="34"/>
              </a:rPr>
              <a:t>- </a:t>
            </a:r>
            <a:r>
              <a:rPr lang="en-US" sz="2000" b="0" i="0" u="none" strike="noStrike" baseline="0" dirty="0" smtClean="0">
                <a:ln>
                  <a:noFill/>
                </a:ln>
                <a:solidFill>
                  <a:srgbClr val="000080"/>
                </a:solidFill>
                <a:latin typeface="Arial" pitchFamily="18"/>
                <a:ea typeface="Lucida Sans Unicode" pitchFamily="34"/>
                <a:cs typeface="Lucida Sans Unicode" pitchFamily="34"/>
              </a:rPr>
              <a:t>Recognition </a:t>
            </a:r>
            <a:r>
              <a:rPr lang="en-US" sz="2000" b="0" i="0" u="none" strike="noStrike" baseline="0" dirty="0">
                <a:ln>
                  <a:noFill/>
                </a:ln>
                <a:solidFill>
                  <a:srgbClr val="000080"/>
                </a:solidFill>
                <a:latin typeface="Arial" pitchFamily="18"/>
                <a:ea typeface="Lucida Sans Unicode" pitchFamily="34"/>
                <a:cs typeface="Lucida Sans Unicode" pitchFamily="34"/>
              </a:rPr>
              <a:t>rate &gt; 90%</a:t>
            </a:r>
          </a:p>
          <a:p>
            <a:pPr marL="0" marR="0" lvl="1" indent="0" algn="l" rtl="0" hangingPunct="1">
              <a:lnSpc>
                <a:spcPct val="100000"/>
              </a:lnSpc>
              <a:spcBef>
                <a:spcPts val="0"/>
              </a:spcBef>
              <a:spcAft>
                <a:spcPts val="0"/>
              </a:spcAft>
              <a:buClr>
                <a:srgbClr val="000000"/>
              </a:buClr>
              <a:buSzPct val="100000"/>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2000" dirty="0" smtClean="0">
                <a:solidFill>
                  <a:srgbClr val="000080"/>
                </a:solidFill>
                <a:latin typeface="Arial" pitchFamily="18"/>
                <a:ea typeface="Lucida Sans Unicode" pitchFamily="34"/>
                <a:cs typeface="Lucida Sans Unicode" pitchFamily="34"/>
              </a:rPr>
              <a:t>- </a:t>
            </a:r>
            <a:r>
              <a:rPr lang="en-US" sz="2000" b="0" i="0" u="none" strike="noStrike" baseline="0" dirty="0" smtClean="0">
                <a:ln>
                  <a:noFill/>
                </a:ln>
                <a:solidFill>
                  <a:srgbClr val="000080"/>
                </a:solidFill>
                <a:latin typeface="Arial" pitchFamily="18"/>
                <a:ea typeface="Lucida Sans Unicode" pitchFamily="34"/>
                <a:cs typeface="Lucida Sans Unicode" pitchFamily="34"/>
              </a:rPr>
              <a:t>Reaction </a:t>
            </a:r>
            <a:r>
              <a:rPr lang="en-US" sz="2000" b="0" i="0" u="none" strike="noStrike" baseline="0" dirty="0">
                <a:ln>
                  <a:noFill/>
                </a:ln>
                <a:solidFill>
                  <a:srgbClr val="000080"/>
                </a:solidFill>
                <a:latin typeface="Arial" pitchFamily="18"/>
                <a:ea typeface="Lucida Sans Unicode" pitchFamily="34"/>
                <a:cs typeface="Lucida Sans Unicode" pitchFamily="34"/>
              </a:rPr>
              <a:t>time &lt; 2 sec.</a:t>
            </a:r>
          </a:p>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2400" b="0" i="0" u="none" strike="noStrike" baseline="0" dirty="0">
                <a:ln>
                  <a:noFill/>
                </a:ln>
                <a:solidFill>
                  <a:srgbClr val="000080"/>
                </a:solidFill>
                <a:latin typeface="Arial" pitchFamily="18"/>
                <a:ea typeface="Lucida Sans Unicode" pitchFamily="34"/>
                <a:cs typeface="Lucida Sans Unicode" pitchFamily="34"/>
              </a:rPr>
              <a:t>For PCA:</a:t>
            </a:r>
          </a:p>
          <a:p>
            <a:pPr marL="0" marR="0" lvl="1" indent="0" algn="l" rtl="0" hangingPunct="1">
              <a:lnSpc>
                <a:spcPct val="100000"/>
              </a:lnSpc>
              <a:spcBef>
                <a:spcPts val="0"/>
              </a:spcBef>
              <a:spcAft>
                <a:spcPts val="0"/>
              </a:spcAft>
              <a:buClr>
                <a:srgbClr val="000000"/>
              </a:buClr>
              <a:buSzPct val="100000"/>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2000" dirty="0" smtClean="0">
                <a:solidFill>
                  <a:srgbClr val="000080"/>
                </a:solidFill>
                <a:latin typeface="Arial" pitchFamily="18"/>
                <a:ea typeface="Lucida Sans Unicode" pitchFamily="34"/>
                <a:cs typeface="Lucida Sans Unicode" pitchFamily="34"/>
              </a:rPr>
              <a:t>- </a:t>
            </a:r>
            <a:r>
              <a:rPr lang="en-US" sz="2000" b="0" i="0" u="none" strike="noStrike" baseline="0" dirty="0" smtClean="0">
                <a:ln>
                  <a:noFill/>
                </a:ln>
                <a:solidFill>
                  <a:srgbClr val="000080"/>
                </a:solidFill>
                <a:latin typeface="Arial" pitchFamily="18"/>
                <a:ea typeface="Lucida Sans Unicode" pitchFamily="34"/>
                <a:cs typeface="Lucida Sans Unicode" pitchFamily="34"/>
              </a:rPr>
              <a:t>Recognition </a:t>
            </a:r>
            <a:r>
              <a:rPr lang="en-US" sz="2000" b="0" i="0" u="none" strike="noStrike" baseline="0" dirty="0">
                <a:ln>
                  <a:noFill/>
                </a:ln>
                <a:solidFill>
                  <a:srgbClr val="000080"/>
                </a:solidFill>
                <a:latin typeface="Arial" pitchFamily="18"/>
                <a:ea typeface="Lucida Sans Unicode" pitchFamily="34"/>
                <a:cs typeface="Lucida Sans Unicode" pitchFamily="34"/>
              </a:rPr>
              <a:t>rate = 57%</a:t>
            </a:r>
          </a:p>
          <a:p>
            <a:pPr marL="0" marR="0" lvl="1" indent="0" algn="l" rtl="0" hangingPunct="1">
              <a:lnSpc>
                <a:spcPct val="100000"/>
              </a:lnSpc>
              <a:spcBef>
                <a:spcPts val="0"/>
              </a:spcBef>
              <a:spcAft>
                <a:spcPts val="0"/>
              </a:spcAft>
              <a:buClr>
                <a:srgbClr val="000000"/>
              </a:buClr>
              <a:buSzPct val="100000"/>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2000" dirty="0" smtClean="0">
                <a:solidFill>
                  <a:srgbClr val="000080"/>
                </a:solidFill>
                <a:latin typeface="Arial" pitchFamily="18"/>
                <a:ea typeface="Lucida Sans Unicode" pitchFamily="34"/>
                <a:cs typeface="Lucida Sans Unicode" pitchFamily="34"/>
              </a:rPr>
              <a:t>- </a:t>
            </a:r>
            <a:r>
              <a:rPr lang="en-US" sz="2000" b="0" i="0" u="none" strike="noStrike" baseline="0" dirty="0" smtClean="0">
                <a:ln>
                  <a:noFill/>
                </a:ln>
                <a:solidFill>
                  <a:srgbClr val="000080"/>
                </a:solidFill>
                <a:latin typeface="Arial" pitchFamily="18"/>
                <a:ea typeface="Lucida Sans Unicode" pitchFamily="34"/>
                <a:cs typeface="Lucida Sans Unicode" pitchFamily="34"/>
              </a:rPr>
              <a:t>Reaction </a:t>
            </a:r>
            <a:r>
              <a:rPr lang="en-US" sz="2000" b="0" i="0" u="none" strike="noStrike" baseline="0" dirty="0">
                <a:ln>
                  <a:noFill/>
                </a:ln>
                <a:solidFill>
                  <a:srgbClr val="000080"/>
                </a:solidFill>
                <a:latin typeface="Arial" pitchFamily="18"/>
                <a:ea typeface="Lucida Sans Unicode" pitchFamily="34"/>
                <a:cs typeface="Lucida Sans Unicode" pitchFamily="34"/>
              </a:rPr>
              <a:t>time &gt; 4 sec.</a:t>
            </a:r>
          </a:p>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2400" b="0" i="0" u="none" strike="noStrike" baseline="0" dirty="0">
                <a:ln>
                  <a:noFill/>
                </a:ln>
                <a:solidFill>
                  <a:srgbClr val="000080"/>
                </a:solidFill>
                <a:latin typeface="Arial" pitchFamily="18"/>
                <a:ea typeface="Lucida Sans Unicode" pitchFamily="34"/>
                <a:cs typeface="Lucida Sans Unicode" pitchFamily="34"/>
              </a:rPr>
              <a:t>For random:</a:t>
            </a:r>
          </a:p>
          <a:p>
            <a:pPr marL="0" marR="0" lvl="1" indent="0" algn="l" rtl="0" hangingPunct="1">
              <a:lnSpc>
                <a:spcPct val="100000"/>
              </a:lnSpc>
              <a:spcBef>
                <a:spcPts val="0"/>
              </a:spcBef>
              <a:spcAft>
                <a:spcPts val="0"/>
              </a:spcAft>
              <a:buClr>
                <a:srgbClr val="000000"/>
              </a:buClr>
              <a:buSzPct val="100000"/>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2000" dirty="0" smtClean="0">
                <a:solidFill>
                  <a:srgbClr val="000080"/>
                </a:solidFill>
                <a:latin typeface="Arial" pitchFamily="18"/>
                <a:ea typeface="Lucida Sans Unicode" pitchFamily="34"/>
                <a:cs typeface="Lucida Sans Unicode" pitchFamily="34"/>
              </a:rPr>
              <a:t>- </a:t>
            </a:r>
            <a:r>
              <a:rPr lang="en-US" sz="2000" b="0" i="0" u="none" strike="noStrike" baseline="0" dirty="0" smtClean="0">
                <a:ln>
                  <a:noFill/>
                </a:ln>
                <a:solidFill>
                  <a:srgbClr val="000080"/>
                </a:solidFill>
                <a:latin typeface="Arial" pitchFamily="18"/>
                <a:ea typeface="Lucida Sans Unicode" pitchFamily="34"/>
                <a:cs typeface="Lucida Sans Unicode" pitchFamily="34"/>
              </a:rPr>
              <a:t>Recognition </a:t>
            </a:r>
            <a:r>
              <a:rPr lang="en-US" sz="2000" b="0" i="0" u="none" strike="noStrike" baseline="0" dirty="0">
                <a:ln>
                  <a:noFill/>
                </a:ln>
                <a:solidFill>
                  <a:srgbClr val="000080"/>
                </a:solidFill>
                <a:latin typeface="Arial" pitchFamily="18"/>
                <a:ea typeface="Lucida Sans Unicode" pitchFamily="34"/>
                <a:cs typeface="Lucida Sans Unicode" pitchFamily="34"/>
              </a:rPr>
              <a:t>rate = 38%</a:t>
            </a:r>
          </a:p>
          <a:p>
            <a:pPr marL="0" marR="0" lvl="1" indent="0" algn="l" rtl="0" hangingPunct="1">
              <a:lnSpc>
                <a:spcPct val="100000"/>
              </a:lnSpc>
              <a:spcBef>
                <a:spcPts val="0"/>
              </a:spcBef>
              <a:spcAft>
                <a:spcPts val="0"/>
              </a:spcAft>
              <a:buClr>
                <a:srgbClr val="000000"/>
              </a:buClr>
              <a:buSzPct val="100000"/>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2000" dirty="0" smtClean="0">
                <a:solidFill>
                  <a:srgbClr val="000080"/>
                </a:solidFill>
                <a:latin typeface="Arial" pitchFamily="18"/>
                <a:ea typeface="Lucida Sans Unicode" pitchFamily="34"/>
                <a:cs typeface="Lucida Sans Unicode" pitchFamily="34"/>
              </a:rPr>
              <a:t>- </a:t>
            </a:r>
            <a:r>
              <a:rPr lang="en-US" sz="2000" b="0" i="0" u="none" strike="noStrike" baseline="0" dirty="0" smtClean="0">
                <a:ln>
                  <a:noFill/>
                </a:ln>
                <a:solidFill>
                  <a:srgbClr val="000080"/>
                </a:solidFill>
                <a:latin typeface="Arial" pitchFamily="18"/>
                <a:ea typeface="Lucida Sans Unicode" pitchFamily="34"/>
                <a:cs typeface="Lucida Sans Unicode" pitchFamily="34"/>
              </a:rPr>
              <a:t>Reaction </a:t>
            </a:r>
            <a:r>
              <a:rPr lang="en-US" sz="2000" b="0" i="0" u="none" strike="noStrike" baseline="0" dirty="0">
                <a:ln>
                  <a:noFill/>
                </a:ln>
                <a:solidFill>
                  <a:srgbClr val="000080"/>
                </a:solidFill>
                <a:latin typeface="Arial" pitchFamily="18"/>
                <a:ea typeface="Lucida Sans Unicode" pitchFamily="34"/>
                <a:cs typeface="Lucida Sans Unicode" pitchFamily="34"/>
              </a:rPr>
              <a:t>time &gt; 4 sec.</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name="Evaluation II">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574200" y="25844"/>
            <a:ext cx="8000999" cy="648512"/>
          </a:xfrm>
        </p:spPr>
        <p:txBody>
          <a:bodyPr wrap="square">
            <a:spAutoFit/>
          </a:bodyPr>
          <a:lstStyle>
            <a:defPPr lvl="0">
              <a:buNone/>
            </a:defPPr>
            <a:lvl1pPr lvl="0">
              <a:buNone/>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hangingPunct="1"/>
            <a:r>
              <a:rPr lang="en-US" sz="3600" dirty="0"/>
              <a:t>Evaluation II - Persistence</a:t>
            </a:r>
          </a:p>
        </p:txBody>
      </p:sp>
      <p:pic>
        <p:nvPicPr>
          <p:cNvPr id="3" name="Picture 3"/>
          <p:cNvPicPr>
            <a:picLocks noChangeAspect="1"/>
          </p:cNvPicPr>
          <p:nvPr/>
        </p:nvPicPr>
        <p:blipFill>
          <a:blip r:embed="rId3">
            <a:lum/>
            <a:alphaModFix/>
          </a:blip>
          <a:srcRect/>
          <a:stretch>
            <a:fillRect/>
          </a:stretch>
        </p:blipFill>
        <p:spPr>
          <a:xfrm>
            <a:off x="93960" y="1603080"/>
            <a:ext cx="8893440" cy="372492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name="Evaluation III">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574200" y="25844"/>
            <a:ext cx="8000999" cy="648512"/>
          </a:xfrm>
        </p:spPr>
        <p:txBody>
          <a:bodyPr wrap="square">
            <a:spAutoFit/>
          </a:bodyPr>
          <a:lstStyle>
            <a:defPPr lvl="0">
              <a:buNone/>
            </a:defPPr>
            <a:lvl1pPr lvl="0">
              <a:buNone/>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hangingPunct="1"/>
            <a:r>
              <a:rPr lang="en-US" sz="3600"/>
              <a:t>Evaluation III - Limitations</a:t>
            </a:r>
          </a:p>
        </p:txBody>
      </p:sp>
      <p:pic>
        <p:nvPicPr>
          <p:cNvPr id="3" name="Picture 3"/>
          <p:cNvPicPr>
            <a:picLocks noChangeAspect="1"/>
          </p:cNvPicPr>
          <p:nvPr/>
        </p:nvPicPr>
        <p:blipFill>
          <a:blip r:embed="rId3">
            <a:lum/>
            <a:alphaModFix/>
          </a:blip>
          <a:srcRect/>
          <a:stretch>
            <a:fillRect/>
          </a:stretch>
        </p:blipFill>
        <p:spPr>
          <a:xfrm>
            <a:off x="72000" y="1801439"/>
            <a:ext cx="9000000" cy="30888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name="Algorithmic Refinements">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574200" y="-277920"/>
            <a:ext cx="8000999" cy="1256040"/>
          </a:xfrm>
        </p:spPr>
        <p:txBody>
          <a:bodyPr wrap="square">
            <a:spAutoFit/>
          </a:bodyPr>
          <a:lstStyle>
            <a:defPPr lvl="0">
              <a:buNone/>
            </a:defPPr>
            <a:lvl1pPr lvl="0">
              <a:buNone/>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hangingPunct="1"/>
            <a:r>
              <a:rPr lang="en-US" sz="3600"/>
              <a:t>Algorithmic Refinements</a:t>
            </a:r>
          </a:p>
        </p:txBody>
      </p:sp>
      <p:pic>
        <p:nvPicPr>
          <p:cNvPr id="3" name="Picture 3"/>
          <p:cNvPicPr>
            <a:picLocks noChangeAspect="1"/>
          </p:cNvPicPr>
          <p:nvPr/>
        </p:nvPicPr>
        <p:blipFill>
          <a:blip r:embed="rId3">
            <a:lum/>
            <a:alphaModFix/>
          </a:blip>
          <a:srcRect/>
          <a:stretch>
            <a:fillRect/>
          </a:stretch>
        </p:blipFill>
        <p:spPr>
          <a:xfrm>
            <a:off x="457200" y="2057400"/>
            <a:ext cx="8032680" cy="3429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name="Applications">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574200" y="-277920"/>
            <a:ext cx="8000999" cy="1256040"/>
          </a:xfrm>
        </p:spPr>
        <p:txBody>
          <a:bodyPr wrap="square">
            <a:spAutoFit/>
          </a:bodyPr>
          <a:lstStyle>
            <a:defPPr lvl="0">
              <a:buNone/>
            </a:defPPr>
            <a:lvl1pPr lvl="0">
              <a:buNone/>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hangingPunct="1"/>
            <a:r>
              <a:rPr lang="en-US" sz="3200"/>
              <a:t>Applications – Paper Puppets</a:t>
            </a:r>
          </a:p>
        </p:txBody>
      </p:sp>
      <p:pic>
        <p:nvPicPr>
          <p:cNvPr id="4" name="Picture 4"/>
          <p:cNvPicPr>
            <a:picLocks noChangeAspect="1"/>
          </p:cNvPicPr>
          <p:nvPr/>
        </p:nvPicPr>
        <p:blipFill>
          <a:blip r:embed="rId3">
            <a:lum/>
            <a:alphaModFix/>
          </a:blip>
          <a:srcRect/>
          <a:stretch>
            <a:fillRect/>
          </a:stretch>
        </p:blipFill>
        <p:spPr>
          <a:xfrm>
            <a:off x="1066800" y="1016891"/>
            <a:ext cx="3048000" cy="2805949"/>
          </a:xfrm>
          <a:prstGeom prst="rect">
            <a:avLst/>
          </a:prstGeom>
          <a:noFill/>
          <a:ln>
            <a:noFill/>
          </a:ln>
        </p:spPr>
      </p:pic>
      <p:pic>
        <p:nvPicPr>
          <p:cNvPr id="5" name="Picture 5"/>
          <p:cNvPicPr>
            <a:picLocks noChangeAspect="1"/>
          </p:cNvPicPr>
          <p:nvPr/>
        </p:nvPicPr>
        <p:blipFill>
          <a:blip r:embed="rId4">
            <a:lum/>
            <a:alphaModFix/>
          </a:blip>
          <a:srcRect/>
          <a:stretch>
            <a:fillRect/>
          </a:stretch>
        </p:blipFill>
        <p:spPr>
          <a:xfrm>
            <a:off x="990755" y="4114800"/>
            <a:ext cx="3124045" cy="2209800"/>
          </a:xfrm>
          <a:prstGeom prst="rect">
            <a:avLst/>
          </a:prstGeom>
          <a:noFill/>
          <a:ln>
            <a:noFill/>
          </a:ln>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52341" y="838200"/>
            <a:ext cx="4182059" cy="572532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name="page55">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574200" y="-277920"/>
            <a:ext cx="8000999" cy="1256040"/>
          </a:xfrm>
        </p:spPr>
        <p:txBody>
          <a:bodyPr wrap="square">
            <a:spAutoFit/>
          </a:bodyPr>
          <a:lstStyle>
            <a:defPPr lvl="0">
              <a:buNone/>
            </a:defPPr>
            <a:lvl1pPr lvl="0">
              <a:buNone/>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hangingPunct="1"/>
            <a:r>
              <a:rPr lang="en-US" sz="3200"/>
              <a:t>Applications – Articulating Puppets</a:t>
            </a:r>
          </a:p>
        </p:txBody>
      </p:sp>
      <p:pic>
        <p:nvPicPr>
          <p:cNvPr id="3" name="Picture 3"/>
          <p:cNvPicPr>
            <a:picLocks noChangeAspect="1"/>
          </p:cNvPicPr>
          <p:nvPr/>
        </p:nvPicPr>
        <p:blipFill>
          <a:blip r:embed="rId3">
            <a:lum/>
            <a:alphaModFix/>
          </a:blip>
          <a:srcRect/>
          <a:stretch>
            <a:fillRect/>
          </a:stretch>
        </p:blipFill>
        <p:spPr>
          <a:xfrm>
            <a:off x="4748040" y="1600200"/>
            <a:ext cx="3252960" cy="4414680"/>
          </a:xfrm>
          <a:prstGeom prst="rect">
            <a:avLst/>
          </a:prstGeom>
          <a:noFill/>
          <a:ln>
            <a:noFill/>
          </a:ln>
        </p:spPr>
      </p:pic>
      <p:pic>
        <p:nvPicPr>
          <p:cNvPr id="4" name="Picture 4"/>
          <p:cNvPicPr>
            <a:picLocks noChangeAspect="1"/>
          </p:cNvPicPr>
          <p:nvPr/>
        </p:nvPicPr>
        <p:blipFill>
          <a:blip r:embed="rId4">
            <a:lum/>
            <a:alphaModFix/>
          </a:blip>
          <a:srcRect/>
          <a:stretch>
            <a:fillRect/>
          </a:stretch>
        </p:blipFill>
        <p:spPr>
          <a:xfrm>
            <a:off x="-2971800" y="457200"/>
            <a:ext cx="9144000" cy="6858000"/>
          </a:xfrm>
          <a:prstGeom prst="rect">
            <a:avLst/>
          </a:prstGeom>
          <a:noFill/>
          <a:ln>
            <a:noFill/>
          </a:ln>
        </p:spPr>
      </p:pic>
      <p:pic>
        <p:nvPicPr>
          <p:cNvPr id="5" name="Picture 5"/>
          <p:cNvPicPr>
            <a:picLocks noChangeAspect="1"/>
          </p:cNvPicPr>
          <p:nvPr/>
        </p:nvPicPr>
        <p:blipFill>
          <a:blip r:embed="rId5">
            <a:lum/>
            <a:alphaModFix/>
          </a:blip>
          <a:srcRect/>
          <a:stretch>
            <a:fillRect/>
          </a:stretch>
        </p:blipFill>
        <p:spPr>
          <a:xfrm>
            <a:off x="-1143000" y="457200"/>
            <a:ext cx="9144000" cy="6858000"/>
          </a:xfrm>
          <a:prstGeom prst="rect">
            <a:avLst/>
          </a:prstGeom>
          <a:noFill/>
          <a:ln>
            <a:noFill/>
          </a:ln>
        </p:spPr>
      </p:pic>
      <p:sp>
        <p:nvSpPr>
          <p:cNvPr id="6" name="Straight Connector 5"/>
          <p:cNvSpPr/>
          <p:nvPr/>
        </p:nvSpPr>
        <p:spPr>
          <a:xfrm>
            <a:off x="1872000" y="3456000"/>
            <a:ext cx="792000" cy="0"/>
          </a:xfrm>
          <a:prstGeom prst="line">
            <a:avLst/>
          </a:prstGeom>
          <a:noFill/>
          <a:ln w="36000">
            <a:solidFill>
              <a:srgbClr val="000000"/>
            </a:solidFill>
            <a:prstDash val="solid"/>
            <a:tailEnd type="arrow"/>
          </a:ln>
        </p:spPr>
        <p:txBody>
          <a:bodyPr vert="horz" wrap="none" lIns="108000" tIns="63000" rIns="108000" bIns="63000" anchor="ctr" anchorCtr="1" compatLnSpc="1"/>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CA" sz="2400" b="0" i="0" u="none" strike="noStrike" baseline="0">
              <a:ln>
                <a:noFill/>
              </a:ln>
              <a:solidFill>
                <a:srgbClr val="FFFFFF"/>
              </a:solidFill>
              <a:latin typeface="Arial" pitchFamily="18"/>
              <a:ea typeface="Lucida Sans Unicode" pitchFamily="34"/>
              <a:cs typeface="Lucida Sans Unicode" pitchFamily="34"/>
            </a:endParaRPr>
          </a:p>
        </p:txBody>
      </p:sp>
      <p:sp>
        <p:nvSpPr>
          <p:cNvPr id="7" name="Straight Connector 6"/>
          <p:cNvSpPr/>
          <p:nvPr/>
        </p:nvSpPr>
        <p:spPr>
          <a:xfrm>
            <a:off x="3816000" y="3456000"/>
            <a:ext cx="864000" cy="0"/>
          </a:xfrm>
          <a:prstGeom prst="line">
            <a:avLst/>
          </a:prstGeom>
          <a:noFill/>
          <a:ln w="36000">
            <a:solidFill>
              <a:srgbClr val="000000"/>
            </a:solidFill>
            <a:prstDash val="solid"/>
            <a:tailEnd type="arrow"/>
          </a:ln>
        </p:spPr>
        <p:txBody>
          <a:bodyPr vert="horz" wrap="none" lIns="108000" tIns="63000" rIns="108000" bIns="63000" anchor="ctr" anchorCtr="1" compatLnSpc="1"/>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CA" sz="2400" b="0" i="0" u="none" strike="noStrike" baseline="0">
              <a:ln>
                <a:noFill/>
              </a:ln>
              <a:solidFill>
                <a:srgbClr val="FFFFFF"/>
              </a:solidFill>
              <a:latin typeface="Arial" pitchFamily="18"/>
              <a:ea typeface="Lucida Sans Unicode" pitchFamily="34"/>
              <a:cs typeface="Lucida Sans Unicode" pitchFamily="34"/>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name="page56">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574200" y="-277920"/>
            <a:ext cx="8000999" cy="1256040"/>
          </a:xfrm>
        </p:spPr>
        <p:txBody>
          <a:bodyPr wrap="square">
            <a:spAutoFit/>
          </a:bodyPr>
          <a:lstStyle>
            <a:defPPr lvl="0">
              <a:buNone/>
            </a:defPPr>
            <a:lvl1pPr lvl="0">
              <a:buNone/>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hangingPunct="1"/>
            <a:r>
              <a:rPr lang="en-US" sz="3200"/>
              <a:t>Applications - Annotation</a:t>
            </a:r>
          </a:p>
        </p:txBody>
      </p:sp>
      <p:pic>
        <p:nvPicPr>
          <p:cNvPr id="4" name="Picture 3"/>
          <p:cNvPicPr>
            <a:picLocks noChangeAspect="1"/>
          </p:cNvPicPr>
          <p:nvPr/>
        </p:nvPicPr>
        <p:blipFill>
          <a:blip r:embed="rId5">
            <a:lum/>
            <a:alphaModFix/>
          </a:blip>
          <a:srcRect/>
          <a:stretch>
            <a:fillRect/>
          </a:stretch>
        </p:blipFill>
        <p:spPr>
          <a:xfrm>
            <a:off x="5688000" y="1368000"/>
            <a:ext cx="3199320" cy="4464000"/>
          </a:xfrm>
          <a:prstGeom prst="rect">
            <a:avLst/>
          </a:prstGeom>
          <a:noFill/>
          <a:ln>
            <a:noFill/>
          </a:ln>
        </p:spPr>
      </p:pic>
      <p:pic>
        <p:nvPicPr>
          <p:cNvPr id="5" name="annotate.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04800" y="1600200"/>
            <a:ext cx="5459400" cy="380000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2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name="page57">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574200" y="-277920"/>
            <a:ext cx="8000999" cy="1256040"/>
          </a:xfrm>
        </p:spPr>
        <p:txBody>
          <a:bodyPr wrap="square">
            <a:spAutoFit/>
          </a:bodyPr>
          <a:lstStyle>
            <a:defPPr lvl="0">
              <a:buNone/>
            </a:defPPr>
            <a:lvl1pPr lvl="0">
              <a:buNone/>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hangingPunct="1"/>
            <a:r>
              <a:rPr lang="en-US" sz="3200"/>
              <a:t>Applications – Artistic Abstraction</a:t>
            </a:r>
          </a:p>
        </p:txBody>
      </p:sp>
      <p:pic>
        <p:nvPicPr>
          <p:cNvPr id="3" name="Picture 3"/>
          <p:cNvPicPr>
            <a:picLocks noChangeAspect="1"/>
          </p:cNvPicPr>
          <p:nvPr/>
        </p:nvPicPr>
        <p:blipFill>
          <a:blip r:embed="rId3">
            <a:lum/>
            <a:alphaModFix/>
          </a:blip>
          <a:srcRect/>
          <a:stretch>
            <a:fillRect/>
          </a:stretch>
        </p:blipFill>
        <p:spPr>
          <a:xfrm>
            <a:off x="2882879" y="3525839"/>
            <a:ext cx="3529080" cy="2646360"/>
          </a:xfrm>
          <a:prstGeom prst="rect">
            <a:avLst/>
          </a:prstGeom>
          <a:noFill/>
          <a:ln>
            <a:noFill/>
          </a:ln>
        </p:spPr>
      </p:pic>
      <p:pic>
        <p:nvPicPr>
          <p:cNvPr id="4" name="Picture 4"/>
          <p:cNvPicPr>
            <a:picLocks noChangeAspect="1"/>
          </p:cNvPicPr>
          <p:nvPr/>
        </p:nvPicPr>
        <p:blipFill>
          <a:blip r:embed="rId4">
            <a:lum/>
            <a:alphaModFix/>
          </a:blip>
          <a:srcRect/>
          <a:stretch>
            <a:fillRect/>
          </a:stretch>
        </p:blipFill>
        <p:spPr>
          <a:xfrm>
            <a:off x="5940360" y="3429000"/>
            <a:ext cx="3786120" cy="2840040"/>
          </a:xfrm>
          <a:prstGeom prst="rect">
            <a:avLst/>
          </a:prstGeom>
          <a:noFill/>
          <a:ln>
            <a:noFill/>
          </a:ln>
        </p:spPr>
      </p:pic>
      <p:pic>
        <p:nvPicPr>
          <p:cNvPr id="5" name="Picture 5"/>
          <p:cNvPicPr>
            <a:picLocks noChangeAspect="1"/>
          </p:cNvPicPr>
          <p:nvPr/>
        </p:nvPicPr>
        <p:blipFill>
          <a:blip r:embed="rId5">
            <a:lum/>
            <a:alphaModFix/>
          </a:blip>
          <a:srcRect/>
          <a:stretch>
            <a:fillRect/>
          </a:stretch>
        </p:blipFill>
        <p:spPr>
          <a:xfrm>
            <a:off x="2354400" y="914400"/>
            <a:ext cx="4395600" cy="3297240"/>
          </a:xfrm>
          <a:prstGeom prst="rect">
            <a:avLst/>
          </a:prstGeom>
          <a:noFill/>
          <a:ln>
            <a:noFill/>
          </a:ln>
        </p:spPr>
      </p:pic>
      <p:pic>
        <p:nvPicPr>
          <p:cNvPr id="6" name="Picture 6"/>
          <p:cNvPicPr>
            <a:picLocks noChangeAspect="1"/>
          </p:cNvPicPr>
          <p:nvPr/>
        </p:nvPicPr>
        <p:blipFill>
          <a:blip r:embed="rId6">
            <a:lum/>
            <a:alphaModFix/>
          </a:blip>
          <a:srcRect/>
          <a:stretch>
            <a:fillRect/>
          </a:stretch>
        </p:blipFill>
        <p:spPr>
          <a:xfrm>
            <a:off x="5699160" y="1028879"/>
            <a:ext cx="4125960" cy="3095279"/>
          </a:xfrm>
          <a:prstGeom prst="rect">
            <a:avLst/>
          </a:prstGeom>
          <a:noFill/>
          <a:ln>
            <a:noFill/>
          </a:ln>
        </p:spPr>
      </p:pic>
      <p:pic>
        <p:nvPicPr>
          <p:cNvPr id="7" name="Picture 7"/>
          <p:cNvPicPr>
            <a:picLocks noChangeAspect="1"/>
          </p:cNvPicPr>
          <p:nvPr/>
        </p:nvPicPr>
        <p:blipFill>
          <a:blip r:embed="rId7">
            <a:lum/>
            <a:alphaModFix/>
          </a:blip>
          <a:srcRect/>
          <a:stretch>
            <a:fillRect/>
          </a:stretch>
        </p:blipFill>
        <p:spPr>
          <a:xfrm>
            <a:off x="-11160" y="3621240"/>
            <a:ext cx="3400560" cy="2550960"/>
          </a:xfrm>
          <a:prstGeom prst="rect">
            <a:avLst/>
          </a:prstGeom>
          <a:noFill/>
          <a:ln>
            <a:noFill/>
          </a:ln>
        </p:spPr>
      </p:pic>
      <p:pic>
        <p:nvPicPr>
          <p:cNvPr id="8" name="Picture 8"/>
          <p:cNvPicPr>
            <a:picLocks noChangeAspect="1"/>
          </p:cNvPicPr>
          <p:nvPr/>
        </p:nvPicPr>
        <p:blipFill>
          <a:blip r:embed="rId8">
            <a:lum/>
            <a:alphaModFix/>
          </a:blip>
          <a:srcRect/>
          <a:stretch>
            <a:fillRect/>
          </a:stretch>
        </p:blipFill>
        <p:spPr>
          <a:xfrm>
            <a:off x="-239760" y="1049399"/>
            <a:ext cx="4390920" cy="3294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name="Summary">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574200" y="-277920"/>
            <a:ext cx="8000999" cy="1256040"/>
          </a:xfrm>
        </p:spPr>
        <p:txBody>
          <a:bodyPr wrap="square">
            <a:spAutoFit/>
          </a:bodyPr>
          <a:lstStyle>
            <a:defPPr lvl="0">
              <a:buNone/>
            </a:defPPr>
            <a:lvl1pPr lvl="0">
              <a:buNone/>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hangingPunct="1"/>
            <a:r>
              <a:rPr lang="en-US" sz="3200"/>
              <a:t>Summary</a:t>
            </a:r>
          </a:p>
        </p:txBody>
      </p:sp>
      <p:sp>
        <p:nvSpPr>
          <p:cNvPr id="3" name="Text Box 2"/>
          <p:cNvSpPr/>
          <p:nvPr/>
        </p:nvSpPr>
        <p:spPr>
          <a:xfrm>
            <a:off x="685799" y="1143000"/>
            <a:ext cx="7810200" cy="1233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t" anchorCtr="0" compatLnSpc="1"/>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2400" b="0" i="0" u="none" strike="noStrike" baseline="0">
                <a:ln>
                  <a:noFill/>
                </a:ln>
                <a:solidFill>
                  <a:srgbClr val="000080"/>
                </a:solidFill>
                <a:latin typeface="Verdana" pitchFamily="34"/>
                <a:ea typeface="Lucida Sans Unicode" pitchFamily="34"/>
                <a:cs typeface="Lucida Sans Unicode" pitchFamily="34"/>
              </a:rPr>
              <a:t>Key Contribution: Introduction and exploration of 3D shape abstraction using minimal planar sections</a:t>
            </a:r>
          </a:p>
        </p:txBody>
      </p:sp>
      <p:sp>
        <p:nvSpPr>
          <p:cNvPr id="4" name="Text Box 2"/>
          <p:cNvSpPr/>
          <p:nvPr/>
        </p:nvSpPr>
        <p:spPr>
          <a:xfrm>
            <a:off x="686160" y="2655360"/>
            <a:ext cx="7737840" cy="173663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t" anchorCtr="0" compatLnSpc="1"/>
          <a:lstStyle/>
          <a:p>
            <a:pPr marL="0" marR="0" lvl="1" algn="l" rtl="0" hangingPunct="1">
              <a:lnSpc>
                <a:spcPct val="100000"/>
              </a:lnSpc>
              <a:spcBef>
                <a:spcPts val="0"/>
              </a:spcBef>
              <a:spcAft>
                <a:spcPts val="0"/>
              </a:spcAft>
              <a:buSzPct val="45000"/>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2400" b="0" i="0" u="none" strike="noStrike" baseline="0" dirty="0" smtClean="0">
                <a:ln>
                  <a:noFill/>
                </a:ln>
                <a:solidFill>
                  <a:srgbClr val="000080"/>
                </a:solidFill>
                <a:latin typeface="Verdana" pitchFamily="34"/>
                <a:ea typeface="Lucida Sans Unicode" pitchFamily="34"/>
                <a:cs typeface="Lucida Sans Unicode" pitchFamily="34"/>
              </a:rPr>
              <a:t>- How </a:t>
            </a:r>
            <a:r>
              <a:rPr lang="en-US" sz="2400" b="0" i="0" u="none" strike="noStrike" baseline="0" dirty="0">
                <a:ln>
                  <a:noFill/>
                </a:ln>
                <a:solidFill>
                  <a:srgbClr val="000080"/>
                </a:solidFill>
                <a:latin typeface="Verdana" pitchFamily="34"/>
                <a:ea typeface="Lucida Sans Unicode" pitchFamily="34"/>
                <a:cs typeface="Lucida Sans Unicode" pitchFamily="34"/>
              </a:rPr>
              <a:t>humans define planar sections</a:t>
            </a:r>
          </a:p>
          <a:p>
            <a:pPr marL="0" marR="0" lvl="1" indent="0" algn="l" rtl="0" hangingPunct="1">
              <a:lnSpc>
                <a:spcPct val="100000"/>
              </a:lnSpc>
              <a:spcBef>
                <a:spcPts val="0"/>
              </a:spcBef>
              <a:spcAft>
                <a:spcPts val="0"/>
              </a:spcAft>
              <a:buSzPct val="45000"/>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2400" b="0" i="0" u="none" strike="noStrike" baseline="0" dirty="0" smtClean="0">
                <a:ln>
                  <a:noFill/>
                </a:ln>
                <a:solidFill>
                  <a:srgbClr val="000080"/>
                </a:solidFill>
                <a:latin typeface="Verdana" pitchFamily="34"/>
                <a:ea typeface="Lucida Sans Unicode" pitchFamily="34"/>
                <a:cs typeface="Lucida Sans Unicode" pitchFamily="34"/>
              </a:rPr>
              <a:t>- Relative </a:t>
            </a:r>
            <a:r>
              <a:rPr lang="en-US" sz="2400" b="0" i="0" u="none" strike="noStrike" baseline="0" dirty="0">
                <a:ln>
                  <a:noFill/>
                </a:ln>
                <a:solidFill>
                  <a:srgbClr val="000080"/>
                </a:solidFill>
                <a:latin typeface="Verdana" pitchFamily="34"/>
                <a:ea typeface="Lucida Sans Unicode" pitchFamily="34"/>
                <a:cs typeface="Lucida Sans Unicode" pitchFamily="34"/>
              </a:rPr>
              <a:t>importance of geometric features</a:t>
            </a:r>
          </a:p>
          <a:p>
            <a:pPr marL="0" marR="0" lvl="1" indent="0" algn="l" rtl="0" hangingPunct="1">
              <a:lnSpc>
                <a:spcPct val="100000"/>
              </a:lnSpc>
              <a:spcBef>
                <a:spcPts val="0"/>
              </a:spcBef>
              <a:spcAft>
                <a:spcPts val="0"/>
              </a:spcAft>
              <a:buSzPct val="45000"/>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2400" b="0" i="0" u="none" strike="noStrike" baseline="0" dirty="0" smtClean="0">
                <a:ln>
                  <a:noFill/>
                </a:ln>
                <a:solidFill>
                  <a:srgbClr val="000080"/>
                </a:solidFill>
                <a:latin typeface="Verdana" pitchFamily="34"/>
                <a:ea typeface="Lucida Sans Unicode" pitchFamily="34"/>
                <a:cs typeface="Lucida Sans Unicode" pitchFamily="34"/>
              </a:rPr>
              <a:t>- Algorithm </a:t>
            </a:r>
            <a:r>
              <a:rPr lang="en-US" sz="2400" b="0" i="0" u="none" strike="noStrike" baseline="0" dirty="0">
                <a:ln>
                  <a:noFill/>
                </a:ln>
                <a:solidFill>
                  <a:srgbClr val="000080"/>
                </a:solidFill>
                <a:latin typeface="Verdana" pitchFamily="34"/>
                <a:ea typeface="Lucida Sans Unicode" pitchFamily="34"/>
                <a:cs typeface="Lucida Sans Unicode" pitchFamily="34"/>
              </a:rPr>
              <a:t>to produce recognizable results</a:t>
            </a:r>
          </a:p>
          <a:p>
            <a:pPr marL="0" marR="0" lvl="1" indent="0" algn="l" rtl="0" hangingPunct="1">
              <a:lnSpc>
                <a:spcPct val="100000"/>
              </a:lnSpc>
              <a:spcBef>
                <a:spcPts val="0"/>
              </a:spcBef>
              <a:spcAft>
                <a:spcPts val="0"/>
              </a:spcAft>
              <a:buSzPct val="45000"/>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2400" b="0" i="0" u="none" strike="noStrike" baseline="0" dirty="0" smtClean="0">
                <a:ln>
                  <a:noFill/>
                </a:ln>
                <a:solidFill>
                  <a:srgbClr val="000080"/>
                </a:solidFill>
                <a:latin typeface="Verdana" pitchFamily="34"/>
                <a:ea typeface="Lucida Sans Unicode" pitchFamily="34"/>
                <a:cs typeface="Lucida Sans Unicode" pitchFamily="34"/>
              </a:rPr>
              <a:t>- Applications</a:t>
            </a:r>
            <a:endParaRPr lang="en-US" sz="2400" b="0" i="0" u="none" strike="noStrike" baseline="0" dirty="0">
              <a:ln>
                <a:noFill/>
              </a:ln>
              <a:solidFill>
                <a:srgbClr val="000080"/>
              </a:solidFill>
              <a:latin typeface="Verdana" pitchFamily="34"/>
              <a:ea typeface="Lucida Sans Unicode" pitchFamily="34"/>
              <a:cs typeface="Lucida Sans Unicode" pitchFamily="34"/>
            </a:endParaRPr>
          </a:p>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2400" b="0" i="0" u="none" strike="noStrike" baseline="0" dirty="0">
              <a:ln>
                <a:noFill/>
              </a:ln>
              <a:solidFill>
                <a:srgbClr val="000080"/>
              </a:solidFill>
              <a:latin typeface="Verdana" pitchFamily="34"/>
              <a:ea typeface="Lucida Sans Unicode" pitchFamily="34"/>
              <a:cs typeface="Lucida Sans Unicode" pitchFamily="34"/>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name="page59">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574200" y="-277920"/>
            <a:ext cx="8000999" cy="1256040"/>
          </a:xfrm>
        </p:spPr>
        <p:txBody>
          <a:bodyPr wrap="square">
            <a:spAutoFit/>
          </a:bodyPr>
          <a:lstStyle>
            <a:defPPr lvl="0">
              <a:buNone/>
            </a:defPPr>
            <a:lvl1pPr lvl="0">
              <a:buNone/>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hangingPunct="1"/>
            <a:r>
              <a:rPr lang="en-US" sz="3200"/>
              <a:t>Acknowledgements</a:t>
            </a:r>
          </a:p>
        </p:txBody>
      </p:sp>
      <p:sp>
        <p:nvSpPr>
          <p:cNvPr id="3" name="Text Box 2"/>
          <p:cNvSpPr/>
          <p:nvPr/>
        </p:nvSpPr>
        <p:spPr>
          <a:xfrm>
            <a:off x="685799" y="1143000"/>
            <a:ext cx="3922200" cy="5337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t" anchorCtr="0" compatLnSpc="1"/>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2400" b="0" i="0" u="none" strike="noStrike" baseline="0">
                <a:ln>
                  <a:noFill/>
                </a:ln>
                <a:solidFill>
                  <a:srgbClr val="000080"/>
                </a:solidFill>
                <a:latin typeface="Verdana" pitchFamily="34"/>
                <a:ea typeface="Lucida Sans Unicode" pitchFamily="34"/>
                <a:cs typeface="Lucida Sans Unicode" pitchFamily="34"/>
              </a:rPr>
              <a:t>Individuals:</a:t>
            </a:r>
          </a:p>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2400" b="0" i="0" u="none" strike="noStrike" baseline="0">
              <a:ln>
                <a:noFill/>
              </a:ln>
              <a:solidFill>
                <a:srgbClr val="000080"/>
              </a:solidFill>
              <a:latin typeface="Verdana" pitchFamily="34"/>
              <a:ea typeface="Lucida Sans Unicode" pitchFamily="34"/>
              <a:cs typeface="Lucida Sans Unicode" pitchFamily="34"/>
            </a:endParaRPr>
          </a:p>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2400" b="0" i="0" u="none" strike="noStrike" baseline="0">
                <a:ln>
                  <a:noFill/>
                </a:ln>
                <a:solidFill>
                  <a:srgbClr val="000080"/>
                </a:solidFill>
                <a:latin typeface="Verdana" pitchFamily="34"/>
                <a:ea typeface="Lucida Sans Unicode" pitchFamily="34"/>
                <a:cs typeface="Lucida Sans Unicode" pitchFamily="34"/>
              </a:rPr>
              <a:t>Doug DeCarlo</a:t>
            </a:r>
          </a:p>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2400" b="0" i="0" u="none" strike="noStrike" baseline="0">
                <a:ln>
                  <a:noFill/>
                </a:ln>
                <a:solidFill>
                  <a:srgbClr val="000080"/>
                </a:solidFill>
                <a:latin typeface="Verdana" pitchFamily="34"/>
                <a:ea typeface="Lucida Sans Unicode" pitchFamily="34"/>
                <a:cs typeface="Lucida Sans Unicode" pitchFamily="34"/>
              </a:rPr>
              <a:t>Wilmot Li</a:t>
            </a:r>
          </a:p>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2400" b="0" i="0" u="none" strike="noStrike" baseline="0">
                <a:ln>
                  <a:noFill/>
                </a:ln>
                <a:solidFill>
                  <a:srgbClr val="000080"/>
                </a:solidFill>
                <a:latin typeface="Verdana" pitchFamily="34"/>
                <a:ea typeface="Lucida Sans Unicode" pitchFamily="34"/>
                <a:cs typeface="Lucida Sans Unicode" pitchFamily="34"/>
              </a:rPr>
              <a:t>Chantal Timms</a:t>
            </a:r>
          </a:p>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2400" b="0" i="0" u="none" strike="noStrike" baseline="0">
                <a:ln>
                  <a:noFill/>
                </a:ln>
                <a:solidFill>
                  <a:srgbClr val="000080"/>
                </a:solidFill>
                <a:latin typeface="Verdana" pitchFamily="34"/>
                <a:ea typeface="Lucida Sans Unicode" pitchFamily="34"/>
                <a:cs typeface="Lucida Sans Unicode" pitchFamily="34"/>
              </a:rPr>
              <a:t>Sawsan Alhalawani</a:t>
            </a:r>
          </a:p>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2400" b="0" i="0" u="none" strike="noStrike" baseline="0">
                <a:ln>
                  <a:noFill/>
                </a:ln>
                <a:solidFill>
                  <a:srgbClr val="000080"/>
                </a:solidFill>
                <a:latin typeface="Verdana" pitchFamily="34"/>
                <a:ea typeface="Lucida Sans Unicode" pitchFamily="34"/>
                <a:cs typeface="Lucida Sans Unicode" pitchFamily="34"/>
              </a:rPr>
              <a:t>Anastasia Khrenova</a:t>
            </a:r>
          </a:p>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2400" b="0" i="0" u="none" strike="noStrike" baseline="0">
              <a:ln>
                <a:noFill/>
              </a:ln>
              <a:solidFill>
                <a:srgbClr val="000080"/>
              </a:solidFill>
              <a:latin typeface="Verdana" pitchFamily="34"/>
              <a:ea typeface="Lucida Sans Unicode" pitchFamily="34"/>
              <a:cs typeface="Lucida Sans Unicode" pitchFamily="34"/>
            </a:endParaRPr>
          </a:p>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2400" b="0" i="0" u="none" strike="noStrike" baseline="0">
                <a:ln>
                  <a:noFill/>
                </a:ln>
                <a:solidFill>
                  <a:srgbClr val="000080"/>
                </a:solidFill>
                <a:latin typeface="Verdana" pitchFamily="34"/>
                <a:ea typeface="Lucida Sans Unicode" pitchFamily="34"/>
                <a:cs typeface="Lucida Sans Unicode" pitchFamily="34"/>
              </a:rPr>
              <a:t>Organizations:</a:t>
            </a:r>
          </a:p>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2400" b="0" i="0" u="none" strike="noStrike" baseline="0">
              <a:ln>
                <a:noFill/>
              </a:ln>
              <a:solidFill>
                <a:srgbClr val="000080"/>
              </a:solidFill>
              <a:latin typeface="Verdana" pitchFamily="34"/>
              <a:ea typeface="Lucida Sans Unicode" pitchFamily="34"/>
              <a:cs typeface="Lucida Sans Unicode" pitchFamily="34"/>
            </a:endParaRPr>
          </a:p>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2400" b="0" i="0" u="none" strike="noStrike" baseline="0">
              <a:ln>
                <a:noFill/>
              </a:ln>
              <a:solidFill>
                <a:srgbClr val="000080"/>
              </a:solidFill>
              <a:latin typeface="Verdana" pitchFamily="34"/>
              <a:ea typeface="Lucida Sans Unicode" pitchFamily="34"/>
              <a:cs typeface="Lucida Sans Unicode" pitchFamily="34"/>
            </a:endParaRPr>
          </a:p>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2400" b="0" i="0" u="none" strike="noStrike" baseline="0">
              <a:ln>
                <a:noFill/>
              </a:ln>
              <a:solidFill>
                <a:srgbClr val="000080"/>
              </a:solidFill>
              <a:latin typeface="Verdana" pitchFamily="34"/>
              <a:ea typeface="Lucida Sans Unicode" pitchFamily="34"/>
              <a:cs typeface="Lucida Sans Unicode" pitchFamily="34"/>
            </a:endParaRPr>
          </a:p>
        </p:txBody>
      </p:sp>
      <p:pic>
        <p:nvPicPr>
          <p:cNvPr id="4" name="Picture 3"/>
          <p:cNvPicPr>
            <a:picLocks noChangeAspect="1"/>
          </p:cNvPicPr>
          <p:nvPr/>
        </p:nvPicPr>
        <p:blipFill>
          <a:blip r:embed="rId3">
            <a:lum/>
            <a:alphaModFix/>
          </a:blip>
          <a:srcRect/>
          <a:stretch>
            <a:fillRect/>
          </a:stretch>
        </p:blipFill>
        <p:spPr>
          <a:xfrm>
            <a:off x="2232000" y="5148000"/>
            <a:ext cx="2160000" cy="957239"/>
          </a:xfrm>
          <a:prstGeom prst="rect">
            <a:avLst/>
          </a:prstGeom>
          <a:noFill/>
          <a:ln>
            <a:noFill/>
          </a:ln>
        </p:spPr>
      </p:pic>
      <p:pic>
        <p:nvPicPr>
          <p:cNvPr id="5" name="Picture 4"/>
          <p:cNvPicPr>
            <a:picLocks noChangeAspect="1"/>
          </p:cNvPicPr>
          <p:nvPr/>
        </p:nvPicPr>
        <p:blipFill>
          <a:blip r:embed="rId4">
            <a:lum/>
            <a:alphaModFix/>
          </a:blip>
          <a:srcRect/>
          <a:stretch>
            <a:fillRect/>
          </a:stretch>
        </p:blipFill>
        <p:spPr>
          <a:xfrm>
            <a:off x="863639" y="4896000"/>
            <a:ext cx="1007999" cy="1389600"/>
          </a:xfrm>
          <a:prstGeom prst="rect">
            <a:avLst/>
          </a:prstGeom>
          <a:noFill/>
          <a:ln>
            <a:noFill/>
          </a:ln>
        </p:spPr>
      </p:pic>
      <p:pic>
        <p:nvPicPr>
          <p:cNvPr id="6" name="Picture 5"/>
          <p:cNvPicPr>
            <a:picLocks noChangeAspect="1"/>
          </p:cNvPicPr>
          <p:nvPr/>
        </p:nvPicPr>
        <p:blipFill>
          <a:blip r:embed="rId5">
            <a:lum/>
            <a:alphaModFix/>
          </a:blip>
          <a:srcRect/>
          <a:stretch>
            <a:fillRect/>
          </a:stretch>
        </p:blipFill>
        <p:spPr>
          <a:xfrm>
            <a:off x="4557240" y="5040000"/>
            <a:ext cx="2138760" cy="1188000"/>
          </a:xfrm>
          <a:prstGeom prst="rect">
            <a:avLst/>
          </a:prstGeom>
          <a:noFill/>
          <a:ln>
            <a:noFill/>
          </a:ln>
        </p:spPr>
      </p:pic>
      <p:pic>
        <p:nvPicPr>
          <p:cNvPr id="7" name="Picture 6"/>
          <p:cNvPicPr>
            <a:picLocks noChangeAspect="1"/>
          </p:cNvPicPr>
          <p:nvPr/>
        </p:nvPicPr>
        <p:blipFill>
          <a:blip r:embed="rId6">
            <a:lum/>
            <a:alphaModFix/>
          </a:blip>
          <a:srcRect/>
          <a:stretch>
            <a:fillRect/>
          </a:stretch>
        </p:blipFill>
        <p:spPr>
          <a:xfrm>
            <a:off x="6768000" y="4845240"/>
            <a:ext cx="1872000" cy="159876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name="page6">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574560" y="-202680"/>
            <a:ext cx="8000999" cy="1256040"/>
          </a:xfrm>
        </p:spPr>
        <p:txBody>
          <a:bodyPr wrap="square">
            <a:spAutoFit/>
          </a:bodyPr>
          <a:lstStyle>
            <a:defPPr lvl="0">
              <a:buNone/>
            </a:defPPr>
            <a:lvl1pPr lvl="0">
              <a:buNone/>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hangingPunct="1"/>
            <a:r>
              <a:rPr lang="en-US" sz="3400"/>
              <a:t>Planar Section Exploration Study</a:t>
            </a:r>
          </a:p>
        </p:txBody>
      </p:sp>
      <p:pic>
        <p:nvPicPr>
          <p:cNvPr id="3" name="Picture 2"/>
          <p:cNvPicPr>
            <a:picLocks noChangeAspect="1"/>
          </p:cNvPicPr>
          <p:nvPr/>
        </p:nvPicPr>
        <p:blipFill>
          <a:blip r:embed="rId3">
            <a:lum/>
            <a:alphaModFix/>
          </a:blip>
          <a:srcRect/>
          <a:stretch>
            <a:fillRect/>
          </a:stretch>
        </p:blipFill>
        <p:spPr>
          <a:xfrm>
            <a:off x="1800000" y="1058760"/>
            <a:ext cx="5646960" cy="4737240"/>
          </a:xfrm>
          <a:prstGeom prst="rect">
            <a:avLst/>
          </a:prstGeom>
          <a:noFill/>
          <a:ln>
            <a:noFill/>
          </a:ln>
        </p:spPr>
      </p:pic>
      <p:sp>
        <p:nvSpPr>
          <p:cNvPr id="4" name="Text Box 2"/>
          <p:cNvSpPr/>
          <p:nvPr/>
        </p:nvSpPr>
        <p:spPr>
          <a:xfrm>
            <a:off x="504359" y="5561279"/>
            <a:ext cx="8000999" cy="8467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ctr" anchorCtr="0" compatLnSpc="1"/>
          <a:lstStyle/>
          <a:p>
            <a:pPr marL="0" marR="0" lvl="0" indent="0" algn="ct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2400" b="0" i="0" u="none" strike="noStrike" baseline="0">
                <a:ln>
                  <a:noFill/>
                </a:ln>
                <a:solidFill>
                  <a:srgbClr val="000080"/>
                </a:solidFill>
                <a:latin typeface="Verdana" pitchFamily="34"/>
                <a:ea typeface="Lucida Sans Unicode" pitchFamily="34"/>
                <a:cs typeface="Lucida Sans Unicode" pitchFamily="34"/>
              </a:rPr>
              <a:t>18 participants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name="Thank You">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574200" y="-277920"/>
            <a:ext cx="8000999" cy="1256040"/>
          </a:xfrm>
        </p:spPr>
        <p:txBody>
          <a:bodyPr wrap="square">
            <a:spAutoFit/>
          </a:bodyPr>
          <a:lstStyle>
            <a:defPPr lvl="0">
              <a:buNone/>
            </a:defPPr>
            <a:lvl1pPr lvl="0">
              <a:buNone/>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hangingPunct="1"/>
            <a:r>
              <a:rPr lang="en-US" sz="3200"/>
              <a:t>Thank You</a:t>
            </a:r>
          </a:p>
        </p:txBody>
      </p:sp>
      <p:sp>
        <p:nvSpPr>
          <p:cNvPr id="5" name="TextBox 4"/>
          <p:cNvSpPr txBox="1"/>
          <p:nvPr/>
        </p:nvSpPr>
        <p:spPr>
          <a:xfrm>
            <a:off x="393840" y="6005040"/>
            <a:ext cx="8390520" cy="700560"/>
          </a:xfrm>
          <a:prstGeom prst="rect">
            <a:avLst/>
          </a:prstGeom>
          <a:noFill/>
          <a:ln>
            <a:noFill/>
          </a:ln>
        </p:spPr>
        <p:txBody>
          <a:bodyPr vert="horz" wrap="none" lIns="90000" tIns="45000" rIns="90000" bIns="45000" anchorCtr="0" compatLnSpc="1"/>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2000" b="0" i="0" u="none" strike="noStrike" baseline="0" dirty="0">
                <a:ln>
                  <a:noFill/>
                </a:ln>
                <a:solidFill>
                  <a:srgbClr val="000080"/>
                </a:solidFill>
                <a:latin typeface="Verdana" pitchFamily="34"/>
                <a:ea typeface="Lucida Sans Unicode" pitchFamily="34"/>
                <a:cs typeface="Lucida Sans Unicode" pitchFamily="34"/>
              </a:rPr>
              <a:t>Code and data available online:</a:t>
            </a:r>
          </a:p>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2000" b="0" i="0" u="none" strike="noStrike" baseline="0" dirty="0">
                <a:ln>
                  <a:noFill/>
                </a:ln>
                <a:solidFill>
                  <a:srgbClr val="000080"/>
                </a:solidFill>
                <a:latin typeface="Verdana" pitchFamily="34"/>
                <a:ea typeface="Lucida Sans Unicode" pitchFamily="34"/>
                <a:cs typeface="Lucida Sans Unicode" pitchFamily="34"/>
              </a:rPr>
              <a:t>http://www.dgp.toronto.edu/~mccrae/projects/slices/</a:t>
            </a:r>
          </a:p>
        </p:txBody>
      </p:sp>
      <p:pic>
        <p:nvPicPr>
          <p:cNvPr id="6" name="results2.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19200" y="914400"/>
            <a:ext cx="6787520" cy="50906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96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574200" y="56621"/>
            <a:ext cx="8000999" cy="586957"/>
          </a:xfrm>
        </p:spPr>
        <p:txBody>
          <a:bodyPr wrap="square">
            <a:spAutoFit/>
          </a:bodyPr>
          <a:lstStyle>
            <a:defPPr lvl="0">
              <a:buNone/>
            </a:defPPr>
            <a:lvl1pPr lvl="0">
              <a:buNone/>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hangingPunct="1"/>
            <a:r>
              <a:rPr lang="en-US" sz="3200" dirty="0" smtClean="0"/>
              <a:t>Extra Slides…</a:t>
            </a:r>
            <a:endParaRPr lang="en-US" sz="3200" dirty="0"/>
          </a:p>
        </p:txBody>
      </p:sp>
      <p:sp>
        <p:nvSpPr>
          <p:cNvPr id="8" name="TextBox 7"/>
          <p:cNvSpPr txBox="1"/>
          <p:nvPr/>
        </p:nvSpPr>
        <p:spPr>
          <a:xfrm>
            <a:off x="394560" y="5486400"/>
            <a:ext cx="8139840" cy="1062000"/>
          </a:xfrm>
          <a:prstGeom prst="rect">
            <a:avLst/>
          </a:prstGeom>
          <a:noFill/>
          <a:ln>
            <a:noFill/>
          </a:ln>
        </p:spPr>
        <p:txBody>
          <a:bodyPr vert="horz" wrap="square" lIns="90000" tIns="45000" rIns="90000" bIns="45000" anchorCtr="0" compatLnSpc="1"/>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1600" b="0" i="0" u="none" strike="noStrike" baseline="0" dirty="0" smtClean="0">
                <a:ln>
                  <a:noFill/>
                </a:ln>
                <a:solidFill>
                  <a:srgbClr val="000080"/>
                </a:solidFill>
                <a:latin typeface="Verdana" pitchFamily="34"/>
                <a:ea typeface="Lucida Sans Unicode" pitchFamily="34"/>
                <a:cs typeface="Lucida Sans Unicode" pitchFamily="34"/>
              </a:rPr>
              <a:t>Liu et al. </a:t>
            </a:r>
            <a:r>
              <a:rPr lang="en-US" sz="1600" b="0" i="1" u="none" strike="noStrike" baseline="0" dirty="0" smtClean="0">
                <a:ln>
                  <a:noFill/>
                </a:ln>
                <a:solidFill>
                  <a:srgbClr val="000080"/>
                </a:solidFill>
                <a:latin typeface="Verdana" pitchFamily="34"/>
                <a:ea typeface="Lucida Sans Unicode" pitchFamily="34"/>
                <a:cs typeface="Lucida Sans Unicode" pitchFamily="34"/>
              </a:rPr>
              <a:t>Surface Reconstruction from Non-Parallel Curve Networks</a:t>
            </a:r>
            <a:r>
              <a:rPr lang="en-US" sz="1600" b="0" i="0" u="none" strike="noStrike" baseline="0" dirty="0" smtClean="0">
                <a:ln>
                  <a:noFill/>
                </a:ln>
                <a:solidFill>
                  <a:srgbClr val="000080"/>
                </a:solidFill>
                <a:latin typeface="Verdana" pitchFamily="34"/>
                <a:ea typeface="Lucida Sans Unicode" pitchFamily="34"/>
                <a:cs typeface="Lucida Sans Unicode" pitchFamily="34"/>
              </a:rPr>
              <a:t>.  </a:t>
            </a:r>
            <a:r>
              <a:rPr lang="en-US" sz="1600" b="0" i="0" u="none" strike="noStrike" baseline="0" dirty="0" err="1" smtClean="0">
                <a:ln>
                  <a:noFill/>
                </a:ln>
                <a:solidFill>
                  <a:srgbClr val="000080"/>
                </a:solidFill>
                <a:latin typeface="Verdana" pitchFamily="34"/>
                <a:ea typeface="Lucida Sans Unicode" pitchFamily="34"/>
                <a:cs typeface="Lucida Sans Unicode" pitchFamily="34"/>
              </a:rPr>
              <a:t>Eurographics</a:t>
            </a:r>
            <a:r>
              <a:rPr lang="en-US" sz="1600" b="0" i="0" u="none" strike="noStrike" baseline="0" dirty="0" smtClean="0">
                <a:ln>
                  <a:noFill/>
                </a:ln>
                <a:solidFill>
                  <a:srgbClr val="000080"/>
                </a:solidFill>
                <a:latin typeface="Verdana" pitchFamily="34"/>
                <a:ea typeface="Lucida Sans Unicode" pitchFamily="34"/>
                <a:cs typeface="Lucida Sans Unicode" pitchFamily="34"/>
              </a:rPr>
              <a:t> 2008.</a:t>
            </a:r>
            <a:endParaRPr lang="en-US" sz="1600" b="0" i="0" u="none" strike="noStrike" baseline="0" dirty="0">
              <a:ln>
                <a:noFill/>
              </a:ln>
              <a:solidFill>
                <a:srgbClr val="000080"/>
              </a:solidFill>
              <a:latin typeface="Verdana" pitchFamily="34"/>
              <a:ea typeface="Lucida Sans Unicode" pitchFamily="34"/>
              <a:cs typeface="Lucida Sans Unicode" pitchFamily="34"/>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309" y="2166761"/>
            <a:ext cx="8459381" cy="2524478"/>
          </a:xfrm>
          <a:prstGeom prst="rect">
            <a:avLst/>
          </a:prstGeom>
        </p:spPr>
      </p:pic>
    </p:spTree>
    <p:extLst>
      <p:ext uri="{BB962C8B-B14F-4D97-AF65-F5344CB8AC3E}">
        <p14:creationId xmlns:p14="http://schemas.microsoft.com/office/powerpoint/2010/main" val="40514357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574200" y="56621"/>
            <a:ext cx="8000999" cy="586957"/>
          </a:xfrm>
        </p:spPr>
        <p:txBody>
          <a:bodyPr wrap="square">
            <a:spAutoFit/>
          </a:bodyPr>
          <a:lstStyle>
            <a:defPPr lvl="0">
              <a:buNone/>
            </a:defPPr>
            <a:lvl1pPr lvl="0">
              <a:buNone/>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hangingPunct="1"/>
            <a:r>
              <a:rPr lang="en-US" sz="3200" dirty="0" smtClean="0"/>
              <a:t>Extra Slides…</a:t>
            </a:r>
            <a:endParaRPr lang="en-US" sz="32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125" y="1766655"/>
            <a:ext cx="8773750" cy="3324689"/>
          </a:xfrm>
          <a:prstGeom prst="rect">
            <a:avLst/>
          </a:prstGeom>
        </p:spPr>
      </p:pic>
    </p:spTree>
    <p:extLst>
      <p:ext uri="{BB962C8B-B14F-4D97-AF65-F5344CB8AC3E}">
        <p14:creationId xmlns:p14="http://schemas.microsoft.com/office/powerpoint/2010/main" val="20197988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name="page7">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574560" y="-202680"/>
            <a:ext cx="8000999" cy="1256040"/>
          </a:xfrm>
        </p:spPr>
        <p:txBody>
          <a:bodyPr wrap="square">
            <a:spAutoFit/>
          </a:bodyPr>
          <a:lstStyle>
            <a:defPPr lvl="0">
              <a:buNone/>
            </a:defPPr>
            <a:lvl1pPr lvl="0">
              <a:buNone/>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hangingPunct="1"/>
            <a:r>
              <a:rPr lang="en-US" sz="3400"/>
              <a:t>Planar Section Exploration Study</a:t>
            </a:r>
          </a:p>
        </p:txBody>
      </p:sp>
      <p:sp>
        <p:nvSpPr>
          <p:cNvPr id="3" name="Text Box 2"/>
          <p:cNvSpPr/>
          <p:nvPr/>
        </p:nvSpPr>
        <p:spPr>
          <a:xfrm>
            <a:off x="503999" y="5561279"/>
            <a:ext cx="8000999" cy="8467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ctr" anchorCtr="0" compatLnSpc="1"/>
          <a:lstStyle/>
          <a:p>
            <a:pPr marL="0" marR="0" lvl="0" indent="0" algn="ct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2400" b="0" i="0" u="none" strike="noStrike" baseline="0">
                <a:ln>
                  <a:noFill/>
                </a:ln>
                <a:solidFill>
                  <a:srgbClr val="000080"/>
                </a:solidFill>
                <a:latin typeface="Verdana" pitchFamily="34"/>
                <a:ea typeface="Lucida Sans Unicode" pitchFamily="34"/>
                <a:cs typeface="Lucida Sans Unicode" pitchFamily="34"/>
              </a:rPr>
              <a:t>18 participants, 19 models, 1630 total planes</a:t>
            </a:r>
          </a:p>
        </p:txBody>
      </p:sp>
      <p:pic>
        <p:nvPicPr>
          <p:cNvPr id="4" name="Picture 3"/>
          <p:cNvPicPr>
            <a:picLocks noChangeAspect="1"/>
          </p:cNvPicPr>
          <p:nvPr/>
        </p:nvPicPr>
        <p:blipFill>
          <a:blip r:embed="rId3">
            <a:lum/>
            <a:alphaModFix/>
          </a:blip>
          <a:srcRect/>
          <a:stretch>
            <a:fillRect/>
          </a:stretch>
        </p:blipFill>
        <p:spPr>
          <a:xfrm>
            <a:off x="687600" y="1193039"/>
            <a:ext cx="7808400" cy="427896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name="page8">
    <p:spTree>
      <p:nvGrpSpPr>
        <p:cNvPr id="1" name=""/>
        <p:cNvGrpSpPr/>
        <p:nvPr/>
      </p:nvGrpSpPr>
      <p:grpSpPr>
        <a:xfrm>
          <a:off x="0" y="0"/>
          <a:ext cx="0" cy="0"/>
          <a:chOff x="0" y="0"/>
          <a:chExt cx="0" cy="0"/>
        </a:xfrm>
      </p:grpSpPr>
      <p:sp>
        <p:nvSpPr>
          <p:cNvPr id="2" name="Text Box1"/>
          <p:cNvSpPr/>
          <p:nvPr/>
        </p:nvSpPr>
        <p:spPr>
          <a:xfrm>
            <a:off x="301680" y="1368000"/>
            <a:ext cx="8569440" cy="1296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ctr" anchorCtr="0" compatLnSpc="1"/>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2400" b="0" i="0" u="none" strike="noStrike" baseline="0" dirty="0">
                <a:ln>
                  <a:noFill/>
                </a:ln>
                <a:solidFill>
                  <a:srgbClr val="000080"/>
                </a:solidFill>
                <a:latin typeface="Verdana" pitchFamily="34"/>
                <a:ea typeface="Lucida Sans Unicode" pitchFamily="34"/>
                <a:cs typeface="Lucida Sans Unicode" pitchFamily="34"/>
              </a:rPr>
              <a:t>1. Can we produce </a:t>
            </a:r>
            <a:r>
              <a:rPr lang="en-US" sz="2400" b="0" i="1" u="none" strike="noStrike" baseline="0" dirty="0">
                <a:ln>
                  <a:noFill/>
                </a:ln>
                <a:solidFill>
                  <a:srgbClr val="000080"/>
                </a:solidFill>
                <a:latin typeface="Verdana" pitchFamily="34"/>
                <a:ea typeface="Lucida Sans Unicode" pitchFamily="34"/>
                <a:cs typeface="Lucida Sans Unicode" pitchFamily="34"/>
              </a:rPr>
              <a:t>minimal</a:t>
            </a:r>
            <a:r>
              <a:rPr lang="en-US" sz="2400" b="0" i="0" u="none" strike="noStrike" baseline="0" dirty="0">
                <a:ln>
                  <a:noFill/>
                </a:ln>
                <a:solidFill>
                  <a:srgbClr val="000080"/>
                </a:solidFill>
                <a:latin typeface="Verdana" pitchFamily="34"/>
                <a:ea typeface="Lucida Sans Unicode" pitchFamily="34"/>
                <a:cs typeface="Lucida Sans Unicode" pitchFamily="34"/>
              </a:rPr>
              <a:t> planar section abstractions that are </a:t>
            </a:r>
            <a:r>
              <a:rPr lang="en-US" sz="2400" b="0" i="1" u="none" strike="noStrike" baseline="0" dirty="0">
                <a:ln>
                  <a:noFill/>
                </a:ln>
                <a:solidFill>
                  <a:srgbClr val="000080"/>
                </a:solidFill>
                <a:latin typeface="Verdana" pitchFamily="34"/>
                <a:ea typeface="Lucida Sans Unicode" pitchFamily="34"/>
                <a:cs typeface="Lucida Sans Unicode" pitchFamily="34"/>
              </a:rPr>
              <a:t>recognizable</a:t>
            </a:r>
            <a:r>
              <a:rPr lang="en-US" sz="2400" b="0" i="0" u="none" strike="noStrike" baseline="0" dirty="0">
                <a:ln>
                  <a:noFill/>
                </a:ln>
                <a:solidFill>
                  <a:srgbClr val="000080"/>
                </a:solidFill>
                <a:latin typeface="Verdana" pitchFamily="34"/>
                <a:ea typeface="Lucida Sans Unicode" pitchFamily="34"/>
                <a:cs typeface="Lucida Sans Unicode" pitchFamily="34"/>
              </a:rPr>
              <a:t>?</a:t>
            </a:r>
          </a:p>
        </p:txBody>
      </p:sp>
      <p:sp>
        <p:nvSpPr>
          <p:cNvPr id="3" name="Title 2"/>
          <p:cNvSpPr txBox="1">
            <a:spLocks noGrp="1"/>
          </p:cNvSpPr>
          <p:nvPr>
            <p:ph type="title" idx="4294967295"/>
          </p:nvPr>
        </p:nvSpPr>
        <p:spPr>
          <a:xfrm>
            <a:off x="574560" y="-202680"/>
            <a:ext cx="8000999" cy="1256040"/>
          </a:xfrm>
        </p:spPr>
        <p:txBody>
          <a:bodyPr wrap="square">
            <a:spAutoFit/>
          </a:bodyPr>
          <a:lstStyle>
            <a:defPPr lvl="0">
              <a:buNone/>
            </a:defPPr>
            <a:lvl1pPr lvl="0">
              <a:buNone/>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hangingPunct="1"/>
            <a:r>
              <a:rPr lang="en-US" sz="3400"/>
              <a:t>Planar Section Exploration Study</a:t>
            </a:r>
          </a:p>
        </p:txBody>
      </p:sp>
      <p:sp>
        <p:nvSpPr>
          <p:cNvPr id="4" name="Text Box "/>
          <p:cNvSpPr/>
          <p:nvPr/>
        </p:nvSpPr>
        <p:spPr>
          <a:xfrm>
            <a:off x="324000" y="4104000"/>
            <a:ext cx="8569440" cy="1224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ctr" anchorCtr="0" compatLnSpc="1"/>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2400" b="0" i="0" u="none" strike="noStrike" baseline="0">
                <a:ln>
                  <a:noFill/>
                </a:ln>
                <a:solidFill>
                  <a:srgbClr val="000080"/>
                </a:solidFill>
                <a:latin typeface="Verdana" pitchFamily="34"/>
                <a:ea typeface="Lucida Sans Unicode" pitchFamily="34"/>
                <a:cs typeface="Lucida Sans Unicode" pitchFamily="34"/>
              </a:rPr>
              <a:t>Humans created proxies using few planes:</a:t>
            </a:r>
          </a:p>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2400" b="0" i="0" u="none" strike="noStrike" baseline="0">
                <a:ln>
                  <a:noFill/>
                </a:ln>
                <a:solidFill>
                  <a:srgbClr val="000080"/>
                </a:solidFill>
                <a:latin typeface="Verdana" pitchFamily="34"/>
                <a:ea typeface="Lucida Sans Unicode" pitchFamily="34"/>
                <a:cs typeface="Lucida Sans Unicode" pitchFamily="34"/>
              </a:rPr>
              <a:t>- 1.5% used 10+ planes</a:t>
            </a:r>
          </a:p>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2400" b="0" i="0" u="none" strike="noStrike" baseline="0">
                <a:ln>
                  <a:noFill/>
                </a:ln>
                <a:solidFill>
                  <a:srgbClr val="000080"/>
                </a:solidFill>
                <a:latin typeface="Verdana" pitchFamily="34"/>
                <a:ea typeface="Lucida Sans Unicode" pitchFamily="34"/>
                <a:cs typeface="Lucida Sans Unicode" pitchFamily="34"/>
              </a:rPr>
              <a:t>- Mean: 4.77 planes</a:t>
            </a:r>
          </a:p>
        </p:txBody>
      </p:sp>
      <p:sp>
        <p:nvSpPr>
          <p:cNvPr id="5" name="Text Box 2"/>
          <p:cNvSpPr/>
          <p:nvPr/>
        </p:nvSpPr>
        <p:spPr>
          <a:xfrm>
            <a:off x="322560" y="3100680"/>
            <a:ext cx="8569440" cy="6433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ctr" anchorCtr="0" compatLnSpc="1"/>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2400" b="0" i="0" u="none" strike="noStrike" baseline="0">
                <a:ln>
                  <a:noFill/>
                </a:ln>
                <a:solidFill>
                  <a:srgbClr val="000080"/>
                </a:solidFill>
                <a:latin typeface="Verdana" pitchFamily="34"/>
                <a:ea typeface="Lucida Sans Unicode" pitchFamily="34"/>
                <a:cs typeface="Lucida Sans Unicode" pitchFamily="34"/>
              </a:rPr>
              <a:t>Yes!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name="page9">
    <p:spTree>
      <p:nvGrpSpPr>
        <p:cNvPr id="1" name=""/>
        <p:cNvGrpSpPr/>
        <p:nvPr/>
      </p:nvGrpSpPr>
      <p:grpSpPr>
        <a:xfrm>
          <a:off x="0" y="0"/>
          <a:ext cx="0" cy="0"/>
          <a:chOff x="0" y="0"/>
          <a:chExt cx="0" cy="0"/>
        </a:xfrm>
      </p:grpSpPr>
      <p:sp>
        <p:nvSpPr>
          <p:cNvPr id="2" name="Text Box 2"/>
          <p:cNvSpPr/>
          <p:nvPr/>
        </p:nvSpPr>
        <p:spPr>
          <a:xfrm>
            <a:off x="345960" y="947519"/>
            <a:ext cx="8510040" cy="13204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1"/>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2400" b="0" i="0" u="none" strike="noStrike" baseline="0">
                <a:ln>
                  <a:noFill/>
                </a:ln>
                <a:solidFill>
                  <a:srgbClr val="000080"/>
                </a:solidFill>
                <a:latin typeface="Verdana" pitchFamily="34"/>
                <a:ea typeface="Lucida Sans Unicode" pitchFamily="34"/>
                <a:cs typeface="Lucida Sans Unicode" pitchFamily="34"/>
              </a:rPr>
              <a:t>2.  Do abstractions </a:t>
            </a:r>
            <a:r>
              <a:rPr lang="en-US" sz="2400" b="0" i="1" u="none" strike="noStrike" baseline="0">
                <a:ln>
                  <a:noFill/>
                </a:ln>
                <a:solidFill>
                  <a:srgbClr val="000080"/>
                </a:solidFill>
                <a:latin typeface="Verdana" pitchFamily="34"/>
                <a:ea typeface="Lucida Sans Unicode" pitchFamily="34"/>
                <a:cs typeface="Lucida Sans Unicode" pitchFamily="34"/>
              </a:rPr>
              <a:t>correlate</a:t>
            </a:r>
            <a:r>
              <a:rPr lang="en-US" sz="2400" b="0" i="0" u="none" strike="noStrike" baseline="0">
                <a:ln>
                  <a:noFill/>
                </a:ln>
                <a:solidFill>
                  <a:srgbClr val="000080"/>
                </a:solidFill>
                <a:latin typeface="Verdana" pitchFamily="34"/>
                <a:ea typeface="Lucida Sans Unicode" pitchFamily="34"/>
                <a:cs typeface="Lucida Sans Unicode" pitchFamily="34"/>
              </a:rPr>
              <a:t> across users?</a:t>
            </a:r>
          </a:p>
        </p:txBody>
      </p:sp>
      <p:pic>
        <p:nvPicPr>
          <p:cNvPr id="3" name="Picture 3"/>
          <p:cNvPicPr>
            <a:picLocks noChangeAspect="1"/>
          </p:cNvPicPr>
          <p:nvPr/>
        </p:nvPicPr>
        <p:blipFill>
          <a:blip r:embed="rId3">
            <a:lum/>
            <a:alphaModFix/>
          </a:blip>
          <a:srcRect/>
          <a:stretch>
            <a:fillRect/>
          </a:stretch>
        </p:blipFill>
        <p:spPr>
          <a:xfrm>
            <a:off x="421200" y="1412640"/>
            <a:ext cx="8342280" cy="2544840"/>
          </a:xfrm>
          <a:prstGeom prst="rect">
            <a:avLst/>
          </a:prstGeom>
          <a:noFill/>
          <a:ln>
            <a:noFill/>
          </a:ln>
        </p:spPr>
      </p:pic>
      <p:sp>
        <p:nvSpPr>
          <p:cNvPr id="4" name="Title 3"/>
          <p:cNvSpPr txBox="1">
            <a:spLocks noGrp="1"/>
          </p:cNvSpPr>
          <p:nvPr>
            <p:ph type="title" idx="4294967295"/>
          </p:nvPr>
        </p:nvSpPr>
        <p:spPr>
          <a:xfrm>
            <a:off x="574560" y="-202680"/>
            <a:ext cx="8000999" cy="1256040"/>
          </a:xfrm>
        </p:spPr>
        <p:txBody>
          <a:bodyPr wrap="square">
            <a:spAutoFit/>
          </a:bodyPr>
          <a:lstStyle>
            <a:defPPr lvl="0">
              <a:buNone/>
            </a:defPPr>
            <a:lvl1pPr lvl="0">
              <a:buNone/>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hangingPunct="1"/>
            <a:r>
              <a:rPr lang="en-US" sz="3400"/>
              <a:t>Planar Section Exploration Study</a:t>
            </a:r>
          </a:p>
        </p:txBody>
      </p:sp>
      <p:pic>
        <p:nvPicPr>
          <p:cNvPr id="5" name="Picture 4"/>
          <p:cNvPicPr>
            <a:picLocks noChangeAspect="1"/>
          </p:cNvPicPr>
          <p:nvPr/>
        </p:nvPicPr>
        <p:blipFill>
          <a:blip r:embed="rId4">
            <a:lum/>
            <a:alphaModFix/>
          </a:blip>
          <a:srcRect/>
          <a:stretch>
            <a:fillRect/>
          </a:stretch>
        </p:blipFill>
        <p:spPr>
          <a:xfrm>
            <a:off x="2336760" y="4176000"/>
            <a:ext cx="4791240" cy="2520000"/>
          </a:xfrm>
          <a:prstGeom prst="rect">
            <a:avLst/>
          </a:prstGeom>
          <a:noFill/>
          <a:ln>
            <a:noFill/>
          </a:ln>
        </p:spPr>
      </p:pic>
      <p:sp>
        <p:nvSpPr>
          <p:cNvPr id="6" name="Text Box 2"/>
          <p:cNvSpPr/>
          <p:nvPr/>
        </p:nvSpPr>
        <p:spPr>
          <a:xfrm>
            <a:off x="7200000" y="947519"/>
            <a:ext cx="1512000" cy="6364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1"/>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2400" b="0" i="0" u="none" strike="noStrike" baseline="0">
                <a:ln>
                  <a:noFill/>
                </a:ln>
                <a:solidFill>
                  <a:srgbClr val="000080"/>
                </a:solidFill>
                <a:latin typeface="Verdana" pitchFamily="34"/>
                <a:ea typeface="Lucida Sans Unicode" pitchFamily="34"/>
                <a:cs typeface="Lucida Sans Unicode" pitchFamily="34"/>
              </a:rPr>
              <a:t>Yes!  </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itl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itle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3901</TotalTime>
  <Words>3660</Words>
  <Application>Microsoft Office PowerPoint</Application>
  <PresentationFormat>On-screen Show (4:3)</PresentationFormat>
  <Paragraphs>282</Paragraphs>
  <Slides>62</Slides>
  <Notes>62</Notes>
  <HiddenSlides>0</HiddenSlides>
  <MMClips>8</MMClips>
  <ScaleCrop>false</ScaleCrop>
  <HeadingPairs>
    <vt:vector size="4" baseType="variant">
      <vt:variant>
        <vt:lpstr>Theme</vt:lpstr>
      </vt:variant>
      <vt:variant>
        <vt:i4>3</vt:i4>
      </vt:variant>
      <vt:variant>
        <vt:lpstr>Slide Titles</vt:lpstr>
      </vt:variant>
      <vt:variant>
        <vt:i4>62</vt:i4>
      </vt:variant>
    </vt:vector>
  </HeadingPairs>
  <TitlesOfParts>
    <vt:vector size="65" baseType="lpstr">
      <vt:lpstr>Default</vt:lpstr>
      <vt:lpstr>Title1</vt:lpstr>
      <vt:lpstr>Title3</vt:lpstr>
      <vt:lpstr>Slices: A Shape-proxy Based on Planar Sections</vt:lpstr>
      <vt:lpstr>Problem Statement</vt:lpstr>
      <vt:lpstr>Planar Section Inspiration</vt:lpstr>
      <vt:lpstr>Planar Section Exploration Study</vt:lpstr>
      <vt:lpstr>Planar Section Exploration Study</vt:lpstr>
      <vt:lpstr>Planar Section Exploration Study</vt:lpstr>
      <vt:lpstr>Planar Section Exploration Study</vt:lpstr>
      <vt:lpstr>Planar Section Exploration Study</vt:lpstr>
      <vt:lpstr>Planar Section Exploration Study</vt:lpstr>
      <vt:lpstr>Exploration Study Insights</vt:lpstr>
      <vt:lpstr>Problem Statement Revisited</vt:lpstr>
      <vt:lpstr>Algorithmic Insights I</vt:lpstr>
      <vt:lpstr>Algorithmic Insights II</vt:lpstr>
      <vt:lpstr>Algorithmic Insights III</vt:lpstr>
      <vt:lpstr>Our Approach – Geometric Features</vt:lpstr>
      <vt:lpstr>Our Approach – Geometric Features</vt:lpstr>
      <vt:lpstr>Our Approach – Geometric Features</vt:lpstr>
      <vt:lpstr>Our Approach – Geometric Features</vt:lpstr>
      <vt:lpstr>Our Approach – Geometric Features</vt:lpstr>
      <vt:lpstr>Geometric Features – Point Type</vt:lpstr>
      <vt:lpstr>Geometric Features – Capsule Type</vt:lpstr>
      <vt:lpstr>Geometric Features – Spindle Type</vt:lpstr>
      <vt:lpstr>Our Approach – Geometric Features</vt:lpstr>
      <vt:lpstr>Our Approach – Geometric Features</vt:lpstr>
      <vt:lpstr>Our Approach – Geometric Features</vt:lpstr>
      <vt:lpstr>Our Approach – Geometric Features</vt:lpstr>
      <vt:lpstr>Our Approach – Geometric Features</vt:lpstr>
      <vt:lpstr>Our Approach – Geometric Features</vt:lpstr>
      <vt:lpstr>Geometric Features – Segment PCA Plane</vt:lpstr>
      <vt:lpstr>Geometric Features – Segment PCA Axis</vt:lpstr>
      <vt:lpstr>Geometric Features - Ridge</vt:lpstr>
      <vt:lpstr>Geometric Features - Valley</vt:lpstr>
      <vt:lpstr>Geometric Features – Symmetry Plane</vt:lpstr>
      <vt:lpstr>Geometric Features – Global XYZ Plane</vt:lpstr>
      <vt:lpstr>Geometric Features – Global PCA Plane</vt:lpstr>
      <vt:lpstr>Our Approach – Greedy Selection</vt:lpstr>
      <vt:lpstr>Our Approach – Greedy Selection</vt:lpstr>
      <vt:lpstr>Our Approach – Greedy Selection</vt:lpstr>
      <vt:lpstr>Our Approach – Greedy Selection</vt:lpstr>
      <vt:lpstr>Our Approach – Greedy Selection</vt:lpstr>
      <vt:lpstr>Our Approach – Greedy Selection</vt:lpstr>
      <vt:lpstr>Our Approach – Greedy Selection</vt:lpstr>
      <vt:lpstr>Our Approach – Learning Weights</vt:lpstr>
      <vt:lpstr>Our Approach – Learning Weights</vt:lpstr>
      <vt:lpstr>Our Approach – Learning Weights</vt:lpstr>
      <vt:lpstr>Results</vt:lpstr>
      <vt:lpstr>Results</vt:lpstr>
      <vt:lpstr>Evaluation I</vt:lpstr>
      <vt:lpstr>Evaluation I – Recognition Study</vt:lpstr>
      <vt:lpstr>Evaluation I – Recognition Study</vt:lpstr>
      <vt:lpstr>Evaluation II - Persistence</vt:lpstr>
      <vt:lpstr>Evaluation III - Limitations</vt:lpstr>
      <vt:lpstr>Algorithmic Refinements</vt:lpstr>
      <vt:lpstr>Applications – Paper Puppets</vt:lpstr>
      <vt:lpstr>Applications – Articulating Puppets</vt:lpstr>
      <vt:lpstr>Applications - Annotation</vt:lpstr>
      <vt:lpstr>Applications – Artistic Abstraction</vt:lpstr>
      <vt:lpstr>Summary</vt:lpstr>
      <vt:lpstr>Acknowledgements</vt:lpstr>
      <vt:lpstr>Thank You</vt:lpstr>
      <vt:lpstr>Extra Slides…</vt:lpstr>
      <vt:lpstr>Extra Slides…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Slices: A Shape-proxy Based on Planar Sections</dc:title>
  <dc:creator>James McCrae</dc:creator>
  <cp:lastModifiedBy>J</cp:lastModifiedBy>
  <cp:revision>681</cp:revision>
  <dcterms:created xsi:type="dcterms:W3CDTF">2009-12-07T19:26:34Z</dcterms:created>
  <dcterms:modified xsi:type="dcterms:W3CDTF">2011-12-14T20:44:45Z</dcterms:modified>
</cp:coreProperties>
</file>