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  <Override PartName="/ppt/media/media5.mp4" ContentType="video/unknown"/>
  <Override PartName="/ppt/media/media6.mp4" ContentType="video/unknown"/>
  <Override PartName="/ppt/media/media7.mp4" ContentType="video/unknown"/>
  <Override PartName="/ppt/media/media8.mp4" ContentType="video/unknown"/>
  <Override PartName="/ppt/media/media9.mp4" ContentType="video/unknown"/>
  <Override PartName="/ppt/media/media10.mp4" ContentType="video/unknown"/>
  <Override PartName="/ppt/media/media11.mp4" ContentType="video/unknown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media12.mp4" ContentType="video/unknown"/>
  <Override PartName="/ppt/media/media13.mp4" ContentType="video/unknown"/>
  <Override PartName="/ppt/media/image10.jpeg" ContentType="image/jpeg"/>
  <Override PartName="/ppt/media/image1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342900" algn="ctr">
              <a:spcBef>
                <a:spcPts val="0"/>
              </a:spcBef>
              <a:buSzTx/>
              <a:buNone/>
              <a:defRPr sz="3200"/>
            </a:lvl2pPr>
            <a:lvl3pPr marL="0" indent="685800" algn="ctr">
              <a:spcBef>
                <a:spcPts val="0"/>
              </a:spcBef>
              <a:buSzTx/>
              <a:buNone/>
              <a:defRPr sz="3200"/>
            </a:lvl3pPr>
            <a:lvl4pPr marL="0" indent="1028700" algn="ctr">
              <a:spcBef>
                <a:spcPts val="0"/>
              </a:spcBef>
              <a:buSzTx/>
              <a:buNone/>
              <a:defRPr sz="3200"/>
            </a:lvl4pPr>
            <a:lvl5pPr marL="0" indent="13716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xfrm>
            <a:off x="6311798" y="926465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Shape 127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 marL="381000" indent="-381000">
              <a:buSzPct val="100000"/>
            </a:lvl1pPr>
            <a:lvl2pPr marL="762000" indent="-381000">
              <a:buSzPct val="100000"/>
            </a:lvl2pPr>
            <a:lvl3pPr marL="1143000" indent="-381000">
              <a:buSzPct val="100000"/>
            </a:lvl3pPr>
            <a:lvl4pPr marL="1524000" indent="-381000">
              <a:buSzPct val="100000"/>
            </a:lvl4pPr>
            <a:lvl5pPr marL="1905000" indent="-381000">
              <a:buSzPct val="100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6311798" y="926465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3" Type="http://schemas.microsoft.com/office/2007/relationships/media" Target="../media/media5.mp4"/><Relationship Id="rId4" Type="http://schemas.openxmlformats.org/officeDocument/2006/relationships/image" Target="../media/image14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Relationship Id="rId5" Type="http://schemas.openxmlformats.org/officeDocument/2006/relationships/video" Target="../media/media2.mp4"/><Relationship Id="rId6" Type="http://schemas.microsoft.com/office/2007/relationships/media" Target="../media/media2.mp4"/><Relationship Id="rId7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3" Type="http://schemas.microsoft.com/office/2007/relationships/media" Target="../media/media6.mp4"/><Relationship Id="rId4" Type="http://schemas.openxmlformats.org/officeDocument/2006/relationships/image" Target="../media/image15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3" Type="http://schemas.microsoft.com/office/2007/relationships/media" Target="../media/media7.mp4"/><Relationship Id="rId4" Type="http://schemas.openxmlformats.org/officeDocument/2006/relationships/image" Target="../media/image1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8.mp4"/><Relationship Id="rId3" Type="http://schemas.microsoft.com/office/2007/relationships/media" Target="../media/media8.mp4"/><Relationship Id="rId4" Type="http://schemas.openxmlformats.org/officeDocument/2006/relationships/image" Target="../media/image17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9.mp4"/><Relationship Id="rId3" Type="http://schemas.microsoft.com/office/2007/relationships/media" Target="../media/media9.mp4"/><Relationship Id="rId4" Type="http://schemas.openxmlformats.org/officeDocument/2006/relationships/image" Target="../media/image19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0.mp4"/><Relationship Id="rId3" Type="http://schemas.microsoft.com/office/2007/relationships/media" Target="../media/media10.mp4"/><Relationship Id="rId4" Type="http://schemas.openxmlformats.org/officeDocument/2006/relationships/image" Target="../media/image20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1.mp4"/><Relationship Id="rId3" Type="http://schemas.microsoft.com/office/2007/relationships/media" Target="../media/media11.mp4"/><Relationship Id="rId4" Type="http://schemas.openxmlformats.org/officeDocument/2006/relationships/image" Target="../media/image21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2.mp4"/><Relationship Id="rId3" Type="http://schemas.microsoft.com/office/2007/relationships/media" Target="../media/media12.mp4"/><Relationship Id="rId4" Type="http://schemas.openxmlformats.org/officeDocument/2006/relationships/image" Target="../media/image22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3.mp4"/><Relationship Id="rId3" Type="http://schemas.microsoft.com/office/2007/relationships/media" Target="../media/media13.mp4"/><Relationship Id="rId4" Type="http://schemas.openxmlformats.org/officeDocument/2006/relationships/image" Target="../media/image2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Relationship Id="rId4" Type="http://schemas.openxmlformats.org/officeDocument/2006/relationships/image" Target="../media/image1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4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3" Type="http://schemas.microsoft.com/office/2007/relationships/media" Target="../media/media4.mp4"/><Relationship Id="rId4" Type="http://schemas.openxmlformats.org/officeDocument/2006/relationships/image" Target="../media/image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title"/>
          </p:nvPr>
        </p:nvSpPr>
        <p:spPr>
          <a:xfrm>
            <a:off x="333471" y="1147414"/>
            <a:ext cx="12337858" cy="3302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Gestural Motion Editing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Using Mobile Devices</a:t>
            </a:r>
          </a:p>
        </p:txBody>
      </p:sp>
      <p:sp>
        <p:nvSpPr>
          <p:cNvPr id="138" name="Shape 138"/>
          <p:cNvSpPr/>
          <p:nvPr>
            <p:ph type="body" sz="quarter" idx="1"/>
          </p:nvPr>
        </p:nvSpPr>
        <p:spPr>
          <a:xfrm>
            <a:off x="1140561" y="5600700"/>
            <a:ext cx="5051210" cy="229525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5000"/>
              <a:t>Noah Lockwood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University of Toronto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Industrial Light &amp; Magic</a:t>
            </a:r>
          </a:p>
        </p:txBody>
      </p:sp>
      <p:sp>
        <p:nvSpPr>
          <p:cNvPr id="139" name="Shape 139"/>
          <p:cNvSpPr/>
          <p:nvPr/>
        </p:nvSpPr>
        <p:spPr>
          <a:xfrm>
            <a:off x="7220101" y="5600700"/>
            <a:ext cx="5020753" cy="1899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5000"/>
              <a:t> Karan Singh</a:t>
            </a:r>
          </a:p>
          <a:p>
            <a:pPr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University of Toronto</a:t>
            </a:r>
          </a:p>
        </p:txBody>
      </p:sp>
      <p:pic>
        <p:nvPicPr>
          <p:cNvPr id="140" name="InsertedImage.jpg"/>
          <p:cNvPicPr>
            <a:picLocks noChangeAspect="1"/>
          </p:cNvPicPr>
          <p:nvPr/>
        </p:nvPicPr>
        <p:blipFill>
          <a:blip r:embed="rId2">
            <a:extLst/>
          </a:blip>
          <a:srcRect l="0" t="30182" r="0" b="32422"/>
          <a:stretch>
            <a:fillRect/>
          </a:stretch>
        </p:blipFill>
        <p:spPr>
          <a:xfrm>
            <a:off x="1970321" y="8101469"/>
            <a:ext cx="2906074" cy="1084203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</p:pic>
      <p:pic>
        <p:nvPicPr>
          <p:cNvPr id="141" name="Inserted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7765" y="8113617"/>
            <a:ext cx="2839503" cy="107194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</p:pic>
      <p:pic>
        <p:nvPicPr>
          <p:cNvPr id="142" name="InsertedImage-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58823" y="7752643"/>
            <a:ext cx="2375656" cy="1781742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pPr/>
            <a:r>
              <a:t>Mobile Device Motion Data</a:t>
            </a:r>
          </a:p>
        </p:txBody>
      </p:sp>
      <p:sp>
        <p:nvSpPr>
          <p:cNvPr id="173" name="Shape 1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Simple sensors: accelerometer, magnetometer, compass, gyroscope.</a:t>
            </a:r>
          </a:p>
          <a:p>
            <a:pPr/>
            <a:r>
              <a:t>Data: orientation and acceleration in a semi-arbitrary world coordinate frame.</a:t>
            </a:r>
          </a:p>
        </p:txBody>
      </p:sp>
      <p:pic>
        <p:nvPicPr>
          <p:cNvPr id="174" name="iphone_ax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9000" y="5728196"/>
            <a:ext cx="4445000" cy="3736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pad_ax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0800" y="5762031"/>
            <a:ext cx="4445000" cy="36687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body" sz="quarter" idx="1"/>
          </p:nvPr>
        </p:nvSpPr>
        <p:spPr>
          <a:xfrm>
            <a:off x="952500" y="2590800"/>
            <a:ext cx="11099800" cy="1223417"/>
          </a:xfrm>
          <a:prstGeom prst="rect">
            <a:avLst/>
          </a:prstGeom>
        </p:spPr>
        <p:txBody>
          <a:bodyPr anchor="t"/>
          <a:lstStyle/>
          <a:p>
            <a:pPr/>
            <a:r>
              <a:t>Sensor data during a "jump up" gesture:</a:t>
            </a:r>
          </a:p>
        </p:txBody>
      </p:sp>
      <p:sp>
        <p:nvSpPr>
          <p:cNvPr id="178" name="Shape 1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Gestural Data</a:t>
            </a:r>
          </a:p>
        </p:txBody>
      </p:sp>
      <p:pic>
        <p:nvPicPr>
          <p:cNvPr id="179" name="gesturedata_acceler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8400" y="3505200"/>
            <a:ext cx="6350000" cy="2068779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1855520" y="4196689"/>
            <a:ext cx="295778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/>
            <a:r>
              <a:t>Acceleration: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body" sz="quarter" idx="1"/>
          </p:nvPr>
        </p:nvSpPr>
        <p:spPr>
          <a:xfrm>
            <a:off x="952500" y="2590800"/>
            <a:ext cx="11099800" cy="1223417"/>
          </a:xfrm>
          <a:prstGeom prst="rect">
            <a:avLst/>
          </a:prstGeom>
        </p:spPr>
        <p:txBody>
          <a:bodyPr anchor="t"/>
          <a:lstStyle/>
          <a:p>
            <a:pPr/>
            <a:r>
              <a:t>Sensor data during a "jump up" gesture:</a:t>
            </a:r>
          </a:p>
        </p:txBody>
      </p:sp>
      <p:sp>
        <p:nvSpPr>
          <p:cNvPr id="183" name="Shape 1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Gestural Data</a:t>
            </a:r>
          </a:p>
        </p:txBody>
      </p:sp>
      <p:pic>
        <p:nvPicPr>
          <p:cNvPr id="184" name="gesturedata_acceler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8400" y="3505200"/>
            <a:ext cx="6350000" cy="2068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gesturedata_positi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8400" y="7799916"/>
            <a:ext cx="6350000" cy="1817366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>
            <a:off x="1855520" y="4196689"/>
            <a:ext cx="295778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/>
            <a:r>
              <a:t>Acceleration:</a:t>
            </a:r>
          </a:p>
        </p:txBody>
      </p:sp>
      <p:sp>
        <p:nvSpPr>
          <p:cNvPr id="187" name="Shape 187"/>
          <p:cNvSpPr/>
          <p:nvPr/>
        </p:nvSpPr>
        <p:spPr>
          <a:xfrm>
            <a:off x="2866377" y="8365698"/>
            <a:ext cx="193804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Position: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body" sz="quarter" idx="1"/>
          </p:nvPr>
        </p:nvSpPr>
        <p:spPr>
          <a:xfrm>
            <a:off x="952500" y="2590800"/>
            <a:ext cx="11099800" cy="1223417"/>
          </a:xfrm>
          <a:prstGeom prst="rect">
            <a:avLst/>
          </a:prstGeom>
        </p:spPr>
        <p:txBody>
          <a:bodyPr anchor="t"/>
          <a:lstStyle/>
          <a:p>
            <a:pPr/>
            <a:r>
              <a:t>Sensor data during a "jump up" gesture:</a:t>
            </a:r>
          </a:p>
        </p:txBody>
      </p:sp>
      <p:sp>
        <p:nvSpPr>
          <p:cNvPr id="190" name="Shape 1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Gestural Data</a:t>
            </a:r>
          </a:p>
        </p:txBody>
      </p:sp>
      <p:pic>
        <p:nvPicPr>
          <p:cNvPr id="191" name="gesturedata_acceler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8400" y="3505200"/>
            <a:ext cx="6350000" cy="2068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gesturedata_positi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8400" y="7799916"/>
            <a:ext cx="6350000" cy="1817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gesturedata_velocit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78400" y="5921930"/>
            <a:ext cx="6350000" cy="1530035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/>
        </p:nvSpPr>
        <p:spPr>
          <a:xfrm>
            <a:off x="1855520" y="4196689"/>
            <a:ext cx="295778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/>
            <a:r>
              <a:t>Acceleration:</a:t>
            </a:r>
          </a:p>
        </p:txBody>
      </p:sp>
      <p:sp>
        <p:nvSpPr>
          <p:cNvPr id="195" name="Shape 195"/>
          <p:cNvSpPr/>
          <p:nvPr/>
        </p:nvSpPr>
        <p:spPr>
          <a:xfrm>
            <a:off x="2905048" y="6344047"/>
            <a:ext cx="191150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/>
            <a:r>
              <a:t>Velocity:</a:t>
            </a:r>
          </a:p>
        </p:txBody>
      </p:sp>
      <p:sp>
        <p:nvSpPr>
          <p:cNvPr id="196" name="Shape 196"/>
          <p:cNvSpPr/>
          <p:nvPr/>
        </p:nvSpPr>
        <p:spPr>
          <a:xfrm>
            <a:off x="2866377" y="8365698"/>
            <a:ext cx="193804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Position: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Gesture Velocity Data</a:t>
            </a:r>
          </a:p>
        </p:txBody>
      </p:sp>
      <p:sp>
        <p:nvSpPr>
          <p:cNvPr id="199" name="Shape 199"/>
          <p:cNvSpPr/>
          <p:nvPr>
            <p:ph type="body" sz="quarter" idx="1"/>
          </p:nvPr>
        </p:nvSpPr>
        <p:spPr>
          <a:xfrm>
            <a:off x="952500" y="2590800"/>
            <a:ext cx="11099800" cy="1379340"/>
          </a:xfrm>
          <a:prstGeom prst="rect">
            <a:avLst/>
          </a:prstGeom>
        </p:spPr>
        <p:txBody>
          <a:bodyPr anchor="t"/>
          <a:lstStyle/>
          <a:p>
            <a:pPr/>
            <a:r>
              <a:t>Gestures of differing magnitude result in similar "velocity profiles":</a:t>
            </a:r>
          </a:p>
        </p:txBody>
      </p:sp>
      <p:pic>
        <p:nvPicPr>
          <p:cNvPr id="200" name="jumpheightdataexamples_notex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9911" y="3970139"/>
            <a:ext cx="11724978" cy="4240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</a:t>
            </a:r>
          </a:p>
        </p:txBody>
      </p:sp>
      <p:sp>
        <p:nvSpPr>
          <p:cNvPr id="203" name="Shape 203"/>
          <p:cNvSpPr/>
          <p:nvPr>
            <p:ph type="body" idx="1"/>
          </p:nvPr>
        </p:nvSpPr>
        <p:spPr>
          <a:xfrm>
            <a:off x="952500" y="2790222"/>
            <a:ext cx="11099800" cy="6286501"/>
          </a:xfrm>
          <a:prstGeom prst="rect">
            <a:avLst/>
          </a:prstGeom>
        </p:spPr>
        <p:txBody>
          <a:bodyPr/>
          <a:lstStyle/>
          <a:p>
            <a:pPr/>
            <a:r>
              <a:t>Path-based motion editing algorithm</a:t>
            </a:r>
          </a:p>
          <a:p>
            <a:pPr/>
            <a:r>
              <a:t>Mobile device sensor data</a:t>
            </a:r>
          </a:p>
          <a:p>
            <a:pPr/>
            <a:r>
              <a:rPr b="1">
                <a:latin typeface="Helvetica"/>
                <a:ea typeface="Helvetica"/>
                <a:cs typeface="Helvetica"/>
                <a:sym typeface="Helvetica"/>
              </a:rPr>
              <a:t>Motion editing with discrete gestures</a:t>
            </a:r>
          </a:p>
          <a:p>
            <a:pPr/>
            <a:r>
              <a:t>Motion editing with continuous gestures</a:t>
            </a:r>
          </a:p>
          <a:p>
            <a:pPr/>
            <a:r>
              <a:t>Conclusion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Discrete Gestures</a:t>
            </a:r>
          </a:p>
        </p:txBody>
      </p:sp>
      <p:sp>
        <p:nvSpPr>
          <p:cNvPr id="206" name="Shape 206"/>
          <p:cNvSpPr/>
          <p:nvPr>
            <p:ph type="body" sz="half" idx="1"/>
          </p:nvPr>
        </p:nvSpPr>
        <p:spPr>
          <a:xfrm>
            <a:off x="952500" y="5632118"/>
            <a:ext cx="11099800" cy="3245183"/>
          </a:xfrm>
          <a:prstGeom prst="rect">
            <a:avLst/>
          </a:prstGeom>
        </p:spPr>
        <p:txBody>
          <a:bodyPr/>
          <a:lstStyle/>
          <a:p>
            <a:pPr/>
            <a:r>
              <a:t>How big is a "normal" jump?</a:t>
            </a:r>
          </a:p>
          <a:p>
            <a:pPr/>
            <a:r>
              <a:t>Gesture scale is arbitrary and unclear.</a:t>
            </a:r>
          </a:p>
          <a:p>
            <a:pPr/>
            <a:r>
              <a:t>But different gestures can be compared. </a:t>
            </a:r>
          </a:p>
        </p:txBody>
      </p:sp>
      <p:pic>
        <p:nvPicPr>
          <p:cNvPr id="207" name="jumpheightdataexamples_notex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6538" y="2192826"/>
            <a:ext cx="9151724" cy="3310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Discrete Gestures</a:t>
            </a:r>
          </a:p>
        </p:txBody>
      </p:sp>
      <p:sp>
        <p:nvSpPr>
          <p:cNvPr id="210" name="Shape 210"/>
          <p:cNvSpPr/>
          <p:nvPr>
            <p:ph type="body" idx="1"/>
          </p:nvPr>
        </p:nvSpPr>
        <p:spPr>
          <a:xfrm>
            <a:off x="952500" y="2590800"/>
            <a:ext cx="10355656" cy="6286500"/>
          </a:xfrm>
          <a:prstGeom prst="rect">
            <a:avLst/>
          </a:prstGeom>
        </p:spPr>
        <p:txBody>
          <a:bodyPr anchor="t"/>
          <a:lstStyle/>
          <a:p>
            <a:pPr/>
            <a:r>
              <a:t>User performs </a:t>
            </a:r>
            <a:r>
              <a:rPr i="1"/>
              <a:t>reference gesture</a:t>
            </a:r>
            <a:r>
              <a:t> to mimic, and </a:t>
            </a:r>
            <a:r>
              <a:rPr i="1"/>
              <a:t>editing gesture</a:t>
            </a:r>
            <a:r>
              <a:t> to modify.</a:t>
            </a:r>
          </a:p>
          <a:p>
            <a:pPr/>
            <a:r>
              <a:t>Similarity transform to relate profiles,  determined by corresponding features.</a:t>
            </a:r>
          </a:p>
          <a:p>
            <a:pPr/>
            <a:r>
              <a:t>Bidimensional scale of the transform determines gestural </a:t>
            </a:r>
            <a:r>
              <a:rPr i="1"/>
              <a:t>scaling factor</a:t>
            </a:r>
            <a:r>
              <a:t>.</a:t>
            </a:r>
          </a:p>
        </p:txBody>
      </p:sp>
      <p:pic>
        <p:nvPicPr>
          <p:cNvPr id="211" name="reference_data_notex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7414" y="7521575"/>
            <a:ext cx="4305301" cy="1638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editing_gesture_notex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2085" y="7521575"/>
            <a:ext cx="4305301" cy="163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2577350" y="9156700"/>
            <a:ext cx="278542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Reference Gesture</a:t>
            </a:r>
          </a:p>
        </p:txBody>
      </p:sp>
      <p:sp>
        <p:nvSpPr>
          <p:cNvPr id="214" name="Shape 214"/>
          <p:cNvSpPr/>
          <p:nvPr/>
        </p:nvSpPr>
        <p:spPr>
          <a:xfrm>
            <a:off x="7877765" y="9156700"/>
            <a:ext cx="231394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Editing Gesture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Discrete Gestures</a:t>
            </a:r>
          </a:p>
        </p:txBody>
      </p:sp>
      <p:pic>
        <p:nvPicPr>
          <p:cNvPr id="217" name="IMG_0469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99506" y="2527300"/>
            <a:ext cx="11405787" cy="6415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5999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title"/>
          </p:nvPr>
        </p:nvSpPr>
        <p:spPr>
          <a:xfrm>
            <a:off x="952500" y="412750"/>
            <a:ext cx="11099800" cy="2120900"/>
          </a:xfrm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pPr/>
            <a:r>
              <a:t>Parameterized Motion Edits</a:t>
            </a:r>
          </a:p>
        </p:txBody>
      </p:sp>
      <p:sp>
        <p:nvSpPr>
          <p:cNvPr id="220" name="Shape 2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Start with an editable reference motion.</a:t>
            </a:r>
          </a:p>
          <a:p>
            <a:pPr/>
            <a:r>
              <a:t>Define editing handle positions as fixed or dependent on a scalar distance parameter. </a:t>
            </a:r>
          </a:p>
          <a:p>
            <a:pPr/>
            <a:r>
              <a:t>Determine reference motion parameter value </a:t>
            </a:r>
            <a:r>
              <a:rPr i="1"/>
              <a:t>r.</a:t>
            </a:r>
          </a:p>
          <a:p>
            <a:pPr/>
            <a:r>
              <a:t>For a gestural scaling factor </a:t>
            </a:r>
            <a:r>
              <a:rPr i="1"/>
              <a:t>s</a:t>
            </a:r>
            <a:r>
              <a:t>, new motion is defined by parameter value </a:t>
            </a:r>
            <a:r>
              <a:rPr i="1"/>
              <a:t>s </a:t>
            </a:r>
            <a:r>
              <a:t>* </a:t>
            </a:r>
            <a:r>
              <a:rPr i="1"/>
              <a:t>r.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G_0481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970797" y="525197"/>
            <a:ext cx="7063206" cy="3973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G_0483.mp4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2970798" y="5275644"/>
            <a:ext cx="7063204" cy="3973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0000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3800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82000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144"/>
                </p:tgtEl>
              </p:cMediaNode>
            </p:video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4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G_0470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31090" y="2532522"/>
            <a:ext cx="11405787" cy="6415756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>
            <p:ph type="title"/>
          </p:nvPr>
        </p:nvSpPr>
        <p:spPr>
          <a:xfrm>
            <a:off x="952500" y="412750"/>
            <a:ext cx="11099800" cy="2120900"/>
          </a:xfrm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pPr/>
            <a:r>
              <a:t>Parameterized Motion Edits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8000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Jump Height Edit</a:t>
            </a:r>
          </a:p>
        </p:txBody>
      </p:sp>
      <p:pic>
        <p:nvPicPr>
          <p:cNvPr id="226" name="IMG_0481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72152" y="2527300"/>
            <a:ext cx="11260496" cy="6334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0000" fill="hold"/>
                                        <p:tgtEl>
                                          <p:spTgt spid="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Jump Distance Editing</a:t>
            </a:r>
          </a:p>
        </p:txBody>
      </p:sp>
      <p:sp>
        <p:nvSpPr>
          <p:cNvPr id="229" name="Shape 229"/>
          <p:cNvSpPr/>
          <p:nvPr>
            <p:ph type="body" idx="1"/>
          </p:nvPr>
        </p:nvSpPr>
        <p:spPr>
          <a:xfrm>
            <a:off x="952500" y="2590800"/>
            <a:ext cx="11099800" cy="6854088"/>
          </a:xfrm>
          <a:prstGeom prst="rect">
            <a:avLst/>
          </a:prstGeom>
        </p:spPr>
        <p:txBody>
          <a:bodyPr anchor="t"/>
          <a:lstStyle/>
          <a:p>
            <a:pPr/>
            <a:r>
              <a:t>Use horizontal velocity in addition to vertical: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Time scaling from vertical features, velocity scaling from horizontal magnitude. </a:t>
            </a:r>
          </a:p>
        </p:txBody>
      </p:sp>
      <p:pic>
        <p:nvPicPr>
          <p:cNvPr id="230" name="722AF272-759F-428F-85F4-A53ABDB593AA-L0-001.png"/>
          <p:cNvPicPr>
            <a:picLocks noChangeAspect="1"/>
          </p:cNvPicPr>
          <p:nvPr/>
        </p:nvPicPr>
        <p:blipFill>
          <a:blip r:embed="rId2">
            <a:extLst/>
          </a:blip>
          <a:srcRect l="0" t="0" r="17711" b="0"/>
          <a:stretch>
            <a:fillRect/>
          </a:stretch>
        </p:blipFill>
        <p:spPr>
          <a:xfrm>
            <a:off x="999618" y="3376274"/>
            <a:ext cx="11052798" cy="4727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Jump Distance Edit</a:t>
            </a:r>
          </a:p>
        </p:txBody>
      </p:sp>
      <p:pic>
        <p:nvPicPr>
          <p:cNvPr id="233" name="IMG_0480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47976" y="2503535"/>
            <a:ext cx="11508848" cy="64737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9000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Stride Distance Editing</a:t>
            </a:r>
          </a:p>
        </p:txBody>
      </p:sp>
      <p:sp>
        <p:nvSpPr>
          <p:cNvPr id="236" name="Shape 236"/>
          <p:cNvSpPr/>
          <p:nvPr>
            <p:ph type="body" idx="4294967295"/>
          </p:nvPr>
        </p:nvSpPr>
        <p:spPr>
          <a:xfrm>
            <a:off x="952500" y="2590800"/>
            <a:ext cx="11099800" cy="6854088"/>
          </a:xfrm>
          <a:prstGeom prst="rect">
            <a:avLst/>
          </a:prstGeom>
        </p:spPr>
        <p:txBody>
          <a:bodyPr anchor="t"/>
          <a:lstStyle/>
          <a:p>
            <a:pPr/>
            <a:r>
              <a:t>Again, horizontal and vertical velocity:</a:t>
            </a:r>
          </a:p>
          <a:p>
            <a:pPr/>
          </a:p>
          <a:p>
            <a:pPr/>
          </a:p>
          <a:p>
            <a:pPr/>
            <a:r>
              <a:t>Multiple "hops" - potentially different between gestures. </a:t>
            </a:r>
          </a:p>
          <a:p>
            <a:pPr/>
            <a:r>
              <a:t>Scaling factor from average of all reference hops and average of all editing hops.</a:t>
            </a:r>
          </a:p>
        </p:txBody>
      </p:sp>
      <p:pic>
        <p:nvPicPr>
          <p:cNvPr id="237" name="077D8A44-A129-42A0-A7D7-1CAF5253987A-L0-001.png"/>
          <p:cNvPicPr>
            <a:picLocks noChangeAspect="1"/>
          </p:cNvPicPr>
          <p:nvPr/>
        </p:nvPicPr>
        <p:blipFill>
          <a:blip r:embed="rId2">
            <a:extLst/>
          </a:blip>
          <a:srcRect l="0" t="0" r="10209" b="55656"/>
          <a:stretch>
            <a:fillRect/>
          </a:stretch>
        </p:blipFill>
        <p:spPr>
          <a:xfrm>
            <a:off x="663971" y="3277086"/>
            <a:ext cx="11677016" cy="2652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Stride Distance Edit</a:t>
            </a:r>
          </a:p>
        </p:txBody>
      </p:sp>
      <p:pic>
        <p:nvPicPr>
          <p:cNvPr id="240" name="IMG_048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97864" y="2531598"/>
            <a:ext cx="11409073" cy="6417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6999" fill="hold"/>
                                        <p:tgtEl>
                                          <p:spTgt spid="2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</a:t>
            </a:r>
          </a:p>
        </p:txBody>
      </p:sp>
      <p:sp>
        <p:nvSpPr>
          <p:cNvPr id="243" name="Shape 243"/>
          <p:cNvSpPr/>
          <p:nvPr>
            <p:ph type="body" idx="1"/>
          </p:nvPr>
        </p:nvSpPr>
        <p:spPr>
          <a:xfrm>
            <a:off x="952500" y="2790222"/>
            <a:ext cx="11099800" cy="6286501"/>
          </a:xfrm>
          <a:prstGeom prst="rect">
            <a:avLst/>
          </a:prstGeom>
        </p:spPr>
        <p:txBody>
          <a:bodyPr/>
          <a:lstStyle/>
          <a:p>
            <a:pPr/>
            <a:r>
              <a:t>Path-based motion editing algorithm</a:t>
            </a:r>
          </a:p>
          <a:p>
            <a:pPr/>
            <a:r>
              <a:t>Mobile device sensor data</a:t>
            </a:r>
          </a:p>
          <a:p>
            <a:pPr/>
            <a:r>
              <a:t>Motion editing with discrete gestures</a:t>
            </a:r>
          </a:p>
          <a:p>
            <a:pPr/>
            <a:r>
              <a:rPr b="1">
                <a:latin typeface="Helvetica"/>
                <a:ea typeface="Helvetica"/>
                <a:cs typeface="Helvetica"/>
                <a:sym typeface="Helvetica"/>
              </a:rPr>
              <a:t>Motion editing with continuous gestures</a:t>
            </a:r>
          </a:p>
          <a:p>
            <a:pPr/>
            <a:r>
              <a:t>Conclusion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880"/>
            </a:lvl1pPr>
          </a:lstStyle>
          <a:p>
            <a:pPr/>
            <a:r>
              <a:t>Continuous Gestural Editing</a:t>
            </a:r>
          </a:p>
        </p:txBody>
      </p:sp>
      <p:sp>
        <p:nvSpPr>
          <p:cNvPr id="246" name="Shape 2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Interactive editing of ongoing motion in real-time.</a:t>
            </a:r>
          </a:p>
          <a:p>
            <a:pPr/>
            <a:r>
              <a:t>Decompose orientation sensor data for "steering wheel"-style control:</a:t>
            </a:r>
          </a:p>
        </p:txBody>
      </p:sp>
      <p:pic>
        <p:nvPicPr>
          <p:cNvPr id="247" name="continuous_edit_iphone_small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599928" y="5040444"/>
            <a:ext cx="8128001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6000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Continuous Path Editing</a:t>
            </a:r>
          </a:p>
        </p:txBody>
      </p:sp>
      <p:sp>
        <p:nvSpPr>
          <p:cNvPr id="250" name="Shape 25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Good idea: steering to bend a motion path. </a:t>
            </a:r>
          </a:p>
          <a:p>
            <a:pPr/>
            <a:r>
              <a:t>Bad idea: continuously editing a motion's path.</a:t>
            </a:r>
          </a:p>
        </p:txBody>
      </p:sp>
      <p:pic>
        <p:nvPicPr>
          <p:cNvPr id="251" name="IMG_0487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5333683"/>
            <a:ext cx="13004801" cy="365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8999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1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pPr/>
            <a:r>
              <a:t>Editing a "Sidecar" Motion</a:t>
            </a:r>
          </a:p>
        </p:txBody>
      </p:sp>
      <p:pic>
        <p:nvPicPr>
          <p:cNvPr id="254" name="1FAE9309-A096-4A41-BB3E-CE9B38628CE3-L0-001.jpeg"/>
          <p:cNvPicPr>
            <a:picLocks noChangeAspect="1"/>
          </p:cNvPicPr>
          <p:nvPr/>
        </p:nvPicPr>
        <p:blipFill>
          <a:blip r:embed="rId2">
            <a:extLst/>
          </a:blip>
          <a:srcRect l="0" t="0" r="68497" b="0"/>
          <a:stretch>
            <a:fillRect/>
          </a:stretch>
        </p:blipFill>
        <p:spPr>
          <a:xfrm>
            <a:off x="2290922" y="3368299"/>
            <a:ext cx="3358989" cy="5572572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/>
          <p:nvPr/>
        </p:nvSpPr>
        <p:spPr>
          <a:xfrm>
            <a:off x="125331" y="4584700"/>
            <a:ext cx="1911021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Sidecar</a:t>
            </a:r>
          </a:p>
          <a:p>
            <a:pPr/>
            <a:r>
              <a:t>Motion</a:t>
            </a:r>
          </a:p>
        </p:txBody>
      </p:sp>
      <p:sp>
        <p:nvSpPr>
          <p:cNvPr id="256" name="Shape 256"/>
          <p:cNvSpPr/>
          <p:nvPr/>
        </p:nvSpPr>
        <p:spPr>
          <a:xfrm>
            <a:off x="-129240" y="7559558"/>
            <a:ext cx="242016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Displayed</a:t>
            </a:r>
          </a:p>
          <a:p>
            <a:pPr/>
            <a:r>
              <a:t>Motion</a:t>
            </a:r>
          </a:p>
        </p:txBody>
      </p:sp>
      <p:sp>
        <p:nvSpPr>
          <p:cNvPr id="257" name="Shape 257"/>
          <p:cNvSpPr/>
          <p:nvPr/>
        </p:nvSpPr>
        <p:spPr>
          <a:xfrm>
            <a:off x="3420459" y="2527299"/>
            <a:ext cx="129425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time </a:t>
            </a:r>
            <a:r>
              <a:rPr i="1"/>
              <a:t>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title"/>
          </p:nvPr>
        </p:nvSpPr>
        <p:spPr>
          <a:xfrm>
            <a:off x="952500" y="412750"/>
            <a:ext cx="11099801" cy="2120900"/>
          </a:xfrm>
          <a:prstGeom prst="rect">
            <a:avLst/>
          </a:prstGeom>
        </p:spPr>
        <p:txBody>
          <a:bodyPr/>
          <a:lstStyle/>
          <a:p>
            <a:pPr/>
            <a:r>
              <a:t>Background</a:t>
            </a:r>
          </a:p>
        </p:txBody>
      </p:sp>
      <p:sp>
        <p:nvSpPr>
          <p:cNvPr id="148" name="Shape 148"/>
          <p:cNvSpPr/>
          <p:nvPr>
            <p:ph type="body" idx="1"/>
          </p:nvPr>
        </p:nvSpPr>
        <p:spPr>
          <a:xfrm>
            <a:off x="952500" y="2590800"/>
            <a:ext cx="11099800" cy="6764430"/>
          </a:xfrm>
          <a:prstGeom prst="rect">
            <a:avLst/>
          </a:prstGeom>
        </p:spPr>
        <p:txBody>
          <a:bodyPr anchor="t"/>
          <a:lstStyle/>
          <a:p>
            <a:pPr marL="443484" indent="-443484" defTabSz="566674">
              <a:spcBef>
                <a:spcPts val="4000"/>
              </a:spcBef>
              <a:defRPr sz="3686"/>
            </a:pPr>
            <a:r>
              <a:t>Animating is very difficult and time-consuming. </a:t>
            </a:r>
          </a:p>
          <a:p>
            <a:pPr marL="443484" indent="-443484" defTabSz="566674">
              <a:spcBef>
                <a:spcPts val="4000"/>
              </a:spcBef>
              <a:defRPr sz="3686"/>
            </a:pPr>
          </a:p>
          <a:p>
            <a:pPr marL="443484" indent="-443484" defTabSz="566674">
              <a:spcBef>
                <a:spcPts val="4000"/>
              </a:spcBef>
              <a:defRPr sz="3686"/>
            </a:pPr>
          </a:p>
          <a:p>
            <a:pPr marL="443484" indent="-443484" defTabSz="566674">
              <a:spcBef>
                <a:spcPts val="4000"/>
              </a:spcBef>
              <a:defRPr sz="3686"/>
            </a:pPr>
          </a:p>
          <a:p>
            <a:pPr marL="443484" indent="-443484" defTabSz="566674">
              <a:spcBef>
                <a:spcPts val="4000"/>
              </a:spcBef>
              <a:defRPr sz="3686"/>
            </a:pPr>
            <a:r>
              <a:t>Performance interfaces are a way to easily and quickly create (limited) animation. </a:t>
            </a:r>
          </a:p>
          <a:p>
            <a:pPr marL="443484" indent="-443484" defTabSz="566674">
              <a:spcBef>
                <a:spcPts val="4000"/>
              </a:spcBef>
              <a:defRPr sz="3686"/>
            </a:pPr>
            <a:r>
              <a:t>Is this possible without specialized equipment?</a:t>
            </a:r>
          </a:p>
        </p:txBody>
      </p:sp>
      <p:pic>
        <p:nvPicPr>
          <p:cNvPr id="149" name="Screen Shot 2015-12-05 at 1.54.35 PM.png"/>
          <p:cNvPicPr>
            <a:picLocks noChangeAspect="1"/>
          </p:cNvPicPr>
          <p:nvPr/>
        </p:nvPicPr>
        <p:blipFill>
          <a:blip r:embed="rId2">
            <a:extLst/>
          </a:blip>
          <a:srcRect l="0" t="12976" r="0" b="30625"/>
          <a:stretch>
            <a:fillRect/>
          </a:stretch>
        </p:blipFill>
        <p:spPr>
          <a:xfrm>
            <a:off x="2167880" y="3220774"/>
            <a:ext cx="8668860" cy="3666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pPr/>
            <a:r>
              <a:t>Editing a "Sidecar" Motion</a:t>
            </a:r>
          </a:p>
        </p:txBody>
      </p:sp>
      <p:pic>
        <p:nvPicPr>
          <p:cNvPr id="260" name="1FAE9309-A096-4A41-BB3E-CE9B38628CE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0922" y="3368299"/>
            <a:ext cx="10662714" cy="5572572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125331" y="4584700"/>
            <a:ext cx="1911021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Sidecar</a:t>
            </a:r>
          </a:p>
          <a:p>
            <a:pPr/>
            <a:r>
              <a:t>Motion</a:t>
            </a:r>
          </a:p>
        </p:txBody>
      </p:sp>
      <p:sp>
        <p:nvSpPr>
          <p:cNvPr id="262" name="Shape 262"/>
          <p:cNvSpPr/>
          <p:nvPr/>
        </p:nvSpPr>
        <p:spPr>
          <a:xfrm>
            <a:off x="6015977" y="4533899"/>
            <a:ext cx="972846" cy="685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63" name="Shape 263"/>
          <p:cNvSpPr/>
          <p:nvPr/>
        </p:nvSpPr>
        <p:spPr>
          <a:xfrm>
            <a:off x="-129240" y="7559558"/>
            <a:ext cx="242016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Displayed</a:t>
            </a:r>
          </a:p>
          <a:p>
            <a:pPr/>
            <a:r>
              <a:t>Motion</a:t>
            </a:r>
          </a:p>
        </p:txBody>
      </p:sp>
      <p:sp>
        <p:nvSpPr>
          <p:cNvPr id="264" name="Shape 264"/>
          <p:cNvSpPr/>
          <p:nvPr/>
        </p:nvSpPr>
        <p:spPr>
          <a:xfrm>
            <a:off x="3420459" y="2527299"/>
            <a:ext cx="129425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time </a:t>
            </a:r>
            <a:r>
              <a:rPr i="1"/>
              <a:t>t</a:t>
            </a:r>
          </a:p>
        </p:txBody>
      </p:sp>
      <p:sp>
        <p:nvSpPr>
          <p:cNvPr id="265" name="Shape 265"/>
          <p:cNvSpPr/>
          <p:nvPr/>
        </p:nvSpPr>
        <p:spPr>
          <a:xfrm>
            <a:off x="8170080" y="2527299"/>
            <a:ext cx="201526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time </a:t>
            </a:r>
            <a:r>
              <a:rPr i="1"/>
              <a:t>t </a:t>
            </a:r>
            <a:r>
              <a:t>+1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pPr/>
            <a:r>
              <a:t>Editing a "Sidecar" Motion</a:t>
            </a:r>
          </a:p>
        </p:txBody>
      </p:sp>
      <p:pic>
        <p:nvPicPr>
          <p:cNvPr id="268" name="C220C703-EF6A-4E7F-8FB6-EA492FEEADA2-L0-001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290922" y="3368299"/>
            <a:ext cx="10662714" cy="5572572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125331" y="4584700"/>
            <a:ext cx="1911021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Sidecar</a:t>
            </a:r>
          </a:p>
          <a:p>
            <a:pPr/>
            <a:r>
              <a:t>Motion</a:t>
            </a:r>
          </a:p>
        </p:txBody>
      </p:sp>
      <p:sp>
        <p:nvSpPr>
          <p:cNvPr id="270" name="Shape 270"/>
          <p:cNvSpPr/>
          <p:nvPr/>
        </p:nvSpPr>
        <p:spPr>
          <a:xfrm>
            <a:off x="6015977" y="4533899"/>
            <a:ext cx="972846" cy="685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71" name="Shape 271"/>
          <p:cNvSpPr/>
          <p:nvPr/>
        </p:nvSpPr>
        <p:spPr>
          <a:xfrm>
            <a:off x="-129240" y="7559558"/>
            <a:ext cx="242016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Displayed</a:t>
            </a:r>
          </a:p>
          <a:p>
            <a:pPr/>
            <a:r>
              <a:t>Motion</a:t>
            </a:r>
          </a:p>
        </p:txBody>
      </p:sp>
      <p:sp>
        <p:nvSpPr>
          <p:cNvPr id="272" name="Shape 272"/>
          <p:cNvSpPr/>
          <p:nvPr/>
        </p:nvSpPr>
        <p:spPr>
          <a:xfrm>
            <a:off x="3420459" y="2527299"/>
            <a:ext cx="129425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time </a:t>
            </a:r>
            <a:r>
              <a:rPr i="1"/>
              <a:t>t</a:t>
            </a:r>
          </a:p>
        </p:txBody>
      </p:sp>
      <p:sp>
        <p:nvSpPr>
          <p:cNvPr id="273" name="Shape 273"/>
          <p:cNvSpPr/>
          <p:nvPr/>
        </p:nvSpPr>
        <p:spPr>
          <a:xfrm>
            <a:off x="8170080" y="2527299"/>
            <a:ext cx="201526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time </a:t>
            </a:r>
            <a:r>
              <a:rPr i="1"/>
              <a:t>t </a:t>
            </a:r>
            <a:r>
              <a:t>+1</a:t>
            </a:r>
          </a:p>
        </p:txBody>
      </p:sp>
      <p:sp>
        <p:nvSpPr>
          <p:cNvPr id="274" name="Shape 274"/>
          <p:cNvSpPr/>
          <p:nvPr/>
        </p:nvSpPr>
        <p:spPr>
          <a:xfrm>
            <a:off x="4279967" y="5595759"/>
            <a:ext cx="199827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Bend Path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pPr/>
            <a:r>
              <a:t>Editing a "Sidecar" Motion</a:t>
            </a:r>
          </a:p>
        </p:txBody>
      </p:sp>
      <p:pic>
        <p:nvPicPr>
          <p:cNvPr id="277" name="C1E221D6-F019-4C37-A318-EFF7B1549EF9-L0-001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290922" y="3368299"/>
            <a:ext cx="10662714" cy="5572572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/>
          <p:nvPr/>
        </p:nvSpPr>
        <p:spPr>
          <a:xfrm>
            <a:off x="125331" y="4584700"/>
            <a:ext cx="1911021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Sidecar</a:t>
            </a:r>
          </a:p>
          <a:p>
            <a:pPr/>
            <a:r>
              <a:t>Motion</a:t>
            </a:r>
          </a:p>
        </p:txBody>
      </p:sp>
      <p:sp>
        <p:nvSpPr>
          <p:cNvPr id="279" name="Shape 279"/>
          <p:cNvSpPr/>
          <p:nvPr/>
        </p:nvSpPr>
        <p:spPr>
          <a:xfrm>
            <a:off x="6015977" y="4533899"/>
            <a:ext cx="972846" cy="685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80" name="Shape 280"/>
          <p:cNvSpPr/>
          <p:nvPr/>
        </p:nvSpPr>
        <p:spPr>
          <a:xfrm>
            <a:off x="-129240" y="7559558"/>
            <a:ext cx="242016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Displayed</a:t>
            </a:r>
          </a:p>
          <a:p>
            <a:pPr/>
            <a:r>
              <a:t>Motion</a:t>
            </a:r>
          </a:p>
        </p:txBody>
      </p:sp>
      <p:sp>
        <p:nvSpPr>
          <p:cNvPr id="281" name="Shape 281"/>
          <p:cNvSpPr/>
          <p:nvPr/>
        </p:nvSpPr>
        <p:spPr>
          <a:xfrm>
            <a:off x="3420459" y="2527299"/>
            <a:ext cx="129425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time </a:t>
            </a:r>
            <a:r>
              <a:rPr i="1"/>
              <a:t>t</a:t>
            </a:r>
          </a:p>
        </p:txBody>
      </p:sp>
      <p:sp>
        <p:nvSpPr>
          <p:cNvPr id="282" name="Shape 282"/>
          <p:cNvSpPr/>
          <p:nvPr/>
        </p:nvSpPr>
        <p:spPr>
          <a:xfrm>
            <a:off x="8170080" y="2527299"/>
            <a:ext cx="201526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time </a:t>
            </a:r>
            <a:r>
              <a:rPr i="1"/>
              <a:t>t </a:t>
            </a:r>
            <a:r>
              <a:t>+1</a:t>
            </a:r>
          </a:p>
        </p:txBody>
      </p:sp>
      <p:sp>
        <p:nvSpPr>
          <p:cNvPr id="283" name="Shape 283"/>
          <p:cNvSpPr/>
          <p:nvPr/>
        </p:nvSpPr>
        <p:spPr>
          <a:xfrm>
            <a:off x="4279967" y="5595759"/>
            <a:ext cx="199827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Bend Path</a:t>
            </a:r>
          </a:p>
        </p:txBody>
      </p:sp>
      <p:sp>
        <p:nvSpPr>
          <p:cNvPr id="284" name="Shape 284"/>
          <p:cNvSpPr/>
          <p:nvPr/>
        </p:nvSpPr>
        <p:spPr>
          <a:xfrm>
            <a:off x="7546802" y="5346699"/>
            <a:ext cx="180833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Advance</a:t>
            </a:r>
          </a:p>
          <a:p>
            <a:pPr>
              <a:defRPr b="1"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Time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pPr/>
            <a:r>
              <a:t>Editing a "Sidecar" Motion</a:t>
            </a:r>
          </a:p>
        </p:txBody>
      </p:sp>
      <p:pic>
        <p:nvPicPr>
          <p:cNvPr id="287" name="D808E4F9-D9FC-4EFD-A122-38B261AB0A4B-L0-001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290922" y="3368299"/>
            <a:ext cx="10662714" cy="5572572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/>
          <p:nvPr/>
        </p:nvSpPr>
        <p:spPr>
          <a:xfrm>
            <a:off x="125331" y="4584700"/>
            <a:ext cx="1911021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Sidecar</a:t>
            </a:r>
          </a:p>
          <a:p>
            <a:pPr/>
            <a:r>
              <a:t>Motion</a:t>
            </a:r>
          </a:p>
        </p:txBody>
      </p:sp>
      <p:sp>
        <p:nvSpPr>
          <p:cNvPr id="289" name="Shape 289"/>
          <p:cNvSpPr/>
          <p:nvPr/>
        </p:nvSpPr>
        <p:spPr>
          <a:xfrm>
            <a:off x="6015977" y="4533899"/>
            <a:ext cx="972846" cy="685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90" name="Shape 290"/>
          <p:cNvSpPr/>
          <p:nvPr/>
        </p:nvSpPr>
        <p:spPr>
          <a:xfrm>
            <a:off x="-129240" y="7559558"/>
            <a:ext cx="242016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Displayed</a:t>
            </a:r>
          </a:p>
          <a:p>
            <a:pPr/>
            <a:r>
              <a:t>Motion</a:t>
            </a:r>
          </a:p>
        </p:txBody>
      </p:sp>
      <p:sp>
        <p:nvSpPr>
          <p:cNvPr id="291" name="Shape 291"/>
          <p:cNvSpPr/>
          <p:nvPr/>
        </p:nvSpPr>
        <p:spPr>
          <a:xfrm>
            <a:off x="3420459" y="2527299"/>
            <a:ext cx="129425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time </a:t>
            </a:r>
            <a:r>
              <a:rPr i="1"/>
              <a:t>t</a:t>
            </a:r>
          </a:p>
        </p:txBody>
      </p:sp>
      <p:sp>
        <p:nvSpPr>
          <p:cNvPr id="292" name="Shape 292"/>
          <p:cNvSpPr/>
          <p:nvPr/>
        </p:nvSpPr>
        <p:spPr>
          <a:xfrm>
            <a:off x="8170080" y="2527299"/>
            <a:ext cx="201526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time </a:t>
            </a:r>
            <a:r>
              <a:rPr i="1"/>
              <a:t>t </a:t>
            </a:r>
            <a:r>
              <a:t>+1</a:t>
            </a:r>
          </a:p>
        </p:txBody>
      </p:sp>
      <p:sp>
        <p:nvSpPr>
          <p:cNvPr id="293" name="Shape 293"/>
          <p:cNvSpPr/>
          <p:nvPr/>
        </p:nvSpPr>
        <p:spPr>
          <a:xfrm>
            <a:off x="6862444" y="6902435"/>
            <a:ext cx="288771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Relative</a:t>
            </a:r>
          </a:p>
          <a:p>
            <a:pPr>
              <a:defRPr b="1"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Transformation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pPr/>
            <a:r>
              <a:t>Editing a "Sidecar" Motion</a:t>
            </a:r>
          </a:p>
        </p:txBody>
      </p:sp>
      <p:pic>
        <p:nvPicPr>
          <p:cNvPr id="296" name="E8095463-8721-4C29-8E0C-4558AB269E8B-L0-001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290922" y="3368299"/>
            <a:ext cx="10662714" cy="5572572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125331" y="4584700"/>
            <a:ext cx="1911021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Sidecar</a:t>
            </a:r>
          </a:p>
          <a:p>
            <a:pPr/>
            <a:r>
              <a:t>Motion</a:t>
            </a:r>
          </a:p>
        </p:txBody>
      </p:sp>
      <p:sp>
        <p:nvSpPr>
          <p:cNvPr id="298" name="Shape 298"/>
          <p:cNvSpPr/>
          <p:nvPr/>
        </p:nvSpPr>
        <p:spPr>
          <a:xfrm>
            <a:off x="6015977" y="4533899"/>
            <a:ext cx="972846" cy="685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99" name="Shape 299"/>
          <p:cNvSpPr/>
          <p:nvPr/>
        </p:nvSpPr>
        <p:spPr>
          <a:xfrm>
            <a:off x="-129240" y="7559558"/>
            <a:ext cx="242016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Displayed</a:t>
            </a:r>
          </a:p>
          <a:p>
            <a:pPr/>
            <a:r>
              <a:t>Motion</a:t>
            </a:r>
          </a:p>
        </p:txBody>
      </p:sp>
      <p:sp>
        <p:nvSpPr>
          <p:cNvPr id="300" name="Shape 300"/>
          <p:cNvSpPr/>
          <p:nvPr/>
        </p:nvSpPr>
        <p:spPr>
          <a:xfrm>
            <a:off x="3420459" y="2527299"/>
            <a:ext cx="129425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time </a:t>
            </a:r>
            <a:r>
              <a:rPr i="1"/>
              <a:t>t</a:t>
            </a:r>
          </a:p>
        </p:txBody>
      </p:sp>
      <p:sp>
        <p:nvSpPr>
          <p:cNvPr id="301" name="Shape 301"/>
          <p:cNvSpPr/>
          <p:nvPr/>
        </p:nvSpPr>
        <p:spPr>
          <a:xfrm>
            <a:off x="8170080" y="2527299"/>
            <a:ext cx="201526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time </a:t>
            </a:r>
            <a:r>
              <a:rPr i="1"/>
              <a:t>t </a:t>
            </a:r>
            <a:r>
              <a:t>+1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Transferring Deltas</a:t>
            </a:r>
          </a:p>
        </p:txBody>
      </p:sp>
      <p:pic>
        <p:nvPicPr>
          <p:cNvPr id="304" name="IMG_0486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3048000"/>
            <a:ext cx="13004800" cy="3657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Shape 305"/>
          <p:cNvSpPr/>
          <p:nvPr/>
        </p:nvSpPr>
        <p:spPr>
          <a:xfrm>
            <a:off x="1344804" y="6900567"/>
            <a:ext cx="335930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Sidecar Motion</a:t>
            </a:r>
          </a:p>
        </p:txBody>
      </p:sp>
      <p:sp>
        <p:nvSpPr>
          <p:cNvPr id="306" name="Shape 306"/>
          <p:cNvSpPr/>
          <p:nvPr/>
        </p:nvSpPr>
        <p:spPr>
          <a:xfrm>
            <a:off x="7962632" y="6900567"/>
            <a:ext cx="386844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Displayed Motion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8999" fill="hold"/>
                                        <p:tgtEl>
                                          <p:spTgt spid="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Cyclic Motion</a:t>
            </a:r>
          </a:p>
        </p:txBody>
      </p:sp>
      <p:sp>
        <p:nvSpPr>
          <p:cNvPr id="309" name="Shape 309"/>
          <p:cNvSpPr/>
          <p:nvPr>
            <p:ph type="body" idx="1"/>
          </p:nvPr>
        </p:nvSpPr>
        <p:spPr>
          <a:xfrm>
            <a:off x="1197943" y="2527300"/>
            <a:ext cx="11099801" cy="6286500"/>
          </a:xfrm>
          <a:prstGeom prst="rect">
            <a:avLst/>
          </a:prstGeom>
        </p:spPr>
        <p:txBody>
          <a:bodyPr/>
          <a:lstStyle/>
          <a:p>
            <a:pPr/>
            <a:r>
              <a:t>Sidecar motion can be short - just two steps. </a:t>
            </a:r>
          </a:p>
          <a:p>
            <a:pPr/>
            <a:r>
              <a:t>Reset to beginning if timestep goes past end. </a:t>
            </a:r>
          </a:p>
          <a:p>
            <a:pPr/>
            <a:r>
              <a:t>Pose continuity if first/last keyframes identical.</a:t>
            </a:r>
          </a:p>
          <a:p>
            <a:pPr/>
            <a:r>
              <a:t>Turning rate continuity is a problem.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Cycling</a:t>
            </a:r>
          </a:p>
        </p:txBody>
      </p:sp>
      <p:pic>
        <p:nvPicPr>
          <p:cNvPr id="312" name="0106ACAB-F3F3-42E4-A6B6-79231C2B99EB-L0-001.png"/>
          <p:cNvPicPr>
            <a:picLocks noChangeAspect="1"/>
          </p:cNvPicPr>
          <p:nvPr/>
        </p:nvPicPr>
        <p:blipFill>
          <a:blip r:embed="rId2">
            <a:extLst/>
          </a:blip>
          <a:srcRect l="536" t="0" r="51033" b="1522"/>
          <a:stretch>
            <a:fillRect/>
          </a:stretch>
        </p:blipFill>
        <p:spPr>
          <a:xfrm>
            <a:off x="1108343" y="2409031"/>
            <a:ext cx="5157495" cy="6662738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hape 313"/>
          <p:cNvSpPr/>
          <p:nvPr/>
        </p:nvSpPr>
        <p:spPr>
          <a:xfrm>
            <a:off x="2004052" y="9067799"/>
            <a:ext cx="36276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Sidecar: 2 steps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Cycling</a:t>
            </a:r>
          </a:p>
        </p:txBody>
      </p:sp>
      <p:pic>
        <p:nvPicPr>
          <p:cNvPr id="316" name="0106ACAB-F3F3-42E4-A6B6-79231C2B99EB-L0-001.png"/>
          <p:cNvPicPr>
            <a:picLocks noChangeAspect="1"/>
          </p:cNvPicPr>
          <p:nvPr/>
        </p:nvPicPr>
        <p:blipFill>
          <a:blip r:embed="rId2">
            <a:extLst/>
          </a:blip>
          <a:srcRect l="536" t="0" r="51033" b="1522"/>
          <a:stretch>
            <a:fillRect/>
          </a:stretch>
        </p:blipFill>
        <p:spPr>
          <a:xfrm>
            <a:off x="1108343" y="2409031"/>
            <a:ext cx="5157495" cy="6662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0106ACAB-F3F3-42E4-A6B6-79231C2B99EB-L0-001.png"/>
          <p:cNvPicPr>
            <a:picLocks noChangeAspect="1"/>
          </p:cNvPicPr>
          <p:nvPr/>
        </p:nvPicPr>
        <p:blipFill>
          <a:blip r:embed="rId2">
            <a:extLst/>
          </a:blip>
          <a:srcRect l="63383" t="0" r="834" b="19991"/>
          <a:stretch>
            <a:fillRect/>
          </a:stretch>
        </p:blipFill>
        <p:spPr>
          <a:xfrm>
            <a:off x="7993508" y="3033712"/>
            <a:ext cx="3810528" cy="5413209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2004052" y="9067799"/>
            <a:ext cx="36276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Sidecar: 2 steps</a:t>
            </a:r>
          </a:p>
        </p:txBody>
      </p:sp>
      <p:sp>
        <p:nvSpPr>
          <p:cNvPr id="319" name="Shape 319"/>
          <p:cNvSpPr/>
          <p:nvPr/>
        </p:nvSpPr>
        <p:spPr>
          <a:xfrm>
            <a:off x="7807908" y="8483600"/>
            <a:ext cx="4244392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Sidecar:</a:t>
            </a:r>
          </a:p>
          <a:p>
            <a:pPr/>
            <a:r>
              <a:t>middle 2 of 4 steps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/>
            <a:r>
              <a:t>Continuous Editing Results</a:t>
            </a:r>
          </a:p>
        </p:txBody>
      </p:sp>
      <p:pic>
        <p:nvPicPr>
          <p:cNvPr id="322" name="IMG_0488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3911600"/>
            <a:ext cx="13004801" cy="3657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1000" fill="hold"/>
                                        <p:tgtEl>
                                          <p:spTgt spid="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2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Related Work</a:t>
            </a:r>
          </a:p>
        </p:txBody>
      </p:sp>
      <p:sp>
        <p:nvSpPr>
          <p:cNvPr id="152" name="Shape 152"/>
          <p:cNvSpPr/>
          <p:nvPr>
            <p:ph type="body" sz="half" idx="1"/>
          </p:nvPr>
        </p:nvSpPr>
        <p:spPr>
          <a:xfrm>
            <a:off x="538315" y="2597150"/>
            <a:ext cx="5549901" cy="6286501"/>
          </a:xfrm>
          <a:prstGeom prst="rect">
            <a:avLst/>
          </a:prstGeom>
        </p:spPr>
        <p:txBody>
          <a:bodyPr/>
          <a:lstStyle/>
          <a:p>
            <a:pPr/>
            <a:r>
              <a:t>Motion editing:</a:t>
            </a:r>
          </a:p>
          <a:p>
            <a:pPr lvl="1"/>
            <a:r>
              <a:t>Automated cleanup</a:t>
            </a:r>
          </a:p>
          <a:p>
            <a:pPr lvl="1"/>
            <a:r>
              <a:t>Retargeting</a:t>
            </a:r>
          </a:p>
          <a:p>
            <a:pPr lvl="1"/>
            <a:r>
              <a:t>Path-based</a:t>
            </a:r>
          </a:p>
        </p:txBody>
      </p:sp>
      <p:sp>
        <p:nvSpPr>
          <p:cNvPr id="153" name="Shape 153"/>
          <p:cNvSpPr/>
          <p:nvPr/>
        </p:nvSpPr>
        <p:spPr>
          <a:xfrm>
            <a:off x="6502399" y="2527300"/>
            <a:ext cx="5941076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57200" indent="-457200" algn="l">
              <a:spcBef>
                <a:spcPts val="4200"/>
              </a:spcBef>
              <a:buSzPct val="75000"/>
              <a:buChar char="•"/>
            </a:pPr>
            <a:r>
              <a:t>Performance interfaces:</a:t>
            </a:r>
          </a:p>
          <a:p>
            <a:pPr lvl="1" marL="914400" indent="-457200" algn="l">
              <a:spcBef>
                <a:spcPts val="4200"/>
              </a:spcBef>
              <a:buSzPct val="75000"/>
              <a:buChar char="•"/>
            </a:pPr>
            <a:r>
              <a:t>Handheld devices</a:t>
            </a:r>
          </a:p>
          <a:p>
            <a:pPr lvl="1" marL="914400" indent="-457200" algn="l">
              <a:spcBef>
                <a:spcPts val="4200"/>
              </a:spcBef>
              <a:buSzPct val="75000"/>
              <a:buChar char="•"/>
            </a:pPr>
            <a:r>
              <a:t>Full body performance</a:t>
            </a:r>
          </a:p>
          <a:p>
            <a:pPr lvl="1" marL="914400" indent="-457200" algn="l">
              <a:spcBef>
                <a:spcPts val="4200"/>
              </a:spcBef>
              <a:buSzPct val="75000"/>
              <a:buChar char="•"/>
            </a:pPr>
            <a:r>
              <a:t>Touch/pen input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</a:t>
            </a:r>
          </a:p>
        </p:txBody>
      </p:sp>
      <p:sp>
        <p:nvSpPr>
          <p:cNvPr id="325" name="Shape 325"/>
          <p:cNvSpPr/>
          <p:nvPr>
            <p:ph type="body" idx="1"/>
          </p:nvPr>
        </p:nvSpPr>
        <p:spPr>
          <a:xfrm>
            <a:off x="952500" y="2790222"/>
            <a:ext cx="11099800" cy="6286501"/>
          </a:xfrm>
          <a:prstGeom prst="rect">
            <a:avLst/>
          </a:prstGeom>
        </p:spPr>
        <p:txBody>
          <a:bodyPr/>
          <a:lstStyle/>
          <a:p>
            <a:pPr/>
            <a:r>
              <a:t>Path-based motion editing algorithm</a:t>
            </a:r>
          </a:p>
          <a:p>
            <a:pPr/>
            <a:r>
              <a:t>Mobile device sensor data</a:t>
            </a:r>
          </a:p>
          <a:p>
            <a:pPr/>
            <a:r>
              <a:t>Motion editing with discrete gestures</a:t>
            </a:r>
          </a:p>
          <a:p>
            <a:pPr/>
            <a:r>
              <a:t>Motion editing with continuous gestures</a:t>
            </a:r>
          </a:p>
          <a:p>
            <a:pPr/>
            <a:r>
              <a:rPr b="1">
                <a:latin typeface="Helvetica"/>
                <a:ea typeface="Helvetica"/>
                <a:cs typeface="Helvetica"/>
                <a:sym typeface="Helvetica"/>
              </a:rPr>
              <a:t>Conclusion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Recap</a:t>
            </a:r>
          </a:p>
        </p:txBody>
      </p:sp>
      <p:sp>
        <p:nvSpPr>
          <p:cNvPr id="328" name="Shape 3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8620" indent="-388620" defTabSz="496570">
              <a:spcBef>
                <a:spcPts val="3500"/>
              </a:spcBef>
              <a:defRPr sz="3230"/>
            </a:pPr>
            <a:r>
              <a:t>Handheld manipulation of mobile devices using:</a:t>
            </a:r>
          </a:p>
          <a:p>
            <a:pPr lvl="1" marL="777240" indent="-388620" defTabSz="496570">
              <a:spcBef>
                <a:spcPts val="3500"/>
              </a:spcBef>
              <a:defRPr sz="3230"/>
            </a:pPr>
            <a:r>
              <a:t>A pair of discrete gestures to edit single motions.</a:t>
            </a:r>
          </a:p>
          <a:p>
            <a:pPr lvl="1" marL="777240" indent="-388620" defTabSz="496570">
              <a:spcBef>
                <a:spcPts val="3500"/>
              </a:spcBef>
              <a:defRPr sz="3230"/>
            </a:pPr>
            <a:r>
              <a:t>Continuous gesturing to edit ongoing motion.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Core ideas:</a:t>
            </a:r>
          </a:p>
          <a:p>
            <a:pPr lvl="1" marL="777240" indent="-388620" defTabSz="496570">
              <a:spcBef>
                <a:spcPts val="3500"/>
              </a:spcBef>
              <a:defRPr sz="3230"/>
            </a:pPr>
            <a:r>
              <a:t>Simple motion sensors can be expressive. </a:t>
            </a:r>
          </a:p>
          <a:p>
            <a:pPr lvl="1" marL="777240" indent="-388620" defTabSz="496570">
              <a:spcBef>
                <a:spcPts val="3500"/>
              </a:spcBef>
              <a:defRPr sz="3230"/>
            </a:pPr>
            <a:r>
              <a:t>Motion editing algorithms can be adapted for real-time.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type="title"/>
          </p:nvPr>
        </p:nvSpPr>
        <p:spPr>
          <a:xfrm>
            <a:off x="952500" y="412750"/>
            <a:ext cx="11099801" cy="2120901"/>
          </a:xfrm>
          <a:prstGeom prst="rect">
            <a:avLst/>
          </a:prstGeom>
        </p:spPr>
        <p:txBody>
          <a:bodyPr/>
          <a:lstStyle/>
          <a:p>
            <a:pPr/>
            <a:r>
              <a:t>Applications</a:t>
            </a:r>
          </a:p>
        </p:txBody>
      </p:sp>
      <p:sp>
        <p:nvSpPr>
          <p:cNvPr id="331" name="Shape 33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can "quick and easy" techniques do?</a:t>
            </a:r>
          </a:p>
          <a:p>
            <a:pPr/>
          </a:p>
          <a:p>
            <a:pPr/>
            <a:r>
              <a:t>Help make animating accessible to novices.</a:t>
            </a:r>
          </a:p>
          <a:p>
            <a:pPr/>
            <a:r>
              <a:t>Help professionals. Animators spend too much time and effort on blocking animations.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z="6960"/>
            </a:lvl1pPr>
          </a:lstStyle>
          <a:p>
            <a:pPr/>
            <a:r>
              <a:t>Limitations and Future Work</a:t>
            </a:r>
          </a:p>
        </p:txBody>
      </p:sp>
      <p:sp>
        <p:nvSpPr>
          <p:cNvPr id="334" name="Shape 3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Better/more sensor data - full 6DOF tracking?</a:t>
            </a:r>
          </a:p>
          <a:p>
            <a:pPr/>
            <a:r>
              <a:t>Automatic motion parameterization. </a:t>
            </a:r>
          </a:p>
          <a:p>
            <a:pPr/>
            <a:r>
              <a:t>Combined discrete and continuous control.</a:t>
            </a:r>
          </a:p>
          <a:p>
            <a:pPr/>
            <a:r>
              <a:t>Performance study to evaluate ease and user satisfaction with results.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Thanks!</a:t>
            </a:r>
          </a:p>
        </p:txBody>
      </p:sp>
      <p:sp>
        <p:nvSpPr>
          <p:cNvPr id="337" name="Shape 337"/>
          <p:cNvSpPr/>
          <p:nvPr>
            <p:ph type="body" sz="half" idx="1"/>
          </p:nvPr>
        </p:nvSpPr>
        <p:spPr>
          <a:xfrm>
            <a:off x="952499" y="2590800"/>
            <a:ext cx="5427179" cy="6286500"/>
          </a:xfrm>
          <a:prstGeom prst="rect">
            <a:avLst/>
          </a:prstGeom>
        </p:spPr>
        <p:txBody>
          <a:bodyPr/>
          <a:lstStyle/>
          <a:p>
            <a:pPr marL="443484" indent="-443484" defTabSz="566674">
              <a:spcBef>
                <a:spcPts val="4000"/>
              </a:spcBef>
              <a:defRPr sz="3686"/>
            </a:pPr>
            <a:r>
              <a:t>Questions?</a:t>
            </a:r>
          </a:p>
          <a:p>
            <a:pPr marL="443484" indent="-443484" defTabSz="566674">
              <a:spcBef>
                <a:spcPts val="4000"/>
              </a:spcBef>
              <a:defRPr sz="3686"/>
            </a:pPr>
          </a:p>
          <a:p>
            <a:pPr marL="443484" indent="-443484" defTabSz="566674">
              <a:spcBef>
                <a:spcPts val="4000"/>
              </a:spcBef>
              <a:defRPr sz="3686"/>
            </a:pPr>
            <a:r>
              <a:t>Acknowledgements:</a:t>
            </a:r>
          </a:p>
          <a:p>
            <a:pPr lvl="1" marL="886968" indent="-443484" defTabSz="566674">
              <a:lnSpc>
                <a:spcPct val="50000"/>
              </a:lnSpc>
              <a:spcBef>
                <a:spcPts val="4000"/>
              </a:spcBef>
              <a:defRPr sz="3686"/>
            </a:pPr>
            <a:r>
              <a:t>Isabelle Ortega</a:t>
            </a:r>
          </a:p>
          <a:p>
            <a:pPr lvl="1" marL="886968" indent="-443484" defTabSz="566674">
              <a:lnSpc>
                <a:spcPct val="50000"/>
              </a:lnSpc>
              <a:spcBef>
                <a:spcPts val="4000"/>
              </a:spcBef>
              <a:defRPr sz="3686"/>
            </a:pPr>
            <a:r>
              <a:t>Andrew German</a:t>
            </a:r>
          </a:p>
          <a:p>
            <a:pPr lvl="1" marL="886968" indent="-443484" defTabSz="566674">
              <a:lnSpc>
                <a:spcPct val="50000"/>
              </a:lnSpc>
              <a:spcBef>
                <a:spcPts val="4000"/>
              </a:spcBef>
              <a:defRPr sz="3686"/>
            </a:pPr>
            <a:r>
              <a:t>John Hancock</a:t>
            </a:r>
          </a:p>
          <a:p>
            <a:pPr lvl="1" marL="886968" indent="-443484" defTabSz="566674">
              <a:lnSpc>
                <a:spcPct val="50000"/>
              </a:lnSpc>
              <a:spcBef>
                <a:spcPts val="4000"/>
              </a:spcBef>
              <a:defRPr sz="3686"/>
            </a:pPr>
            <a:r>
              <a:t>MiG2016 Reviewers</a:t>
            </a:r>
          </a:p>
        </p:txBody>
      </p:sp>
      <p:pic>
        <p:nvPicPr>
          <p:cNvPr id="338" name="BB128507-FC5B-4FE1-B152-247F37D25C18-L0-001.jpeg"/>
          <p:cNvPicPr>
            <a:picLocks noChangeAspect="1"/>
          </p:cNvPicPr>
          <p:nvPr/>
        </p:nvPicPr>
        <p:blipFill>
          <a:blip r:embed="rId2">
            <a:extLst/>
          </a:blip>
          <a:srcRect l="0" t="0" r="53483" b="0"/>
          <a:stretch>
            <a:fillRect/>
          </a:stretch>
        </p:blipFill>
        <p:spPr>
          <a:xfrm>
            <a:off x="6487107" y="5489090"/>
            <a:ext cx="2868253" cy="1722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jumpheightdataexamples_notex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9677" y="2893041"/>
            <a:ext cx="6166146" cy="2230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BB128507-FC5B-4FE1-B152-247F37D25C18-L0-001.jpeg"/>
          <p:cNvPicPr>
            <a:picLocks noChangeAspect="1"/>
          </p:cNvPicPr>
          <p:nvPr/>
        </p:nvPicPr>
        <p:blipFill>
          <a:blip r:embed="rId2">
            <a:extLst/>
          </a:blip>
          <a:srcRect l="53483" t="0" r="0" b="0"/>
          <a:stretch>
            <a:fillRect/>
          </a:stretch>
        </p:blipFill>
        <p:spPr>
          <a:xfrm>
            <a:off x="9570180" y="7396599"/>
            <a:ext cx="2868254" cy="1722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937231AC-D68E-440E-AC6D-348AD7571A15-L0-001.jpeg"/>
          <p:cNvPicPr>
            <a:picLocks noChangeAspect="1"/>
          </p:cNvPicPr>
          <p:nvPr/>
        </p:nvPicPr>
        <p:blipFill>
          <a:blip r:embed="rId4">
            <a:extLst/>
          </a:blip>
          <a:srcRect l="0" t="0" r="53321" b="0"/>
          <a:stretch>
            <a:fillRect/>
          </a:stretch>
        </p:blipFill>
        <p:spPr>
          <a:xfrm>
            <a:off x="9570180" y="5496717"/>
            <a:ext cx="2868254" cy="1722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937231AC-D68E-440E-AC6D-348AD7571A15-L0-001.jpeg"/>
          <p:cNvPicPr>
            <a:picLocks noChangeAspect="1"/>
          </p:cNvPicPr>
          <p:nvPr/>
        </p:nvPicPr>
        <p:blipFill>
          <a:blip r:embed="rId4">
            <a:extLst/>
          </a:blip>
          <a:srcRect l="53321" t="0" r="0" b="0"/>
          <a:stretch>
            <a:fillRect/>
          </a:stretch>
        </p:blipFill>
        <p:spPr>
          <a:xfrm>
            <a:off x="6487106" y="7388970"/>
            <a:ext cx="2868254" cy="1722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</a:t>
            </a:r>
          </a:p>
        </p:txBody>
      </p:sp>
      <p:sp>
        <p:nvSpPr>
          <p:cNvPr id="156" name="Shape 156"/>
          <p:cNvSpPr/>
          <p:nvPr>
            <p:ph type="body" idx="1"/>
          </p:nvPr>
        </p:nvSpPr>
        <p:spPr>
          <a:xfrm>
            <a:off x="952500" y="2790222"/>
            <a:ext cx="11099800" cy="6286501"/>
          </a:xfrm>
          <a:prstGeom prst="rect">
            <a:avLst/>
          </a:prstGeom>
        </p:spPr>
        <p:txBody>
          <a:bodyPr/>
          <a:lstStyle/>
          <a:p>
            <a:pPr/>
            <a:r>
              <a:t>Path-based motion editing algorithm</a:t>
            </a:r>
          </a:p>
          <a:p>
            <a:pPr/>
            <a:r>
              <a:t>Mobile device sensor data</a:t>
            </a:r>
          </a:p>
          <a:p>
            <a:pPr/>
            <a:r>
              <a:t>Motion editing with discrete gestures</a:t>
            </a:r>
          </a:p>
          <a:p>
            <a:pPr/>
            <a:r>
              <a:t>Motion editing with continuous gestures</a:t>
            </a:r>
          </a:p>
          <a:p>
            <a:pPr/>
            <a:r>
              <a:t>Conclusion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</a:t>
            </a:r>
          </a:p>
        </p:txBody>
      </p:sp>
      <p:sp>
        <p:nvSpPr>
          <p:cNvPr id="159" name="Shape 159"/>
          <p:cNvSpPr/>
          <p:nvPr>
            <p:ph type="body" idx="1"/>
          </p:nvPr>
        </p:nvSpPr>
        <p:spPr>
          <a:xfrm>
            <a:off x="952500" y="2790222"/>
            <a:ext cx="11099800" cy="628650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latin typeface="Helvetica"/>
                <a:ea typeface="Helvetica"/>
                <a:cs typeface="Helvetica"/>
                <a:sym typeface="Helvetica"/>
              </a:rPr>
              <a:t>Path-based motion editing algorithm</a:t>
            </a:r>
          </a:p>
          <a:p>
            <a:pPr/>
            <a:r>
              <a:t>Mobile device sensor data</a:t>
            </a:r>
          </a:p>
          <a:p>
            <a:pPr/>
            <a:r>
              <a:t>Motion editing with discrete gestures</a:t>
            </a:r>
          </a:p>
          <a:p>
            <a:pPr/>
            <a:r>
              <a:t>Motion editing with continuous gestures</a:t>
            </a:r>
          </a:p>
          <a:p>
            <a:pPr/>
            <a:r>
              <a:t>Conclusion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Motion Path Editing</a:t>
            </a:r>
          </a:p>
        </p:txBody>
      </p:sp>
      <p:sp>
        <p:nvSpPr>
          <p:cNvPr id="162" name="Shape 16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Interactive editing of an entire motion and its timing by manipulating path "handles":</a:t>
            </a:r>
          </a:p>
        </p:txBody>
      </p:sp>
      <p:pic>
        <p:nvPicPr>
          <p:cNvPr id="163" name="path_editing_example_cropped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692780" y="3933850"/>
            <a:ext cx="7619240" cy="5714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6000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Jump Path Editing</a:t>
            </a:r>
          </a:p>
        </p:txBody>
      </p:sp>
      <p:sp>
        <p:nvSpPr>
          <p:cNvPr id="166" name="Shape 16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Vertical adjustments and acceleration-based timewarping:</a:t>
            </a:r>
          </a:p>
        </p:txBody>
      </p:sp>
      <p:pic>
        <p:nvPicPr>
          <p:cNvPr id="167" name="jumpedit_before_and_after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31090" y="3864099"/>
            <a:ext cx="7542619" cy="5656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6999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</a:t>
            </a:r>
          </a:p>
        </p:txBody>
      </p:sp>
      <p:sp>
        <p:nvSpPr>
          <p:cNvPr id="170" name="Shape 170"/>
          <p:cNvSpPr/>
          <p:nvPr>
            <p:ph type="body" idx="1"/>
          </p:nvPr>
        </p:nvSpPr>
        <p:spPr>
          <a:xfrm>
            <a:off x="952500" y="2790222"/>
            <a:ext cx="11099800" cy="6286501"/>
          </a:xfrm>
          <a:prstGeom prst="rect">
            <a:avLst/>
          </a:prstGeom>
        </p:spPr>
        <p:txBody>
          <a:bodyPr/>
          <a:lstStyle/>
          <a:p>
            <a:pPr/>
            <a:r>
              <a:t>Path-based motion editing algorithm</a:t>
            </a:r>
          </a:p>
          <a:p>
            <a:pPr/>
            <a:r>
              <a:rPr b="1">
                <a:latin typeface="Helvetica"/>
                <a:ea typeface="Helvetica"/>
                <a:cs typeface="Helvetica"/>
                <a:sym typeface="Helvetica"/>
              </a:rPr>
              <a:t>Mobile device sensor data</a:t>
            </a:r>
          </a:p>
          <a:p>
            <a:pPr/>
            <a:r>
              <a:t>Motion editing with discrete gestures</a:t>
            </a:r>
          </a:p>
          <a:p>
            <a:pPr/>
            <a:r>
              <a:t>Motion editing with continuous gestures</a:t>
            </a:r>
          </a:p>
          <a:p>
            <a:pPr/>
            <a:r>
              <a:t>Conclusion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