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649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1pPr>
    <a:lvl2pPr marL="342900" algn="ctr" defTabSz="584200" rtl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2pPr>
    <a:lvl3pPr marL="685800" algn="ctr" defTabSz="584200" rtl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3pPr>
    <a:lvl4pPr marL="1028700" algn="ctr" defTabSz="584200" rtl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4pPr>
    <a:lvl5pPr marL="1371600" algn="ctr" defTabSz="584200" rtl="0" fontAlgn="base" hangingPunct="0">
      <a:spcBef>
        <a:spcPct val="0"/>
      </a:spcBef>
      <a:spcAft>
        <a:spcPct val="0"/>
      </a:spcAft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Helvetica Light" charset="0"/>
        <a:ea typeface="Helvetica Light" charset="0"/>
        <a:cs typeface="Helvetica Light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360" y="-10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Noteworthy Bold" charset="0"/>
              </a:rPr>
              <a:t>Click to edit Master text styles</a:t>
            </a:r>
          </a:p>
          <a:p>
            <a:pPr lvl="1"/>
            <a:r>
              <a:rPr lang="en-US" smtClean="0">
                <a:sym typeface="Noteworthy Bold" charset="0"/>
              </a:rPr>
              <a:t>Second level</a:t>
            </a:r>
          </a:p>
          <a:p>
            <a:pPr lvl="2"/>
            <a:r>
              <a:rPr lang="en-US" smtClean="0">
                <a:sym typeface="Noteworthy Bold" charset="0"/>
              </a:rPr>
              <a:t>Third level</a:t>
            </a:r>
          </a:p>
          <a:p>
            <a:pPr lvl="3"/>
            <a:r>
              <a:rPr lang="en-US" smtClean="0">
                <a:sym typeface="Noteworthy Bold" charset="0"/>
              </a:rPr>
              <a:t>Fourth level</a:t>
            </a:r>
          </a:p>
          <a:p>
            <a:pPr lvl="4"/>
            <a:r>
              <a:rPr lang="en-US" smtClean="0">
                <a:sym typeface="Noteworthy Bold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09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1pPr>
    <a:lvl2pPr marL="3429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2pPr>
    <a:lvl3pPr marL="6858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3pPr>
    <a:lvl4pPr marL="10287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4pPr>
    <a:lvl5pPr marL="13716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396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45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466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3286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7899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862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1616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3547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211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254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11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610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06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8623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7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533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58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283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859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35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053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smtClean="0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1pPr>
      <a:lvl2pPr marL="342900"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2pPr>
      <a:lvl3pPr marL="685800"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3pPr>
      <a:lvl4pPr marL="1028700"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4pPr>
      <a:lvl5pPr marL="1371600"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5pPr>
      <a:lvl6pPr marL="1828800"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6pPr>
      <a:lvl7pPr marL="2286000"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7pPr>
      <a:lvl8pPr marL="2743200"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8pPr>
      <a:lvl9pPr marL="3200400" algn="ctr" defTabSz="584200" rtl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Light" charset="0"/>
              </a:rPr>
              <a:t>Second level</a:t>
            </a:r>
          </a:p>
          <a:p>
            <a:pPr lvl="2"/>
            <a:r>
              <a:rPr lang="en-US" smtClean="0">
                <a:sym typeface="Helvetica Light" charset="0"/>
              </a:rPr>
              <a:t>Third level</a:t>
            </a:r>
          </a:p>
          <a:p>
            <a:pPr lvl="3"/>
            <a:r>
              <a:rPr lang="en-US" smtClean="0">
                <a:sym typeface="Helvetica Light" charset="0"/>
              </a:rPr>
              <a:t>Fourth level</a:t>
            </a:r>
          </a:p>
          <a:p>
            <a:pPr lvl="4"/>
            <a:r>
              <a:rPr lang="en-US" smtClean="0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FFFFFF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marL="381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1pPr>
      <a:lvl2pPr marL="762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2pPr>
      <a:lvl3pPr marL="1143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3pPr>
      <a:lvl4pPr marL="1524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4pPr>
      <a:lvl5pPr marL="19050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5pPr>
      <a:lvl6pPr marL="23622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6pPr>
      <a:lvl7pPr marL="28194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7pPr>
      <a:lvl8pPr marL="32766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8pPr>
      <a:lvl9pPr marL="3733800" indent="-381000" algn="l" defTabSz="584200" rtl="0" fontAlgn="base" hangingPunct="0">
        <a:spcBef>
          <a:spcPts val="4200"/>
        </a:spcBef>
        <a:spcAft>
          <a:spcPct val="0"/>
        </a:spcAft>
        <a:buSzPct val="100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title"/>
          </p:nvPr>
        </p:nvSpPr>
        <p:spPr>
          <a:xfrm>
            <a:off x="333375" y="1638300"/>
            <a:ext cx="12336463" cy="3302000"/>
          </a:xfrm>
        </p:spPr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Finger Walking: Motion Editing with Contact-Based Hand Performance</a:t>
            </a:r>
            <a:endParaRPr lang="en-US"/>
          </a:p>
        </p:txBody>
      </p:sp>
      <p:sp>
        <p:nvSpPr>
          <p:cNvPr id="4098" name="Rectangle 2"/>
          <p:cNvSpPr>
            <a:spLocks noChangeArrowheads="1"/>
          </p:cNvSpPr>
          <p:nvPr>
            <p:ph type="body" idx="1"/>
          </p:nvPr>
        </p:nvSpPr>
        <p:spPr>
          <a:xfrm>
            <a:off x="1139825" y="5600700"/>
            <a:ext cx="5051425" cy="2293938"/>
          </a:xfrm>
        </p:spPr>
        <p:txBody>
          <a:bodyPr/>
          <a:lstStyle/>
          <a:p>
            <a:r>
              <a:rPr lang="en-US" sz="5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Noah Lockwood</a:t>
            </a:r>
            <a:endParaRPr lang="en-US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University of Toronto</a:t>
            </a:r>
          </a:p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Industrial Light &amp; Magic</a:t>
            </a:r>
            <a:endParaRPr lang="en-US"/>
          </a:p>
        </p:txBody>
      </p:sp>
      <p:sp>
        <p:nvSpPr>
          <p:cNvPr id="4099" name="Rectangle 3"/>
          <p:cNvSpPr>
            <a:spLocks/>
          </p:cNvSpPr>
          <p:nvPr/>
        </p:nvSpPr>
        <p:spPr bwMode="auto">
          <a:xfrm>
            <a:off x="7219950" y="5600700"/>
            <a:ext cx="5019675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50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Karan Singh</a:t>
            </a:r>
            <a:endParaRPr lang="en-US" sz="32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r>
              <a:rPr lang="en-US" sz="32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University of Toronto</a:t>
            </a:r>
            <a:endParaRPr lang="en-US" sz="2800"/>
          </a:p>
        </p:txBody>
      </p:sp>
      <p:pic>
        <p:nvPicPr>
          <p:cNvPr id="4101" name="Picture 5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2" b="32422"/>
          <a:stretch>
            <a:fillRect/>
          </a:stretch>
        </p:blipFill>
        <p:spPr bwMode="auto">
          <a:xfrm>
            <a:off x="1976131" y="8105539"/>
            <a:ext cx="2906688" cy="108639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 descr="Inserted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65" y="8118172"/>
            <a:ext cx="2855916" cy="1073758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 descr="InsertedIm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628" y="7764463"/>
            <a:ext cx="2386276" cy="1781175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Analysis</a:t>
            </a:r>
            <a:endParaRPr lang="en-US"/>
          </a:p>
        </p:txBody>
      </p:sp>
      <p:sp>
        <p:nvSpPr>
          <p:cNvPr id="13314" name="Rectangle 2"/>
          <p:cNvSpPr>
            <a:spLocks/>
          </p:cNvSpPr>
          <p:nvPr/>
        </p:nvSpPr>
        <p:spPr bwMode="auto">
          <a:xfrm>
            <a:off x="584200" y="1909763"/>
            <a:ext cx="11836400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Sampled (30Hz) contact shapes:</a:t>
            </a:r>
            <a:endParaRPr lang="en-US" sz="2800"/>
          </a:p>
        </p:txBody>
      </p:sp>
      <p:pic>
        <p:nvPicPr>
          <p:cNvPr id="13315" name="Picture 3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3175000"/>
            <a:ext cx="8243887" cy="1481138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Analysis</a:t>
            </a:r>
            <a:endParaRPr lang="en-US"/>
          </a:p>
        </p:txBody>
      </p:sp>
      <p:sp>
        <p:nvSpPr>
          <p:cNvPr id="14338" name="Rectangle 2"/>
          <p:cNvSpPr>
            <a:spLocks/>
          </p:cNvSpPr>
          <p:nvPr/>
        </p:nvSpPr>
        <p:spPr bwMode="auto">
          <a:xfrm>
            <a:off x="584200" y="1909763"/>
            <a:ext cx="11836400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Sampled (30Hz) contact shapes:</a:t>
            </a:r>
            <a:endParaRPr lang="en-US" sz="2800"/>
          </a:p>
        </p:txBody>
      </p:sp>
      <p:pic>
        <p:nvPicPr>
          <p:cNvPr id="14339" name="Picture 3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3175000"/>
            <a:ext cx="8243887" cy="6408738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4076700"/>
            <a:ext cx="11247437" cy="201930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Analysis</a:t>
            </a:r>
            <a:endParaRPr lang="en-US"/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584200" y="2239963"/>
            <a:ext cx="11836400" cy="710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Number of active contacts over time: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Full-body walk: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4076700"/>
            <a:ext cx="11247437" cy="201930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Analysis</a:t>
            </a:r>
            <a:endParaRPr lang="en-US"/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584200" y="2239963"/>
            <a:ext cx="11836400" cy="710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Number of active contacts over time: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Full-body walk: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endParaRPr lang="en-US" sz="38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endParaRPr lang="en-US" sz="38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Finger walk:</a:t>
            </a:r>
            <a:endParaRPr lang="en-US" sz="2800"/>
          </a:p>
        </p:txBody>
      </p:sp>
      <p:pic>
        <p:nvPicPr>
          <p:cNvPr id="16388" name="Picture 4" descr="Inserted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7493000"/>
            <a:ext cx="11247437" cy="2020888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Analysis</a:t>
            </a:r>
            <a:endParaRPr lang="en-US"/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584200" y="2112963"/>
            <a:ext cx="11836400" cy="722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Gait parameters of finger walking and full-body motions of the same type:</a:t>
            </a:r>
            <a:endParaRPr lang="en-US" sz="2800"/>
          </a:p>
        </p:txBody>
      </p:sp>
      <p:pic>
        <p:nvPicPr>
          <p:cNvPr id="2" name="walk_comp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34417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n_compa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3441700"/>
            <a:ext cx="8128000" cy="6096000"/>
          </a:xfrm>
          <a:prstGeom prst="rect">
            <a:avLst/>
          </a:prstGeom>
        </p:spPr>
      </p:pic>
      <p:sp>
        <p:nvSpPr>
          <p:cNvPr id="18434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Analysis</a:t>
            </a:r>
            <a:endParaRPr lang="en-US"/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584200" y="2112963"/>
            <a:ext cx="11836400" cy="722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Gait parameters of finger walking and full-body motions of the same type:</a:t>
            </a:r>
            <a:endParaRPr lang="en-US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Exploratory Study Conclusions</a:t>
            </a:r>
            <a:endParaRPr lang="en-US"/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584200" y="2692400"/>
            <a:ext cx="10960100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Finger walking is a natural method to express motion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Moment-to-moment finger walking parameters are imprecise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Varying similarity to full-body motions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endParaRPr lang="en-US" sz="38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Finger walking performances are </a:t>
            </a:r>
            <a:r>
              <a:rPr lang="en-US" sz="3800" i="1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illustrative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Overview</a:t>
            </a:r>
            <a:endParaRPr lang="en-US"/>
          </a:p>
        </p:txBody>
      </p:sp>
      <p:sp>
        <p:nvSpPr>
          <p:cNvPr id="20482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Exploratory study and analysis</a:t>
            </a: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 b="1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Prototype system: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 b="1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Classification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 b="1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Animation editing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Performance study &amp; results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Prototype System</a:t>
            </a:r>
            <a:endParaRPr lang="en-US"/>
          </a:p>
        </p:txBody>
      </p:sp>
      <p:sp>
        <p:nvSpPr>
          <p:cNvPr id="21506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"Walk up and use it" approach to producing animated variations of locomotion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Gestural interface based on more robust parameters describing the entire performance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Example-based motion classification and animation editing, from a single performance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Classification</a:t>
            </a:r>
            <a:endParaRPr lang="en-US"/>
          </a:p>
        </p:txBody>
      </p:sp>
      <p:sp>
        <p:nvSpPr>
          <p:cNvPr id="22530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Must work for a variable number of cycles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Feature vector of average gait parameters, e.g.: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Contact frequency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Contact-to-contact distance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Example-based classification using feature vectors from other users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Background</a:t>
            </a:r>
            <a:endParaRPr lang="en-US"/>
          </a:p>
        </p:txBody>
      </p:sp>
      <p:sp>
        <p:nvSpPr>
          <p:cNvPr id="5122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Keyframe animation is very difficult for novices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Performance-based interaction is increasingly common, and could improve accessibility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So how can users </a:t>
            </a:r>
            <a:r>
              <a:rPr lang="en-US" sz="3800" i="1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express</a:t>
            </a: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motion?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Motion Editing</a:t>
            </a:r>
            <a:endParaRPr lang="en-US"/>
          </a:p>
        </p:txBody>
      </p:sp>
      <p:sp>
        <p:nvSpPr>
          <p:cNvPr id="23554" name="Rectangle 2"/>
          <p:cNvSpPr>
            <a:spLocks/>
          </p:cNvSpPr>
          <p:nvPr/>
        </p:nvSpPr>
        <p:spPr bwMode="auto">
          <a:xfrm>
            <a:off x="584200" y="2430463"/>
            <a:ext cx="11836400" cy="691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"Canonical" animations of each type for output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Cycled animations, path-based editing (SCA2011) to match path of performance</a:t>
            </a:r>
            <a:endParaRPr lang="en-US" sz="2800"/>
          </a:p>
        </p:txBody>
      </p:sp>
      <p:pic>
        <p:nvPicPr>
          <p:cNvPr id="23555" name="Picture 3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92700"/>
            <a:ext cx="12395200" cy="387350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92700"/>
            <a:ext cx="12395200" cy="387350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8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Motion Editing</a:t>
            </a:r>
            <a:endParaRPr lang="en-US"/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584200" y="2430463"/>
            <a:ext cx="11836400" cy="691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"Canonical" animations of each type for output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Cycled animations, path-based editing (SCA2011) to match path of performance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92700"/>
            <a:ext cx="12395200" cy="387350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Motion Editing</a:t>
            </a:r>
            <a:endParaRPr lang="en-US"/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584200" y="2430463"/>
            <a:ext cx="11836400" cy="691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"Canonical" animations of each type for output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Cycled animations, path-based editing (SCA2011) to match path of performance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92700"/>
            <a:ext cx="12393613" cy="3871913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6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Motion Editing</a:t>
            </a:r>
            <a:endParaRPr lang="en-US"/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584200" y="2430463"/>
            <a:ext cx="11836400" cy="691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"Canonical" animations of each type for output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Cycled animations, path-based editing (SCA2011) to match path of performance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Motion Editing</a:t>
            </a:r>
            <a:endParaRPr lang="en-US"/>
          </a:p>
        </p:txBody>
      </p:sp>
      <p:sp>
        <p:nvSpPr>
          <p:cNvPr id="27650" name="Rectangle 2"/>
          <p:cNvSpPr>
            <a:spLocks/>
          </p:cNvSpPr>
          <p:nvPr/>
        </p:nvSpPr>
        <p:spPr bwMode="auto">
          <a:xfrm>
            <a:off x="584200" y="2430463"/>
            <a:ext cx="11836400" cy="732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"Canonical" animations of each type for output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Cycled animations, path-based editing (SCA2011) to match path of performance</a:t>
            </a: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Heuristics for consistency: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Scale of character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Number of cycles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Step layout along path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Final animation timing is independent of performance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>
            <p:ph type="title"/>
          </p:nvPr>
        </p:nvSpPr>
        <p:spPr>
          <a:xfrm>
            <a:off x="679450" y="254000"/>
            <a:ext cx="11645900" cy="2438400"/>
          </a:xfrm>
        </p:spPr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Motion Editing Example</a:t>
            </a:r>
            <a:endParaRPr lang="en-US"/>
          </a:p>
        </p:txBody>
      </p:sp>
      <p:pic>
        <p:nvPicPr>
          <p:cNvPr id="2" name="results_example_tur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5137" y="2374899"/>
            <a:ext cx="9532937" cy="71497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Overview</a:t>
            </a:r>
            <a:endParaRPr lang="en-US"/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Exploratory study and analysis</a:t>
            </a: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Prototype system: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Classification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Animation editing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 b="1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Performance study &amp; results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Performance Study</a:t>
            </a:r>
            <a:endParaRPr lang="en-US"/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Goal was to evaluate classification accuracy and subjective quality of animations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8 new participants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Pre-set motion types; post-hoc classification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Motion type descriptions and target paths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Output animations rated 1-5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Classification Results</a:t>
            </a:r>
            <a:endParaRPr lang="en-US"/>
          </a:p>
        </p:txBody>
      </p:sp>
      <p:sp>
        <p:nvSpPr>
          <p:cNvPr id="31746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Accuracy of 62-74%, depending on classifier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Data normalization increased accuracy 1-2%</a:t>
            </a: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Average accuracy varied by motion type: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Walk: 89%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Run: 82%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Forward jump: 65%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Sneak: 23%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Animation Results</a:t>
            </a:r>
            <a:endParaRPr lang="en-US"/>
          </a:p>
        </p:txBody>
      </p:sp>
      <p:sp>
        <p:nvSpPr>
          <p:cNvPr id="32770" name="Rectangle 2"/>
          <p:cNvSpPr>
            <a:spLocks/>
          </p:cNvSpPr>
          <p:nvPr/>
        </p:nvSpPr>
        <p:spPr bwMode="auto">
          <a:xfrm>
            <a:off x="584200" y="2278063"/>
            <a:ext cx="11836400" cy="706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Average satisfaction rating of 4.67 out of 5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el_Commerc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088" y="3584574"/>
            <a:ext cx="11859560" cy="5040313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>
            <p:ph type="title"/>
          </p:nvPr>
        </p:nvSpPr>
        <p:spPr>
          <a:xfrm>
            <a:off x="58738" y="254000"/>
            <a:ext cx="12885737" cy="2438400"/>
          </a:xfrm>
        </p:spPr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Expressing Motion - Commercial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Animation Results</a:t>
            </a:r>
            <a:endParaRPr lang="en-US"/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584200" y="2278063"/>
            <a:ext cx="11836400" cy="706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Average satisfaction rating of 4.67 out of 5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Animations generally slightly shorter than performances:</a:t>
            </a:r>
            <a:endParaRPr lang="en-US" sz="2800"/>
          </a:p>
        </p:txBody>
      </p:sp>
      <p:pic>
        <p:nvPicPr>
          <p:cNvPr id="33795" name="Picture 3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616450"/>
            <a:ext cx="4948237" cy="471170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ults_run_tw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120900"/>
            <a:ext cx="9804400" cy="7353300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Results: Run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ults_march_tw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120900"/>
            <a:ext cx="9804400" cy="7353300"/>
          </a:xfrm>
          <a:prstGeom prst="rect">
            <a:avLst/>
          </a:prstGeom>
        </p:spPr>
      </p:pic>
      <p:sp>
        <p:nvSpPr>
          <p:cNvPr id="35842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Results: March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ults_jump_tw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199" y="2133202"/>
            <a:ext cx="9802813" cy="7352110"/>
          </a:xfrm>
          <a:prstGeom prst="rect">
            <a:avLst/>
          </a:prstGeom>
        </p:spPr>
      </p:pic>
      <p:sp>
        <p:nvSpPr>
          <p:cNvPr id="36866" name="Rectangle 2"/>
          <p:cNvSpPr>
            <a:spLocks noChangeArrowheads="1"/>
          </p:cNvSpPr>
          <p:nvPr>
            <p:ph type="title"/>
          </p:nvPr>
        </p:nvSpPr>
        <p:spPr>
          <a:xfrm>
            <a:off x="741760" y="254000"/>
            <a:ext cx="11521280" cy="2438400"/>
          </a:xfrm>
        </p:spPr>
        <p:txBody>
          <a:bodyPr/>
          <a:lstStyle/>
          <a:p>
            <a:r>
              <a:rPr lang="en-US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Results: Jump Forward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ults_uturn_tw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120900"/>
            <a:ext cx="9804400" cy="7353300"/>
          </a:xfrm>
          <a:prstGeom prst="rect">
            <a:avLst/>
          </a:prstGeom>
        </p:spPr>
      </p:pic>
      <p:sp>
        <p:nvSpPr>
          <p:cNvPr id="37890" name="Rectangle 2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Results: U-turn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Recap</a:t>
            </a:r>
            <a:endParaRPr lang="en-US"/>
          </a:p>
        </p:txBody>
      </p:sp>
      <p:sp>
        <p:nvSpPr>
          <p:cNvPr id="38914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Finger walking is natural and expressive, but is illustrative and imprecise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 gestural interface accommodates this, by using classification and animation editing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With a variety of users, classification is reliable and the animations are satisfying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>
            <p:ph type="title"/>
          </p:nvPr>
        </p:nvSpPr>
        <p:spPr>
          <a:xfrm>
            <a:off x="584200" y="254000"/>
            <a:ext cx="11722100" cy="2438400"/>
          </a:xfrm>
        </p:spPr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Limitations &amp; Discussion</a:t>
            </a:r>
            <a:endParaRPr lang="en-US"/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Trade-off: control vs. accessibility</a:t>
            </a: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Limitations: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Full-body editing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Timing and step control</a:t>
            </a: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Possible extensions: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Gestural hand input beyond contact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Online interaction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Mixed motions and transitions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Thanks!</a:t>
            </a:r>
            <a:endParaRPr lang="en-US"/>
          </a:p>
        </p:txBody>
      </p:sp>
      <p:sp>
        <p:nvSpPr>
          <p:cNvPr id="40962" name="Rectangle 2"/>
          <p:cNvSpPr>
            <a:spLocks/>
          </p:cNvSpPr>
          <p:nvPr/>
        </p:nvSpPr>
        <p:spPr bwMode="auto">
          <a:xfrm>
            <a:off x="584200" y="1909763"/>
            <a:ext cx="10923588" cy="759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Questions?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endParaRPr lang="en-US" sz="38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Acknowledgments: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Isabelle Ortega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Study participants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SCA2012 reviewers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CMU Motion Capture Database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Khai Truong, Dustin Freeman, John Hancock, Peter O'Donovan, Martin de Lasa</a:t>
            </a:r>
            <a:endParaRPr lang="en-US" sz="2800"/>
          </a:p>
        </p:txBody>
      </p:sp>
      <p:pic>
        <p:nvPicPr>
          <p:cNvPr id="40963" name="Picture 3" descr="Inserted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422525"/>
            <a:ext cx="6242050" cy="4572000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title"/>
          </p:nvPr>
        </p:nvSpPr>
        <p:spPr>
          <a:xfrm>
            <a:off x="104775" y="254000"/>
            <a:ext cx="12793663" cy="2438400"/>
          </a:xfrm>
        </p:spPr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Expressing Motion - Amateur</a:t>
            </a:r>
            <a:endParaRPr lang="en-US"/>
          </a:p>
        </p:txBody>
      </p:sp>
      <p:pic>
        <p:nvPicPr>
          <p:cNvPr id="2" name="Finger_Taekwond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2162" y="2832099"/>
            <a:ext cx="8879417" cy="665956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Related Work</a:t>
            </a:r>
            <a:endParaRPr lang="en-US"/>
          </a:p>
        </p:txBody>
      </p:sp>
      <p:sp>
        <p:nvSpPr>
          <p:cNvPr id="8194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Full-body animation performance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Hand performance (direct mapping)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Handheld devices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Footsteps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Overview</a:t>
            </a:r>
            <a:endParaRPr lang="en-US"/>
          </a:p>
        </p:txBody>
      </p:sp>
      <p:sp>
        <p:nvSpPr>
          <p:cNvPr id="9218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Exploratory study and analysis</a:t>
            </a: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Prototype system: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Classification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Animation editing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Performance study &amp; results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Overview</a:t>
            </a:r>
            <a:endParaRPr lang="en-US"/>
          </a:p>
        </p:txBody>
      </p:sp>
      <p:sp>
        <p:nvSpPr>
          <p:cNvPr id="10242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 b="1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Exploratory study and analysis</a:t>
            </a:r>
            <a:endParaRPr lang="en-US" sz="3800"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81000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Prototype system:</a:t>
            </a:r>
          </a:p>
          <a:p>
            <a:pPr marL="762000" lvl="1" indent="-381000" algn="l">
              <a:lnSpc>
                <a:spcPct val="50000"/>
              </a:lnSpc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Classification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Animation editing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Performance study &amp; results</a:t>
            </a:r>
            <a:endParaRPr lang="en-US" sz="280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Exploratory Study</a:t>
            </a:r>
            <a:endParaRPr lang="en-US"/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>
            <a:off x="584200" y="2430463"/>
            <a:ext cx="11836400" cy="214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How do users express full-body motion using their hands?</a:t>
            </a:r>
            <a:endParaRPr lang="en-US" sz="2800"/>
          </a:p>
        </p:txBody>
      </p:sp>
      <p:sp>
        <p:nvSpPr>
          <p:cNvPr id="11267" name="Rectangle 3"/>
          <p:cNvSpPr>
            <a:spLocks/>
          </p:cNvSpPr>
          <p:nvPr/>
        </p:nvSpPr>
        <p:spPr bwMode="auto">
          <a:xfrm>
            <a:off x="582613" y="4762500"/>
            <a:ext cx="710088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12-person open-ended study: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Contact and video recording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Different locomotion types by description and example</a:t>
            </a:r>
          </a:p>
          <a:p>
            <a:pPr marL="762000" lvl="1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Performances rated 1-5</a:t>
            </a:r>
            <a:endParaRPr lang="en-US" sz="2800"/>
          </a:p>
        </p:txBody>
      </p:sp>
      <p:pic>
        <p:nvPicPr>
          <p:cNvPr id="11268" name="Picture 4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t="-6538" r="9090" b="-36156"/>
          <a:stretch>
            <a:fillRect/>
          </a:stretch>
        </p:blipFill>
        <p:spPr bwMode="auto">
          <a:xfrm>
            <a:off x="7874000" y="4556125"/>
            <a:ext cx="4959350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Observations</a:t>
            </a:r>
            <a:endParaRPr lang="en-US"/>
          </a:p>
        </p:txBody>
      </p:sp>
      <p:sp>
        <p:nvSpPr>
          <p:cNvPr id="12290" name="Rectangle 2"/>
          <p:cNvSpPr>
            <a:spLocks/>
          </p:cNvSpPr>
          <p:nvPr/>
        </p:nvSpPr>
        <p:spPr bwMode="auto">
          <a:xfrm>
            <a:off x="584200" y="1909763"/>
            <a:ext cx="11836400" cy="743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73% of performances used "classical" finger walking, by 11 out of 12 participants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Finger walking average rating: 3.7 out of 5</a:t>
            </a:r>
            <a:r>
              <a:rPr lang="en-US" sz="3800" dirty="0" smtClean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,</a:t>
            </a:r>
            <a:br>
              <a:rPr lang="en-US" sz="3800" dirty="0" smtClean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</a:br>
            <a:r>
              <a:rPr lang="en-US" sz="3800" dirty="0" smtClean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other </a:t>
            </a:r>
            <a:r>
              <a:rPr lang="en-US" sz="38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techniques average rating: 3.3 out of 5</a:t>
            </a:r>
          </a:p>
          <a:p>
            <a:pPr marL="381000" indent="-381000" algn="l">
              <a:spcBef>
                <a:spcPts val="4200"/>
              </a:spcBef>
              <a:buSzPct val="100000"/>
              <a:buFontTx/>
              <a:buChar char="•"/>
            </a:pPr>
            <a:r>
              <a:rPr lang="en-US" sz="3800" dirty="0"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Lower body motion indicated as more important</a:t>
            </a:r>
            <a:endParaRPr lang="en-US" sz="28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FB3"/>
            </a:gs>
            <a:gs pos="100000">
              <a:srgbClr val="0C3280"/>
            </a:gs>
          </a:gsLst>
          <a:lin ang="5400000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FB3"/>
            </a:gs>
            <a:gs pos="100000">
              <a:srgbClr val="0C3280"/>
            </a:gs>
          </a:gsLst>
          <a:lin ang="5400000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FB3"/>
            </a:gs>
            <a:gs pos="100000">
              <a:srgbClr val="0C3280"/>
            </a:gs>
          </a:gsLst>
          <a:lin ang="5400000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FB3"/>
            </a:gs>
            <a:gs pos="100000">
              <a:srgbClr val="0C3280"/>
            </a:gs>
          </a:gsLst>
          <a:lin ang="5400000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miter lim="0"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710</Words>
  <Application>Microsoft Office PowerPoint</Application>
  <PresentationFormat>Custom</PresentationFormat>
  <Paragraphs>150</Paragraphs>
  <Slides>37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Helvetica Light</vt:lpstr>
      <vt:lpstr>Noteworthy Bold</vt:lpstr>
      <vt:lpstr>Helvetica Neue</vt:lpstr>
      <vt:lpstr>Office Theme</vt:lpstr>
      <vt:lpstr>Office Theme</vt:lpstr>
      <vt:lpstr>Finger Walking: Motion Editing with Contact-Based Hand Performance</vt:lpstr>
      <vt:lpstr>Background</vt:lpstr>
      <vt:lpstr>Expressing Motion - Commercial</vt:lpstr>
      <vt:lpstr>Expressing Motion - Amateur</vt:lpstr>
      <vt:lpstr>Related Work</vt:lpstr>
      <vt:lpstr>Overview</vt:lpstr>
      <vt:lpstr>Overview</vt:lpstr>
      <vt:lpstr>Exploratory Study</vt:lpstr>
      <vt:lpstr>Observations</vt:lpstr>
      <vt:lpstr>Analysis</vt:lpstr>
      <vt:lpstr>Analysis</vt:lpstr>
      <vt:lpstr>Analysis</vt:lpstr>
      <vt:lpstr>Analysis</vt:lpstr>
      <vt:lpstr>Analysis</vt:lpstr>
      <vt:lpstr>Analysis</vt:lpstr>
      <vt:lpstr>Exploratory Study Conclusions</vt:lpstr>
      <vt:lpstr>Overview</vt:lpstr>
      <vt:lpstr>Prototype System</vt:lpstr>
      <vt:lpstr>Classification</vt:lpstr>
      <vt:lpstr>Motion Editing</vt:lpstr>
      <vt:lpstr>Motion Editing</vt:lpstr>
      <vt:lpstr>Motion Editing</vt:lpstr>
      <vt:lpstr>Motion Editing</vt:lpstr>
      <vt:lpstr>Motion Editing</vt:lpstr>
      <vt:lpstr>Motion Editing Example</vt:lpstr>
      <vt:lpstr>Overview</vt:lpstr>
      <vt:lpstr>Performance Study</vt:lpstr>
      <vt:lpstr>Classification Results</vt:lpstr>
      <vt:lpstr>Animation Results</vt:lpstr>
      <vt:lpstr>Animation Results</vt:lpstr>
      <vt:lpstr>Results: Run</vt:lpstr>
      <vt:lpstr>Results: March</vt:lpstr>
      <vt:lpstr>Results: Jump Forward</vt:lpstr>
      <vt:lpstr>Results: U-turn</vt:lpstr>
      <vt:lpstr>Recap</vt:lpstr>
      <vt:lpstr>Limitations &amp; Discussion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Finger Walking: Motion Editing with Contact-Based Hand Performance</dc:title>
  <dc:creator>Noah</dc:creator>
  <cp:lastModifiedBy>Noah</cp:lastModifiedBy>
  <cp:revision>4</cp:revision>
  <dcterms:modified xsi:type="dcterms:W3CDTF">2012-08-09T15:51:16Z</dcterms:modified>
</cp:coreProperties>
</file>