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5"/>
  </p:notesMasterIdLst>
  <p:handoutMasterIdLst>
    <p:handoutMasterId r:id="rId286"/>
  </p:handoutMasterIdLst>
  <p:sldIdLst>
    <p:sldId id="256" r:id="rId2"/>
    <p:sldId id="273" r:id="rId3"/>
    <p:sldId id="261" r:id="rId4"/>
    <p:sldId id="262" r:id="rId5"/>
    <p:sldId id="263" r:id="rId6"/>
    <p:sldId id="274" r:id="rId7"/>
    <p:sldId id="257" r:id="rId8"/>
    <p:sldId id="421" r:id="rId9"/>
    <p:sldId id="424" r:id="rId10"/>
    <p:sldId id="423" r:id="rId11"/>
    <p:sldId id="422" r:id="rId12"/>
    <p:sldId id="419" r:id="rId13"/>
    <p:sldId id="420" r:id="rId14"/>
    <p:sldId id="258" r:id="rId15"/>
    <p:sldId id="264" r:id="rId16"/>
    <p:sldId id="293" r:id="rId17"/>
    <p:sldId id="284" r:id="rId18"/>
    <p:sldId id="294" r:id="rId19"/>
    <p:sldId id="295" r:id="rId20"/>
    <p:sldId id="289" r:id="rId21"/>
    <p:sldId id="292" r:id="rId22"/>
    <p:sldId id="291" r:id="rId23"/>
    <p:sldId id="290" r:id="rId24"/>
    <p:sldId id="288" r:id="rId25"/>
    <p:sldId id="287" r:id="rId26"/>
    <p:sldId id="286" r:id="rId27"/>
    <p:sldId id="270" r:id="rId28"/>
    <p:sldId id="279" r:id="rId29"/>
    <p:sldId id="278" r:id="rId30"/>
    <p:sldId id="277" r:id="rId31"/>
    <p:sldId id="276" r:id="rId32"/>
    <p:sldId id="280" r:id="rId33"/>
    <p:sldId id="275" r:id="rId34"/>
    <p:sldId id="272" r:id="rId35"/>
    <p:sldId id="281" r:id="rId36"/>
    <p:sldId id="271" r:id="rId37"/>
    <p:sldId id="282" r:id="rId38"/>
    <p:sldId id="425" r:id="rId39"/>
    <p:sldId id="283" r:id="rId40"/>
    <p:sldId id="298" r:id="rId41"/>
    <p:sldId id="333" r:id="rId42"/>
    <p:sldId id="332" r:id="rId43"/>
    <p:sldId id="331" r:id="rId44"/>
    <p:sldId id="330" r:id="rId45"/>
    <p:sldId id="296" r:id="rId46"/>
    <p:sldId id="329" r:id="rId47"/>
    <p:sldId id="335" r:id="rId48"/>
    <p:sldId id="334" r:id="rId49"/>
    <p:sldId id="303" r:id="rId50"/>
    <p:sldId id="304" r:id="rId51"/>
    <p:sldId id="305" r:id="rId52"/>
    <p:sldId id="306" r:id="rId53"/>
    <p:sldId id="307" r:id="rId54"/>
    <p:sldId id="340" r:id="rId55"/>
    <p:sldId id="308" r:id="rId56"/>
    <p:sldId id="339" r:id="rId57"/>
    <p:sldId id="338" r:id="rId58"/>
    <p:sldId id="337" r:id="rId59"/>
    <p:sldId id="336" r:id="rId60"/>
    <p:sldId id="311" r:id="rId61"/>
    <p:sldId id="312" r:id="rId62"/>
    <p:sldId id="313" r:id="rId63"/>
    <p:sldId id="314" r:id="rId64"/>
    <p:sldId id="315" r:id="rId65"/>
    <p:sldId id="346" r:id="rId66"/>
    <p:sldId id="344" r:id="rId67"/>
    <p:sldId id="345" r:id="rId68"/>
    <p:sldId id="267" r:id="rId69"/>
    <p:sldId id="341" r:id="rId70"/>
    <p:sldId id="316" r:id="rId71"/>
    <p:sldId id="318" r:id="rId72"/>
    <p:sldId id="319" r:id="rId73"/>
    <p:sldId id="320" r:id="rId74"/>
    <p:sldId id="342" r:id="rId75"/>
    <p:sldId id="321" r:id="rId76"/>
    <p:sldId id="322" r:id="rId77"/>
    <p:sldId id="323" r:id="rId78"/>
    <p:sldId id="324" r:id="rId79"/>
    <p:sldId id="325" r:id="rId80"/>
    <p:sldId id="326" r:id="rId81"/>
    <p:sldId id="327" r:id="rId82"/>
    <p:sldId id="328" r:id="rId83"/>
    <p:sldId id="348" r:id="rId84"/>
    <p:sldId id="416" r:id="rId85"/>
    <p:sldId id="418" r:id="rId86"/>
    <p:sldId id="417" r:id="rId87"/>
    <p:sldId id="351" r:id="rId88"/>
    <p:sldId id="349" r:id="rId89"/>
    <p:sldId id="352" r:id="rId90"/>
    <p:sldId id="367" r:id="rId91"/>
    <p:sldId id="360" r:id="rId92"/>
    <p:sldId id="354" r:id="rId93"/>
    <p:sldId id="368" r:id="rId94"/>
    <p:sldId id="361" r:id="rId95"/>
    <p:sldId id="355" r:id="rId96"/>
    <p:sldId id="369" r:id="rId97"/>
    <p:sldId id="362" r:id="rId98"/>
    <p:sldId id="356" r:id="rId99"/>
    <p:sldId id="370" r:id="rId100"/>
    <p:sldId id="363" r:id="rId101"/>
    <p:sldId id="364" r:id="rId102"/>
    <p:sldId id="365" r:id="rId103"/>
    <p:sldId id="373" r:id="rId104"/>
    <p:sldId id="371" r:id="rId105"/>
    <p:sldId id="372" r:id="rId106"/>
    <p:sldId id="374" r:id="rId107"/>
    <p:sldId id="375" r:id="rId108"/>
    <p:sldId id="376" r:id="rId109"/>
    <p:sldId id="377" r:id="rId110"/>
    <p:sldId id="378" r:id="rId111"/>
    <p:sldId id="379" r:id="rId112"/>
    <p:sldId id="380" r:id="rId113"/>
    <p:sldId id="381" r:id="rId114"/>
    <p:sldId id="382" r:id="rId115"/>
    <p:sldId id="383" r:id="rId116"/>
    <p:sldId id="384" r:id="rId117"/>
    <p:sldId id="385" r:id="rId118"/>
    <p:sldId id="386" r:id="rId119"/>
    <p:sldId id="387" r:id="rId120"/>
    <p:sldId id="388" r:id="rId121"/>
    <p:sldId id="389" r:id="rId122"/>
    <p:sldId id="390" r:id="rId123"/>
    <p:sldId id="391" r:id="rId124"/>
    <p:sldId id="400" r:id="rId125"/>
    <p:sldId id="404" r:id="rId126"/>
    <p:sldId id="403" r:id="rId127"/>
    <p:sldId id="402" r:id="rId128"/>
    <p:sldId id="401" r:id="rId129"/>
    <p:sldId id="405" r:id="rId130"/>
    <p:sldId id="406" r:id="rId131"/>
    <p:sldId id="407" r:id="rId132"/>
    <p:sldId id="408" r:id="rId133"/>
    <p:sldId id="409" r:id="rId134"/>
    <p:sldId id="410" r:id="rId135"/>
    <p:sldId id="411" r:id="rId136"/>
    <p:sldId id="412" r:id="rId137"/>
    <p:sldId id="413" r:id="rId138"/>
    <p:sldId id="414" r:id="rId139"/>
    <p:sldId id="572" r:id="rId140"/>
    <p:sldId id="573" r:id="rId141"/>
    <p:sldId id="259" r:id="rId142"/>
    <p:sldId id="426" r:id="rId143"/>
    <p:sldId id="577" r:id="rId144"/>
    <p:sldId id="576" r:id="rId145"/>
    <p:sldId id="575" r:id="rId146"/>
    <p:sldId id="574" r:id="rId147"/>
    <p:sldId id="427" r:id="rId148"/>
    <p:sldId id="583" r:id="rId149"/>
    <p:sldId id="582" r:id="rId150"/>
    <p:sldId id="581" r:id="rId151"/>
    <p:sldId id="580" r:id="rId152"/>
    <p:sldId id="579" r:id="rId153"/>
    <p:sldId id="578" r:id="rId154"/>
    <p:sldId id="428" r:id="rId155"/>
    <p:sldId id="429" r:id="rId156"/>
    <p:sldId id="434" r:id="rId157"/>
    <p:sldId id="435" r:id="rId158"/>
    <p:sldId id="438" r:id="rId159"/>
    <p:sldId id="437" r:id="rId160"/>
    <p:sldId id="433" r:id="rId161"/>
    <p:sldId id="432" r:id="rId162"/>
    <p:sldId id="439" r:id="rId163"/>
    <p:sldId id="431" r:id="rId164"/>
    <p:sldId id="440" r:id="rId165"/>
    <p:sldId id="430" r:id="rId166"/>
    <p:sldId id="442" r:id="rId167"/>
    <p:sldId id="441" r:id="rId168"/>
    <p:sldId id="444" r:id="rId169"/>
    <p:sldId id="585" r:id="rId170"/>
    <p:sldId id="589" r:id="rId171"/>
    <p:sldId id="588" r:id="rId172"/>
    <p:sldId id="587" r:id="rId173"/>
    <p:sldId id="586" r:id="rId174"/>
    <p:sldId id="443" r:id="rId175"/>
    <p:sldId id="584" r:id="rId176"/>
    <p:sldId id="457" r:id="rId177"/>
    <p:sldId id="461" r:id="rId178"/>
    <p:sldId id="460" r:id="rId179"/>
    <p:sldId id="446" r:id="rId180"/>
    <p:sldId id="459" r:id="rId181"/>
    <p:sldId id="462" r:id="rId182"/>
    <p:sldId id="463" r:id="rId183"/>
    <p:sldId id="464" r:id="rId184"/>
    <p:sldId id="465" r:id="rId185"/>
    <p:sldId id="467" r:id="rId186"/>
    <p:sldId id="468" r:id="rId187"/>
    <p:sldId id="469" r:id="rId188"/>
    <p:sldId id="470" r:id="rId189"/>
    <p:sldId id="471" r:id="rId190"/>
    <p:sldId id="472" r:id="rId191"/>
    <p:sldId id="473" r:id="rId192"/>
    <p:sldId id="474" r:id="rId193"/>
    <p:sldId id="476" r:id="rId194"/>
    <p:sldId id="458" r:id="rId195"/>
    <p:sldId id="477" r:id="rId196"/>
    <p:sldId id="482" r:id="rId197"/>
    <p:sldId id="481" r:id="rId198"/>
    <p:sldId id="480" r:id="rId199"/>
    <p:sldId id="479" r:id="rId200"/>
    <p:sldId id="478" r:id="rId201"/>
    <p:sldId id="483" r:id="rId202"/>
    <p:sldId id="484" r:id="rId203"/>
    <p:sldId id="485" r:id="rId204"/>
    <p:sldId id="486" r:id="rId205"/>
    <p:sldId id="487" r:id="rId206"/>
    <p:sldId id="488" r:id="rId207"/>
    <p:sldId id="490" r:id="rId208"/>
    <p:sldId id="491" r:id="rId209"/>
    <p:sldId id="493" r:id="rId210"/>
    <p:sldId id="492" r:id="rId211"/>
    <p:sldId id="494" r:id="rId212"/>
    <p:sldId id="495" r:id="rId213"/>
    <p:sldId id="496" r:id="rId214"/>
    <p:sldId id="497" r:id="rId215"/>
    <p:sldId id="498" r:id="rId216"/>
    <p:sldId id="499" r:id="rId217"/>
    <p:sldId id="500" r:id="rId218"/>
    <p:sldId id="501" r:id="rId219"/>
    <p:sldId id="502" r:id="rId220"/>
    <p:sldId id="503" r:id="rId221"/>
    <p:sldId id="504" r:id="rId222"/>
    <p:sldId id="505" r:id="rId223"/>
    <p:sldId id="506" r:id="rId224"/>
    <p:sldId id="507" r:id="rId225"/>
    <p:sldId id="508" r:id="rId226"/>
    <p:sldId id="509" r:id="rId227"/>
    <p:sldId id="510" r:id="rId228"/>
    <p:sldId id="511" r:id="rId229"/>
    <p:sldId id="452" r:id="rId230"/>
    <p:sldId id="543" r:id="rId231"/>
    <p:sldId id="542" r:id="rId232"/>
    <p:sldId id="515" r:id="rId233"/>
    <p:sldId id="528" r:id="rId234"/>
    <p:sldId id="529" r:id="rId235"/>
    <p:sldId id="530" r:id="rId236"/>
    <p:sldId id="531" r:id="rId237"/>
    <p:sldId id="532" r:id="rId238"/>
    <p:sldId id="533" r:id="rId239"/>
    <p:sldId id="535" r:id="rId240"/>
    <p:sldId id="536" r:id="rId241"/>
    <p:sldId id="537" r:id="rId242"/>
    <p:sldId id="541" r:id="rId243"/>
    <p:sldId id="540" r:id="rId244"/>
    <p:sldId id="539" r:id="rId245"/>
    <p:sldId id="538" r:id="rId246"/>
    <p:sldId id="453" r:id="rId247"/>
    <p:sldId id="260" r:id="rId248"/>
    <p:sldId id="451" r:id="rId249"/>
    <p:sldId id="544" r:id="rId250"/>
    <p:sldId id="594" r:id="rId251"/>
    <p:sldId id="593" r:id="rId252"/>
    <p:sldId id="592" r:id="rId253"/>
    <p:sldId id="590" r:id="rId254"/>
    <p:sldId id="448" r:id="rId255"/>
    <p:sldId id="545" r:id="rId256"/>
    <p:sldId id="546" r:id="rId257"/>
    <p:sldId id="552" r:id="rId258"/>
    <p:sldId id="553" r:id="rId259"/>
    <p:sldId id="554" r:id="rId260"/>
    <p:sldId id="555" r:id="rId261"/>
    <p:sldId id="556" r:id="rId262"/>
    <p:sldId id="557" r:id="rId263"/>
    <p:sldId id="558" r:id="rId264"/>
    <p:sldId id="559" r:id="rId265"/>
    <p:sldId id="560" r:id="rId266"/>
    <p:sldId id="561" r:id="rId267"/>
    <p:sldId id="562" r:id="rId268"/>
    <p:sldId id="563" r:id="rId269"/>
    <p:sldId id="564" r:id="rId270"/>
    <p:sldId id="565" r:id="rId271"/>
    <p:sldId id="566" r:id="rId272"/>
    <p:sldId id="567" r:id="rId273"/>
    <p:sldId id="568" r:id="rId274"/>
    <p:sldId id="569" r:id="rId275"/>
    <p:sldId id="570" r:id="rId276"/>
    <p:sldId id="571" r:id="rId277"/>
    <p:sldId id="547" r:id="rId278"/>
    <p:sldId id="548" r:id="rId279"/>
    <p:sldId id="551" r:id="rId280"/>
    <p:sldId id="550" r:id="rId281"/>
    <p:sldId id="549" r:id="rId282"/>
    <p:sldId id="595" r:id="rId283"/>
    <p:sldId id="596" r:id="rId28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AB8308AF-40A8-4878-9AD2-FB56EB2D8AA0}">
          <p14:sldIdLst>
            <p14:sldId id="256"/>
            <p14:sldId id="273"/>
            <p14:sldId id="261"/>
            <p14:sldId id="262"/>
            <p14:sldId id="263"/>
            <p14:sldId id="274"/>
          </p14:sldIdLst>
        </p14:section>
        <p14:section name="ADT" id="{5BED5472-EB3B-41BC-957B-3DFFE229AFA7}">
          <p14:sldIdLst>
            <p14:sldId id="257"/>
            <p14:sldId id="421"/>
            <p14:sldId id="424"/>
            <p14:sldId id="423"/>
            <p14:sldId id="422"/>
            <p14:sldId id="419"/>
            <p14:sldId id="420"/>
          </p14:sldIdLst>
        </p14:section>
        <p14:section name="Stack" id="{421B146E-A231-48E8-BC75-D1873A2E7BF8}">
          <p14:sldIdLst>
            <p14:sldId id="258"/>
            <p14:sldId id="264"/>
            <p14:sldId id="293"/>
            <p14:sldId id="284"/>
            <p14:sldId id="294"/>
            <p14:sldId id="295"/>
            <p14:sldId id="289"/>
            <p14:sldId id="292"/>
            <p14:sldId id="291"/>
            <p14:sldId id="290"/>
            <p14:sldId id="288"/>
            <p14:sldId id="287"/>
            <p14:sldId id="286"/>
            <p14:sldId id="270"/>
            <p14:sldId id="279"/>
            <p14:sldId id="278"/>
            <p14:sldId id="277"/>
            <p14:sldId id="276"/>
            <p14:sldId id="280"/>
            <p14:sldId id="275"/>
            <p14:sldId id="272"/>
            <p14:sldId id="281"/>
            <p14:sldId id="271"/>
            <p14:sldId id="282"/>
          </p14:sldIdLst>
        </p14:section>
        <p14:section name="Stack Array Implementation" id="{68E0F8DE-865E-48F7-984C-520BF12E2F0B}">
          <p14:sldIdLst>
            <p14:sldId id="425"/>
            <p14:sldId id="283"/>
            <p14:sldId id="298"/>
            <p14:sldId id="333"/>
            <p14:sldId id="332"/>
            <p14:sldId id="331"/>
            <p14:sldId id="330"/>
            <p14:sldId id="296"/>
            <p14:sldId id="329"/>
            <p14:sldId id="335"/>
            <p14:sldId id="334"/>
            <p14:sldId id="303"/>
            <p14:sldId id="304"/>
            <p14:sldId id="305"/>
            <p14:sldId id="306"/>
            <p14:sldId id="307"/>
            <p14:sldId id="340"/>
            <p14:sldId id="308"/>
            <p14:sldId id="339"/>
            <p14:sldId id="338"/>
            <p14:sldId id="337"/>
            <p14:sldId id="336"/>
            <p14:sldId id="311"/>
            <p14:sldId id="312"/>
            <p14:sldId id="313"/>
            <p14:sldId id="314"/>
            <p14:sldId id="315"/>
            <p14:sldId id="346"/>
            <p14:sldId id="344"/>
            <p14:sldId id="345"/>
          </p14:sldIdLst>
        </p14:section>
        <p14:section name="Stack LL Implementation" id="{1889417A-2E56-40AE-9BA1-13E474B91349}">
          <p14:sldIdLst>
            <p14:sldId id="267"/>
            <p14:sldId id="341"/>
            <p14:sldId id="316"/>
            <p14:sldId id="318"/>
            <p14:sldId id="319"/>
            <p14:sldId id="320"/>
            <p14:sldId id="342"/>
            <p14:sldId id="321"/>
            <p14:sldId id="322"/>
            <p14:sldId id="323"/>
            <p14:sldId id="324"/>
            <p14:sldId id="325"/>
            <p14:sldId id="326"/>
            <p14:sldId id="327"/>
            <p14:sldId id="328"/>
          </p14:sldIdLst>
        </p14:section>
        <p14:section name="Stack Applications" id="{EF9F5AE2-3E47-46A7-86F1-C7A689E6F34D}">
          <p14:sldIdLst>
            <p14:sldId id="348"/>
            <p14:sldId id="416"/>
            <p14:sldId id="418"/>
            <p14:sldId id="417"/>
            <p14:sldId id="351"/>
            <p14:sldId id="349"/>
            <p14:sldId id="352"/>
            <p14:sldId id="367"/>
            <p14:sldId id="360"/>
            <p14:sldId id="354"/>
            <p14:sldId id="368"/>
            <p14:sldId id="361"/>
            <p14:sldId id="355"/>
            <p14:sldId id="369"/>
            <p14:sldId id="362"/>
            <p14:sldId id="356"/>
            <p14:sldId id="370"/>
            <p14:sldId id="363"/>
            <p14:sldId id="364"/>
            <p14:sldId id="365"/>
            <p14:sldId id="373"/>
            <p14:sldId id="371"/>
            <p14:sldId id="372"/>
            <p14:sldId id="374"/>
            <p14:sldId id="375"/>
            <p14:sldId id="376"/>
            <p14:sldId id="377"/>
            <p14:sldId id="378"/>
            <p14:sldId id="379"/>
            <p14:sldId id="380"/>
            <p14:sldId id="381"/>
            <p14:sldId id="382"/>
            <p14:sldId id="383"/>
            <p14:sldId id="384"/>
            <p14:sldId id="385"/>
            <p14:sldId id="386"/>
            <p14:sldId id="387"/>
            <p14:sldId id="388"/>
            <p14:sldId id="389"/>
            <p14:sldId id="390"/>
            <p14:sldId id="391"/>
            <p14:sldId id="400"/>
            <p14:sldId id="404"/>
            <p14:sldId id="403"/>
            <p14:sldId id="402"/>
            <p14:sldId id="401"/>
            <p14:sldId id="405"/>
            <p14:sldId id="406"/>
            <p14:sldId id="407"/>
            <p14:sldId id="408"/>
            <p14:sldId id="409"/>
            <p14:sldId id="410"/>
            <p14:sldId id="411"/>
            <p14:sldId id="412"/>
            <p14:sldId id="413"/>
            <p14:sldId id="414"/>
            <p14:sldId id="572"/>
            <p14:sldId id="573"/>
          </p14:sldIdLst>
        </p14:section>
        <p14:section name="Queue" id="{D4457ADD-7F59-47B9-9A22-7E57D090540F}">
          <p14:sldIdLst>
            <p14:sldId id="259"/>
            <p14:sldId id="426"/>
            <p14:sldId id="577"/>
            <p14:sldId id="576"/>
            <p14:sldId id="575"/>
            <p14:sldId id="574"/>
            <p14:sldId id="427"/>
            <p14:sldId id="583"/>
            <p14:sldId id="582"/>
            <p14:sldId id="581"/>
            <p14:sldId id="580"/>
            <p14:sldId id="579"/>
            <p14:sldId id="578"/>
            <p14:sldId id="428"/>
            <p14:sldId id="429"/>
            <p14:sldId id="434"/>
            <p14:sldId id="435"/>
            <p14:sldId id="438"/>
            <p14:sldId id="437"/>
            <p14:sldId id="433"/>
            <p14:sldId id="432"/>
            <p14:sldId id="439"/>
            <p14:sldId id="431"/>
            <p14:sldId id="440"/>
            <p14:sldId id="430"/>
            <p14:sldId id="442"/>
            <p14:sldId id="441"/>
          </p14:sldIdLst>
        </p14:section>
        <p14:section name="Queue Array Implementation" id="{DD9F951D-1E5D-46FA-9074-EADF77EE5D86}">
          <p14:sldIdLst>
            <p14:sldId id="444"/>
            <p14:sldId id="585"/>
            <p14:sldId id="589"/>
            <p14:sldId id="588"/>
            <p14:sldId id="587"/>
            <p14:sldId id="586"/>
            <p14:sldId id="443"/>
            <p14:sldId id="584"/>
            <p14:sldId id="457"/>
            <p14:sldId id="461"/>
            <p14:sldId id="460"/>
            <p14:sldId id="446"/>
            <p14:sldId id="459"/>
            <p14:sldId id="462"/>
            <p14:sldId id="463"/>
            <p14:sldId id="464"/>
            <p14:sldId id="465"/>
            <p14:sldId id="467"/>
            <p14:sldId id="468"/>
            <p14:sldId id="469"/>
            <p14:sldId id="470"/>
            <p14:sldId id="471"/>
            <p14:sldId id="472"/>
            <p14:sldId id="473"/>
            <p14:sldId id="474"/>
            <p14:sldId id="476"/>
            <p14:sldId id="458"/>
            <p14:sldId id="477"/>
            <p14:sldId id="482"/>
            <p14:sldId id="481"/>
            <p14:sldId id="480"/>
            <p14:sldId id="479"/>
            <p14:sldId id="478"/>
            <p14:sldId id="483"/>
            <p14:sldId id="484"/>
            <p14:sldId id="485"/>
            <p14:sldId id="486"/>
            <p14:sldId id="487"/>
            <p14:sldId id="488"/>
            <p14:sldId id="490"/>
            <p14:sldId id="491"/>
            <p14:sldId id="493"/>
            <p14:sldId id="492"/>
            <p14:sldId id="494"/>
            <p14:sldId id="495"/>
            <p14:sldId id="496"/>
            <p14:sldId id="497"/>
            <p14:sldId id="498"/>
            <p14:sldId id="499"/>
            <p14:sldId id="500"/>
            <p14:sldId id="501"/>
            <p14:sldId id="502"/>
            <p14:sldId id="503"/>
            <p14:sldId id="504"/>
            <p14:sldId id="505"/>
            <p14:sldId id="506"/>
            <p14:sldId id="507"/>
            <p14:sldId id="508"/>
            <p14:sldId id="509"/>
            <p14:sldId id="510"/>
            <p14:sldId id="511"/>
          </p14:sldIdLst>
        </p14:section>
        <p14:section name="Queue LL Implementation" id="{B10D804E-FFFD-4E81-8CA7-5D5A2CCD3C5C}">
          <p14:sldIdLst>
            <p14:sldId id="452"/>
            <p14:sldId id="543"/>
            <p14:sldId id="542"/>
            <p14:sldId id="515"/>
            <p14:sldId id="528"/>
            <p14:sldId id="529"/>
            <p14:sldId id="530"/>
            <p14:sldId id="531"/>
            <p14:sldId id="532"/>
            <p14:sldId id="533"/>
            <p14:sldId id="535"/>
            <p14:sldId id="536"/>
            <p14:sldId id="537"/>
            <p14:sldId id="541"/>
            <p14:sldId id="540"/>
            <p14:sldId id="539"/>
            <p14:sldId id="538"/>
          </p14:sldIdLst>
        </p14:section>
        <p14:section name="Queue Applications" id="{7476BC11-387D-4704-ABF3-C6A5F567DC05}">
          <p14:sldIdLst>
            <p14:sldId id="453"/>
          </p14:sldIdLst>
        </p14:section>
        <p14:section name="Deque" id="{B4498E54-4E49-4DC2-B58B-B461E02A6B7D}">
          <p14:sldIdLst>
            <p14:sldId id="260"/>
            <p14:sldId id="451"/>
            <p14:sldId id="544"/>
            <p14:sldId id="594"/>
            <p14:sldId id="593"/>
            <p14:sldId id="592"/>
            <p14:sldId id="590"/>
          </p14:sldIdLst>
        </p14:section>
        <p14:section name="Deque LL Implementation" id="{CB004710-4E48-44FD-A839-5E721B313297}">
          <p14:sldIdLst>
            <p14:sldId id="448"/>
            <p14:sldId id="545"/>
            <p14:sldId id="546"/>
            <p14:sldId id="552"/>
            <p14:sldId id="553"/>
            <p14:sldId id="554"/>
            <p14:sldId id="555"/>
            <p14:sldId id="556"/>
            <p14:sldId id="557"/>
            <p14:sldId id="558"/>
            <p14:sldId id="559"/>
            <p14:sldId id="560"/>
            <p14:sldId id="561"/>
            <p14:sldId id="562"/>
            <p14:sldId id="563"/>
            <p14:sldId id="564"/>
            <p14:sldId id="565"/>
            <p14:sldId id="566"/>
            <p14:sldId id="567"/>
            <p14:sldId id="568"/>
            <p14:sldId id="569"/>
            <p14:sldId id="570"/>
            <p14:sldId id="571"/>
          </p14:sldIdLst>
        </p14:section>
        <p14:section name="Deque Applications" id="{FBDD4636-16BB-4ACA-B586-13815AC2CF69}">
          <p14:sldIdLst>
            <p14:sldId id="547"/>
            <p14:sldId id="548"/>
            <p14:sldId id="551"/>
            <p14:sldId id="550"/>
            <p14:sldId id="549"/>
          </p14:sldIdLst>
        </p14:section>
        <p14:section name="Summary" id="{5770AD79-ACF1-4EF4-A2D6-62F79B08E3D0}">
          <p14:sldIdLst>
            <p14:sldId id="595"/>
            <p14:sldId id="59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91" autoAdjust="0"/>
    <p:restoredTop sz="94660"/>
  </p:normalViewPr>
  <p:slideViewPr>
    <p:cSldViewPr snapToGrid="0">
      <p:cViewPr varScale="1">
        <p:scale>
          <a:sx n="86" d="100"/>
          <a:sy n="86" d="100"/>
        </p:scale>
        <p:origin x="830" y="72"/>
      </p:cViewPr>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theme" Target="theme/theme1.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tableStyles" Target="tableStyles.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microsoft.com/office/2016/11/relationships/changesInfo" Target="changesInfos/changesInfo1.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slide" Target="slides/slide275.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presProps" Target="presProps.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notesMaster" Target="notesMasters/notesMaster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onho Kim" userId="494aa8befea4f3b1" providerId="LiveId" clId="{B14950FF-46B2-4EC0-B94F-5814326E1511}"/>
    <pc:docChg chg="custSel modSld">
      <pc:chgData name="Joonho Kim" userId="494aa8befea4f3b1" providerId="LiveId" clId="{B14950FF-46B2-4EC0-B94F-5814326E1511}" dt="2018-10-04T17:39:27.483" v="1" actId="27636"/>
      <pc:docMkLst>
        <pc:docMk/>
      </pc:docMkLst>
      <pc:sldChg chg="modSp">
        <pc:chgData name="Joonho Kim" userId="494aa8befea4f3b1" providerId="LiveId" clId="{B14950FF-46B2-4EC0-B94F-5814326E1511}" dt="2018-10-04T17:39:27.483" v="1" actId="27636"/>
        <pc:sldMkLst>
          <pc:docMk/>
          <pc:sldMk cId="35784225" sldId="256"/>
        </pc:sldMkLst>
        <pc:spChg chg="mod">
          <ac:chgData name="Joonho Kim" userId="494aa8befea4f3b1" providerId="LiveId" clId="{B14950FF-46B2-4EC0-B94F-5814326E1511}" dt="2018-10-04T17:39:27.483" v="1" actId="27636"/>
          <ac:spMkLst>
            <pc:docMk/>
            <pc:sldMk cId="35784225" sldId="256"/>
            <ac:spMk id="3" creationId="{00000000-0000-0000-0000-000000000000}"/>
          </ac:spMkLst>
        </pc:spChg>
      </pc:sldChg>
    </pc:docChg>
  </pc:docChgLst>
  <pc:docChgLst>
    <pc:chgData name="Joonho Kim" userId="494aa8befea4f3b1" providerId="LiveId" clId="{C6083AB0-F0A2-47E6-8088-3DF54352A96D}"/>
  </pc:docChgLst>
  <pc:docChgLst>
    <pc:chgData name="Joonho Kim" userId="494aa8befea4f3b1" providerId="LiveId" clId="{1FDEB314-3154-4D17-82F8-B4678F4BD65F}"/>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10/4/2018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10/4/2018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1551070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3</a:t>
            </a:fld>
            <a:endParaRPr lang="en-US"/>
          </a:p>
        </p:txBody>
      </p:sp>
    </p:spTree>
    <p:extLst>
      <p:ext uri="{BB962C8B-B14F-4D97-AF65-F5344CB8AC3E}">
        <p14:creationId xmlns:p14="http://schemas.microsoft.com/office/powerpoint/2010/main" val="11846295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10/4/2018</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A5034C-8BD9-4B0C-893B-33834FAB227F}" type="datetime1">
              <a:rPr lang="en-US"/>
              <a:t>10/4/2018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10/4/2018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10/4/2018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10/4/2018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10/4/2018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85CD17-C377-4DE5-9FCA-CC7471605C58}" type="datetime1">
              <a:rPr lang="en-US"/>
              <a:t>10/4/2018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BE9F02-BE96-4BAE-86A5-1FA60D24CAE2}" type="datetime1">
              <a:rPr lang="en-US"/>
              <a:t>10/4/2018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10/4/2018</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9.svg"/><Relationship Id="rId4" Type="http://schemas.openxmlformats.org/officeDocument/2006/relationships/image" Target="../media/image18.png"/></Relationships>
</file>

<file path=ppt/slides/_rels/slide157.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21.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s>
</file>

<file path=ppt/slides/_rels/slide158.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21.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20.png"/><Relationship Id="rId5" Type="http://schemas.openxmlformats.org/officeDocument/2006/relationships/image" Target="../media/image19.svg"/><Relationship Id="rId4" Type="http://schemas.openxmlformats.org/officeDocument/2006/relationships/image" Target="../media/image18.png"/></Relationships>
</file>

<file path=ppt/slides/_rels/slide15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21.svg"/><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5.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21.svg"/><Relationship Id="rId4" Type="http://schemas.openxmlformats.org/officeDocument/2006/relationships/image" Target="../media/image20.png"/></Relationships>
</file>

<file path=ppt/slides/_rels/slide16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svg"/><Relationship Id="rId7" Type="http://schemas.openxmlformats.org/officeDocument/2006/relationships/image" Target="../media/image17.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21.svg"/><Relationship Id="rId4" Type="http://schemas.openxmlformats.org/officeDocument/2006/relationships/image" Target="../media/image20.png"/><Relationship Id="rId9" Type="http://schemas.openxmlformats.org/officeDocument/2006/relationships/image" Target="../media/image15.svg"/></Relationships>
</file>

<file path=ppt/slides/_rels/slide16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svg"/><Relationship Id="rId7" Type="http://schemas.openxmlformats.org/officeDocument/2006/relationships/image" Target="../media/image17.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21.svg"/><Relationship Id="rId4" Type="http://schemas.openxmlformats.org/officeDocument/2006/relationships/image" Target="../media/image20.png"/><Relationship Id="rId9" Type="http://schemas.openxmlformats.org/officeDocument/2006/relationships/image" Target="../media/image15.svg"/></Relationships>
</file>

<file path=ppt/slides/_rels/slide163.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7.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s>
</file>

<file path=ppt/slides/_rels/slide164.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7.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s>
</file>

<file path=ppt/slides/_rels/slide16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7.svg"/><Relationship Id="rId4" Type="http://schemas.openxmlformats.org/officeDocument/2006/relationships/image" Target="../media/image16.png"/></Relationships>
</file>

<file path=ppt/slides/_rels/slide16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7.svg"/><Relationship Id="rId4" Type="http://schemas.openxmlformats.org/officeDocument/2006/relationships/image" Target="../media/image16.png"/></Relationships>
</file>

<file path=ppt/slides/_rels/slide167.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23.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17.svg"/><Relationship Id="rId4" Type="http://schemas.openxmlformats.org/officeDocument/2006/relationships/image" Target="../media/image16.png"/></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1.svg"/><Relationship Id="rId4" Type="http://schemas.openxmlformats.org/officeDocument/2006/relationships/image" Target="../media/image10.png"/></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1.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13.svg"/><Relationship Id="rId4" Type="http://schemas.openxmlformats.org/officeDocument/2006/relationships/image" Target="../media/image1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1.svg"/><Relationship Id="rId7" Type="http://schemas.openxmlformats.org/officeDocument/2006/relationships/image" Target="../media/image15.svg"/><Relationship Id="rId2"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slides/_rels/slide3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svg"/><Relationship Id="rId7" Type="http://schemas.openxmlformats.org/officeDocument/2006/relationships/image" Target="../media/image11.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3.svg"/></Relationships>
</file>

<file path=ppt/slides/_rels/slide32.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3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svg"/><Relationship Id="rId7" Type="http://schemas.openxmlformats.org/officeDocument/2006/relationships/image" Target="../media/image11.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image" Target="../media/image13.svg"/></Relationships>
</file>

<file path=ppt/slides/_rels/slide3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svg"/><Relationship Id="rId7" Type="http://schemas.openxmlformats.org/officeDocument/2006/relationships/image" Target="../media/image11.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17.svg"/><Relationship Id="rId4" Type="http://schemas.openxmlformats.org/officeDocument/2006/relationships/image" Target="../media/image16.png"/><Relationship Id="rId9" Type="http://schemas.openxmlformats.org/officeDocument/2006/relationships/image" Target="../media/image13.svg"/></Relationships>
</file>

<file path=ppt/slides/_rels/slide35.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36.xml.rels><?xml version="1.0" encoding="UTF-8" standalone="yes"?>
<Relationships xmlns="http://schemas.openxmlformats.org/package/2006/relationships"><Relationship Id="rId3" Type="http://schemas.openxmlformats.org/officeDocument/2006/relationships/image" Target="../media/image9.svg"/><Relationship Id="rId7" Type="http://schemas.openxmlformats.org/officeDocument/2006/relationships/image" Target="../media/image13.sv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s>
</file>

<file path=ppt/slides/_rels/slide37.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1.svg"/><Relationship Id="rId4" Type="http://schemas.openxmlformats.org/officeDocument/2006/relationships/image" Target="../media/image10.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Stacks, Queues, Deques</a:t>
            </a:r>
          </a:p>
        </p:txBody>
      </p:sp>
      <p:sp>
        <p:nvSpPr>
          <p:cNvPr id="3" name="Subtitle 2"/>
          <p:cNvSpPr>
            <a:spLocks noGrp="1"/>
          </p:cNvSpPr>
          <p:nvPr>
            <p:ph type="subTitle" idx="1"/>
          </p:nvPr>
        </p:nvSpPr>
        <p:spPr/>
        <p:txBody>
          <a:bodyPr>
            <a:normAutofit/>
          </a:bodyPr>
          <a:lstStyle/>
          <a:p>
            <a:r>
              <a:rPr lang="en-US"/>
              <a:t>Joonho Kim</a:t>
            </a:r>
            <a:endParaRPr lang="en-US" dirty="0"/>
          </a:p>
        </p:txBody>
      </p:sp>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92AAE7-47FC-4B27-8ACD-56604DBBDC30}"/>
              </a:ext>
            </a:extLst>
          </p:cNvPr>
          <p:cNvSpPr>
            <a:spLocks noGrp="1"/>
          </p:cNvSpPr>
          <p:nvPr>
            <p:ph type="title"/>
          </p:nvPr>
        </p:nvSpPr>
        <p:spPr/>
        <p:txBody>
          <a:bodyPr/>
          <a:lstStyle/>
          <a:p>
            <a:r>
              <a:rPr lang="en-US" dirty="0"/>
              <a:t>Abstract Data Type (ADT)</a:t>
            </a:r>
          </a:p>
        </p:txBody>
      </p:sp>
      <p:sp>
        <p:nvSpPr>
          <p:cNvPr id="5" name="Content Placeholder 4">
            <a:extLst>
              <a:ext uri="{FF2B5EF4-FFF2-40B4-BE49-F238E27FC236}">
                <a16:creationId xmlns:a16="http://schemas.microsoft.com/office/drawing/2014/main" id="{CB421E29-E8B4-4694-845F-D96227B8211B}"/>
              </a:ext>
            </a:extLst>
          </p:cNvPr>
          <p:cNvSpPr>
            <a:spLocks noGrp="1"/>
          </p:cNvSpPr>
          <p:nvPr>
            <p:ph idx="1"/>
          </p:nvPr>
        </p:nvSpPr>
        <p:spPr/>
        <p:txBody>
          <a:bodyPr/>
          <a:lstStyle/>
          <a:p>
            <a:r>
              <a:rPr lang="en-US" dirty="0"/>
              <a:t>An abstract data type (ADT) is a model for data where the data type is defined by the behavior of its operations.</a:t>
            </a:r>
          </a:p>
          <a:p>
            <a:r>
              <a:rPr lang="en-US" dirty="0"/>
              <a:t>An ADT does not define the implementation of its operations; the ADT can only defines what the it can and can’t do.</a:t>
            </a:r>
          </a:p>
          <a:p>
            <a:pPr lvl="1"/>
            <a:r>
              <a:rPr lang="en-US" dirty="0"/>
              <a:t>A data structure will define a specific implementation of an ADT.</a:t>
            </a:r>
          </a:p>
        </p:txBody>
      </p:sp>
    </p:spTree>
    <p:extLst>
      <p:ext uri="{BB962C8B-B14F-4D97-AF65-F5344CB8AC3E}">
        <p14:creationId xmlns:p14="http://schemas.microsoft.com/office/powerpoint/2010/main" val="414713327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graphicFrame>
        <p:nvGraphicFramePr>
          <p:cNvPr id="9" name="Table 8">
            <a:extLst>
              <a:ext uri="{FF2B5EF4-FFF2-40B4-BE49-F238E27FC236}">
                <a16:creationId xmlns:a16="http://schemas.microsoft.com/office/drawing/2014/main" id="{3A1524D1-3BD3-46D5-9E6C-7E5EEDED3ADC}"/>
              </a:ext>
            </a:extLst>
          </p:cNvPr>
          <p:cNvGraphicFramePr>
            <a:graphicFrameLocks noGrp="1"/>
          </p:cNvGraphicFramePr>
          <p:nvPr/>
        </p:nvGraphicFramePr>
        <p:xfrm>
          <a:off x="8115062" y="3736731"/>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B()</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2" name="Arrow: Right 11">
            <a:extLst>
              <a:ext uri="{FF2B5EF4-FFF2-40B4-BE49-F238E27FC236}">
                <a16:creationId xmlns:a16="http://schemas.microsoft.com/office/drawing/2014/main" id="{29CC6DD2-85DB-4DD0-B6E3-144E351131E3}"/>
              </a:ext>
            </a:extLst>
          </p:cNvPr>
          <p:cNvSpPr/>
          <p:nvPr/>
        </p:nvSpPr>
        <p:spPr>
          <a:xfrm>
            <a:off x="1424354" y="3210058"/>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C244391B-3620-4DA4-8D4E-5D2EEB1D2216}"/>
              </a:ext>
            </a:extLst>
          </p:cNvPr>
          <p:cNvSpPr/>
          <p:nvPr/>
        </p:nvSpPr>
        <p:spPr>
          <a:xfrm>
            <a:off x="1820008" y="4149970"/>
            <a:ext cx="388205"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43139913-6D61-45D1-B72A-A50E1E8B3B6F}"/>
              </a:ext>
            </a:extLst>
          </p:cNvPr>
          <p:cNvSpPr txBox="1"/>
          <p:nvPr/>
        </p:nvSpPr>
        <p:spPr>
          <a:xfrm>
            <a:off x="291491" y="3903730"/>
            <a:ext cx="1916722" cy="369332"/>
          </a:xfrm>
          <a:prstGeom prst="rect">
            <a:avLst/>
          </a:prstGeom>
          <a:noFill/>
        </p:spPr>
        <p:txBody>
          <a:bodyPr wrap="square" rtlCol="0">
            <a:spAutoFit/>
          </a:bodyPr>
          <a:lstStyle/>
          <a:p>
            <a:r>
              <a:rPr lang="en-US" dirty="0"/>
              <a:t>Print</a:t>
            </a:r>
          </a:p>
        </p:txBody>
      </p:sp>
    </p:spTree>
    <p:extLst>
      <p:ext uri="{BB962C8B-B14F-4D97-AF65-F5344CB8AC3E}">
        <p14:creationId xmlns:p14="http://schemas.microsoft.com/office/powerpoint/2010/main" val="16748251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graphicFrame>
        <p:nvGraphicFramePr>
          <p:cNvPr id="9" name="Table 8">
            <a:extLst>
              <a:ext uri="{FF2B5EF4-FFF2-40B4-BE49-F238E27FC236}">
                <a16:creationId xmlns:a16="http://schemas.microsoft.com/office/drawing/2014/main" id="{3A1524D1-3BD3-46D5-9E6C-7E5EEDED3ADC}"/>
              </a:ext>
            </a:extLst>
          </p:cNvPr>
          <p:cNvGraphicFramePr>
            <a:graphicFrameLocks noGrp="1"/>
          </p:cNvGraphicFramePr>
          <p:nvPr/>
        </p:nvGraphicFramePr>
        <p:xfrm>
          <a:off x="8115062" y="3736731"/>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B()</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2" name="Arrow: Right 11">
            <a:extLst>
              <a:ext uri="{FF2B5EF4-FFF2-40B4-BE49-F238E27FC236}">
                <a16:creationId xmlns:a16="http://schemas.microsoft.com/office/drawing/2014/main" id="{29CC6DD2-85DB-4DD0-B6E3-144E351131E3}"/>
              </a:ext>
            </a:extLst>
          </p:cNvPr>
          <p:cNvSpPr/>
          <p:nvPr/>
        </p:nvSpPr>
        <p:spPr>
          <a:xfrm>
            <a:off x="1424354" y="3210058"/>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ACD1B2F1-4B5F-423A-8EC0-0D9F236AA32D}"/>
              </a:ext>
            </a:extLst>
          </p:cNvPr>
          <p:cNvSpPr/>
          <p:nvPr/>
        </p:nvSpPr>
        <p:spPr>
          <a:xfrm>
            <a:off x="1820008" y="4396154"/>
            <a:ext cx="388205"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460456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sp>
        <p:nvSpPr>
          <p:cNvPr id="4" name="Arrow: Right 3">
            <a:extLst>
              <a:ext uri="{FF2B5EF4-FFF2-40B4-BE49-F238E27FC236}">
                <a16:creationId xmlns:a16="http://schemas.microsoft.com/office/drawing/2014/main" id="{2DB8E321-3751-4401-BF84-A5B2B71961AC}"/>
              </a:ext>
            </a:extLst>
          </p:cNvPr>
          <p:cNvSpPr/>
          <p:nvPr/>
        </p:nvSpPr>
        <p:spPr>
          <a:xfrm>
            <a:off x="1820008" y="4396154"/>
            <a:ext cx="388205"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graphicFrame>
        <p:nvGraphicFramePr>
          <p:cNvPr id="9" name="Table 8">
            <a:extLst>
              <a:ext uri="{FF2B5EF4-FFF2-40B4-BE49-F238E27FC236}">
                <a16:creationId xmlns:a16="http://schemas.microsoft.com/office/drawing/2014/main" id="{3A1524D1-3BD3-46D5-9E6C-7E5EEDED3ADC}"/>
              </a:ext>
            </a:extLst>
          </p:cNvPr>
          <p:cNvGraphicFramePr>
            <a:graphicFrameLocks noGrp="1"/>
          </p:cNvGraphicFramePr>
          <p:nvPr/>
        </p:nvGraphicFramePr>
        <p:xfrm>
          <a:off x="8115062" y="3736731"/>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B()</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2" name="Arrow: Right 11">
            <a:extLst>
              <a:ext uri="{FF2B5EF4-FFF2-40B4-BE49-F238E27FC236}">
                <a16:creationId xmlns:a16="http://schemas.microsoft.com/office/drawing/2014/main" id="{29CC6DD2-85DB-4DD0-B6E3-144E351131E3}"/>
              </a:ext>
            </a:extLst>
          </p:cNvPr>
          <p:cNvSpPr/>
          <p:nvPr/>
        </p:nvSpPr>
        <p:spPr>
          <a:xfrm>
            <a:off x="1424354" y="3210058"/>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A023285-529A-4893-B442-157E2D4A0C8E}"/>
              </a:ext>
            </a:extLst>
          </p:cNvPr>
          <p:cNvSpPr txBox="1"/>
          <p:nvPr/>
        </p:nvSpPr>
        <p:spPr>
          <a:xfrm>
            <a:off x="79131" y="4334580"/>
            <a:ext cx="1916722" cy="646331"/>
          </a:xfrm>
          <a:prstGeom prst="rect">
            <a:avLst/>
          </a:prstGeom>
          <a:noFill/>
        </p:spPr>
        <p:txBody>
          <a:bodyPr wrap="square" rtlCol="0">
            <a:spAutoFit/>
          </a:bodyPr>
          <a:lstStyle/>
          <a:p>
            <a:r>
              <a:rPr lang="en-US" dirty="0"/>
              <a:t>Return from B()</a:t>
            </a:r>
          </a:p>
          <a:p>
            <a:r>
              <a:rPr lang="en-US" dirty="0"/>
              <a:t>Pop B()</a:t>
            </a:r>
          </a:p>
        </p:txBody>
      </p:sp>
    </p:spTree>
    <p:extLst>
      <p:ext uri="{BB962C8B-B14F-4D97-AF65-F5344CB8AC3E}">
        <p14:creationId xmlns:p14="http://schemas.microsoft.com/office/powerpoint/2010/main" val="359196891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sp>
        <p:nvSpPr>
          <p:cNvPr id="4" name="Arrow: Right 3">
            <a:extLst>
              <a:ext uri="{FF2B5EF4-FFF2-40B4-BE49-F238E27FC236}">
                <a16:creationId xmlns:a16="http://schemas.microsoft.com/office/drawing/2014/main" id="{2DB8E321-3751-4401-BF84-A5B2B71961AC}"/>
              </a:ext>
            </a:extLst>
          </p:cNvPr>
          <p:cNvSpPr/>
          <p:nvPr/>
        </p:nvSpPr>
        <p:spPr>
          <a:xfrm>
            <a:off x="1820008" y="4396154"/>
            <a:ext cx="388205"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graphicFrame>
        <p:nvGraphicFramePr>
          <p:cNvPr id="9" name="Table 8">
            <a:extLst>
              <a:ext uri="{FF2B5EF4-FFF2-40B4-BE49-F238E27FC236}">
                <a16:creationId xmlns:a16="http://schemas.microsoft.com/office/drawing/2014/main" id="{3A1524D1-3BD3-46D5-9E6C-7E5EEDED3ADC}"/>
              </a:ext>
            </a:extLst>
          </p:cNvPr>
          <p:cNvGraphicFramePr>
            <a:graphicFrameLocks noGrp="1"/>
          </p:cNvGraphicFramePr>
          <p:nvPr/>
        </p:nvGraphicFramePr>
        <p:xfrm>
          <a:off x="10005646" y="3736731"/>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B()</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2" name="Arrow: Right 11">
            <a:extLst>
              <a:ext uri="{FF2B5EF4-FFF2-40B4-BE49-F238E27FC236}">
                <a16:creationId xmlns:a16="http://schemas.microsoft.com/office/drawing/2014/main" id="{29CC6DD2-85DB-4DD0-B6E3-144E351131E3}"/>
              </a:ext>
            </a:extLst>
          </p:cNvPr>
          <p:cNvSpPr/>
          <p:nvPr/>
        </p:nvSpPr>
        <p:spPr>
          <a:xfrm>
            <a:off x="1424354" y="3210058"/>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A023285-529A-4893-B442-157E2D4A0C8E}"/>
              </a:ext>
            </a:extLst>
          </p:cNvPr>
          <p:cNvSpPr txBox="1"/>
          <p:nvPr/>
        </p:nvSpPr>
        <p:spPr>
          <a:xfrm>
            <a:off x="79131" y="4334580"/>
            <a:ext cx="1916722" cy="646331"/>
          </a:xfrm>
          <a:prstGeom prst="rect">
            <a:avLst/>
          </a:prstGeom>
          <a:noFill/>
        </p:spPr>
        <p:txBody>
          <a:bodyPr wrap="square" rtlCol="0">
            <a:spAutoFit/>
          </a:bodyPr>
          <a:lstStyle/>
          <a:p>
            <a:r>
              <a:rPr lang="en-US" dirty="0"/>
              <a:t>Return from B()</a:t>
            </a:r>
          </a:p>
          <a:p>
            <a:r>
              <a:rPr lang="en-US" dirty="0"/>
              <a:t>Pop B()</a:t>
            </a:r>
          </a:p>
        </p:txBody>
      </p:sp>
      <p:sp>
        <p:nvSpPr>
          <p:cNvPr id="14" name="Arrow: Right 13">
            <a:extLst>
              <a:ext uri="{FF2B5EF4-FFF2-40B4-BE49-F238E27FC236}">
                <a16:creationId xmlns:a16="http://schemas.microsoft.com/office/drawing/2014/main" id="{EB32F0FF-C4B9-4FBA-AA6B-D16298AB0727}"/>
              </a:ext>
            </a:extLst>
          </p:cNvPr>
          <p:cNvSpPr/>
          <p:nvPr/>
        </p:nvSpPr>
        <p:spPr>
          <a:xfrm>
            <a:off x="9199928" y="3943350"/>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8956123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sp>
        <p:nvSpPr>
          <p:cNvPr id="4" name="Arrow: Right 3">
            <a:extLst>
              <a:ext uri="{FF2B5EF4-FFF2-40B4-BE49-F238E27FC236}">
                <a16:creationId xmlns:a16="http://schemas.microsoft.com/office/drawing/2014/main" id="{2DB8E321-3751-4401-BF84-A5B2B71961AC}"/>
              </a:ext>
            </a:extLst>
          </p:cNvPr>
          <p:cNvSpPr/>
          <p:nvPr/>
        </p:nvSpPr>
        <p:spPr>
          <a:xfrm>
            <a:off x="1820008" y="4396154"/>
            <a:ext cx="388205"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2" name="Arrow: Right 11">
            <a:extLst>
              <a:ext uri="{FF2B5EF4-FFF2-40B4-BE49-F238E27FC236}">
                <a16:creationId xmlns:a16="http://schemas.microsoft.com/office/drawing/2014/main" id="{29CC6DD2-85DB-4DD0-B6E3-144E351131E3}"/>
              </a:ext>
            </a:extLst>
          </p:cNvPr>
          <p:cNvSpPr/>
          <p:nvPr/>
        </p:nvSpPr>
        <p:spPr>
          <a:xfrm>
            <a:off x="1424354" y="3210058"/>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A023285-529A-4893-B442-157E2D4A0C8E}"/>
              </a:ext>
            </a:extLst>
          </p:cNvPr>
          <p:cNvSpPr txBox="1"/>
          <p:nvPr/>
        </p:nvSpPr>
        <p:spPr>
          <a:xfrm>
            <a:off x="79131" y="4334580"/>
            <a:ext cx="1916722" cy="646331"/>
          </a:xfrm>
          <a:prstGeom prst="rect">
            <a:avLst/>
          </a:prstGeom>
          <a:noFill/>
        </p:spPr>
        <p:txBody>
          <a:bodyPr wrap="square" rtlCol="0">
            <a:spAutoFit/>
          </a:bodyPr>
          <a:lstStyle/>
          <a:p>
            <a:r>
              <a:rPr lang="en-US" dirty="0"/>
              <a:t>Return from B()</a:t>
            </a:r>
          </a:p>
          <a:p>
            <a:r>
              <a:rPr lang="en-US" dirty="0"/>
              <a:t>Pop B()</a:t>
            </a:r>
          </a:p>
        </p:txBody>
      </p:sp>
    </p:spTree>
    <p:extLst>
      <p:ext uri="{BB962C8B-B14F-4D97-AF65-F5344CB8AC3E}">
        <p14:creationId xmlns:p14="http://schemas.microsoft.com/office/powerpoint/2010/main" val="345699731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2" name="Arrow: Right 11">
            <a:extLst>
              <a:ext uri="{FF2B5EF4-FFF2-40B4-BE49-F238E27FC236}">
                <a16:creationId xmlns:a16="http://schemas.microsoft.com/office/drawing/2014/main" id="{29CC6DD2-85DB-4DD0-B6E3-144E351131E3}"/>
              </a:ext>
            </a:extLst>
          </p:cNvPr>
          <p:cNvSpPr/>
          <p:nvPr/>
        </p:nvSpPr>
        <p:spPr>
          <a:xfrm>
            <a:off x="1424354" y="3210058"/>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79041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2" name="Arrow: Right 11">
            <a:extLst>
              <a:ext uri="{FF2B5EF4-FFF2-40B4-BE49-F238E27FC236}">
                <a16:creationId xmlns:a16="http://schemas.microsoft.com/office/drawing/2014/main" id="{29CC6DD2-85DB-4DD0-B6E3-144E351131E3}"/>
              </a:ext>
            </a:extLst>
          </p:cNvPr>
          <p:cNvSpPr/>
          <p:nvPr/>
        </p:nvSpPr>
        <p:spPr>
          <a:xfrm>
            <a:off x="1424354" y="3411416"/>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9551011"/>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2" name="Arrow: Right 11">
            <a:extLst>
              <a:ext uri="{FF2B5EF4-FFF2-40B4-BE49-F238E27FC236}">
                <a16:creationId xmlns:a16="http://schemas.microsoft.com/office/drawing/2014/main" id="{29CC6DD2-85DB-4DD0-B6E3-144E351131E3}"/>
              </a:ext>
            </a:extLst>
          </p:cNvPr>
          <p:cNvSpPr/>
          <p:nvPr/>
        </p:nvSpPr>
        <p:spPr>
          <a:xfrm>
            <a:off x="1424354" y="3411416"/>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7DA334DA-9EFC-4C32-8859-C0C1B3AA6C6E}"/>
              </a:ext>
            </a:extLst>
          </p:cNvPr>
          <p:cNvSpPr txBox="1"/>
          <p:nvPr/>
        </p:nvSpPr>
        <p:spPr>
          <a:xfrm>
            <a:off x="175846" y="3088250"/>
            <a:ext cx="1916722" cy="646331"/>
          </a:xfrm>
          <a:prstGeom prst="rect">
            <a:avLst/>
          </a:prstGeom>
          <a:noFill/>
        </p:spPr>
        <p:txBody>
          <a:bodyPr wrap="square" rtlCol="0">
            <a:spAutoFit/>
          </a:bodyPr>
          <a:lstStyle/>
          <a:p>
            <a:r>
              <a:rPr lang="en-US" dirty="0"/>
              <a:t>Return from A()</a:t>
            </a:r>
          </a:p>
          <a:p>
            <a:r>
              <a:rPr lang="en-US" dirty="0"/>
              <a:t>Pop A()</a:t>
            </a:r>
          </a:p>
        </p:txBody>
      </p:sp>
    </p:spTree>
    <p:extLst>
      <p:ext uri="{BB962C8B-B14F-4D97-AF65-F5344CB8AC3E}">
        <p14:creationId xmlns:p14="http://schemas.microsoft.com/office/powerpoint/2010/main" val="47692751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extLst>
              <p:ext uri="{D42A27DB-BD31-4B8C-83A1-F6EECF244321}">
                <p14:modId xmlns:p14="http://schemas.microsoft.com/office/powerpoint/2010/main" val="784040046"/>
              </p:ext>
            </p:extLst>
          </p:nvPr>
        </p:nvGraphicFramePr>
        <p:xfrm>
          <a:off x="10005646"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2" name="Arrow: Right 11">
            <a:extLst>
              <a:ext uri="{FF2B5EF4-FFF2-40B4-BE49-F238E27FC236}">
                <a16:creationId xmlns:a16="http://schemas.microsoft.com/office/drawing/2014/main" id="{29CC6DD2-85DB-4DD0-B6E3-144E351131E3}"/>
              </a:ext>
            </a:extLst>
          </p:cNvPr>
          <p:cNvSpPr/>
          <p:nvPr/>
        </p:nvSpPr>
        <p:spPr>
          <a:xfrm>
            <a:off x="1424354" y="3411416"/>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7DA334DA-9EFC-4C32-8859-C0C1B3AA6C6E}"/>
              </a:ext>
            </a:extLst>
          </p:cNvPr>
          <p:cNvSpPr txBox="1"/>
          <p:nvPr/>
        </p:nvSpPr>
        <p:spPr>
          <a:xfrm>
            <a:off x="175846" y="3088250"/>
            <a:ext cx="1916722" cy="646331"/>
          </a:xfrm>
          <a:prstGeom prst="rect">
            <a:avLst/>
          </a:prstGeom>
          <a:noFill/>
        </p:spPr>
        <p:txBody>
          <a:bodyPr wrap="square" rtlCol="0">
            <a:spAutoFit/>
          </a:bodyPr>
          <a:lstStyle/>
          <a:p>
            <a:r>
              <a:rPr lang="en-US" dirty="0"/>
              <a:t>Return from A()</a:t>
            </a:r>
          </a:p>
          <a:p>
            <a:r>
              <a:rPr lang="en-US" dirty="0"/>
              <a:t>Pop A()</a:t>
            </a:r>
          </a:p>
        </p:txBody>
      </p:sp>
      <p:sp>
        <p:nvSpPr>
          <p:cNvPr id="10" name="Arrow: Right 9">
            <a:extLst>
              <a:ext uri="{FF2B5EF4-FFF2-40B4-BE49-F238E27FC236}">
                <a16:creationId xmlns:a16="http://schemas.microsoft.com/office/drawing/2014/main" id="{8387227C-9E8C-4F69-830D-E652A610C57E}"/>
              </a:ext>
            </a:extLst>
          </p:cNvPr>
          <p:cNvSpPr/>
          <p:nvPr/>
        </p:nvSpPr>
        <p:spPr>
          <a:xfrm>
            <a:off x="9199928" y="4602773"/>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8920035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2" name="Arrow: Right 11">
            <a:extLst>
              <a:ext uri="{FF2B5EF4-FFF2-40B4-BE49-F238E27FC236}">
                <a16:creationId xmlns:a16="http://schemas.microsoft.com/office/drawing/2014/main" id="{29CC6DD2-85DB-4DD0-B6E3-144E351131E3}"/>
              </a:ext>
            </a:extLst>
          </p:cNvPr>
          <p:cNvSpPr/>
          <p:nvPr/>
        </p:nvSpPr>
        <p:spPr>
          <a:xfrm>
            <a:off x="1424354" y="3411416"/>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7DA334DA-9EFC-4C32-8859-C0C1B3AA6C6E}"/>
              </a:ext>
            </a:extLst>
          </p:cNvPr>
          <p:cNvSpPr txBox="1"/>
          <p:nvPr/>
        </p:nvSpPr>
        <p:spPr>
          <a:xfrm>
            <a:off x="175846" y="3088250"/>
            <a:ext cx="1916722" cy="646331"/>
          </a:xfrm>
          <a:prstGeom prst="rect">
            <a:avLst/>
          </a:prstGeom>
          <a:noFill/>
        </p:spPr>
        <p:txBody>
          <a:bodyPr wrap="square" rtlCol="0">
            <a:spAutoFit/>
          </a:bodyPr>
          <a:lstStyle/>
          <a:p>
            <a:r>
              <a:rPr lang="en-US" dirty="0"/>
              <a:t>Return from A()</a:t>
            </a:r>
          </a:p>
          <a:p>
            <a:r>
              <a:rPr lang="en-US" dirty="0"/>
              <a:t>Pop A()</a:t>
            </a:r>
          </a:p>
        </p:txBody>
      </p:sp>
    </p:spTree>
    <p:extLst>
      <p:ext uri="{BB962C8B-B14F-4D97-AF65-F5344CB8AC3E}">
        <p14:creationId xmlns:p14="http://schemas.microsoft.com/office/powerpoint/2010/main" val="1227520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92AAE7-47FC-4B27-8ACD-56604DBBDC30}"/>
              </a:ext>
            </a:extLst>
          </p:cNvPr>
          <p:cNvSpPr>
            <a:spLocks noGrp="1"/>
          </p:cNvSpPr>
          <p:nvPr>
            <p:ph type="title"/>
          </p:nvPr>
        </p:nvSpPr>
        <p:spPr/>
        <p:txBody>
          <a:bodyPr/>
          <a:lstStyle/>
          <a:p>
            <a:r>
              <a:rPr lang="en-US" dirty="0"/>
              <a:t>Abstract Data Type (ADT)</a:t>
            </a:r>
          </a:p>
        </p:txBody>
      </p:sp>
      <p:sp>
        <p:nvSpPr>
          <p:cNvPr id="5" name="Content Placeholder 4">
            <a:extLst>
              <a:ext uri="{FF2B5EF4-FFF2-40B4-BE49-F238E27FC236}">
                <a16:creationId xmlns:a16="http://schemas.microsoft.com/office/drawing/2014/main" id="{CB421E29-E8B4-4694-845F-D96227B8211B}"/>
              </a:ext>
            </a:extLst>
          </p:cNvPr>
          <p:cNvSpPr>
            <a:spLocks noGrp="1"/>
          </p:cNvSpPr>
          <p:nvPr>
            <p:ph idx="1"/>
          </p:nvPr>
        </p:nvSpPr>
        <p:spPr/>
        <p:txBody>
          <a:bodyPr/>
          <a:lstStyle/>
          <a:p>
            <a:r>
              <a:rPr lang="en-US" dirty="0"/>
              <a:t>An abstract data type (ADT) is a model for data where the data type is defined by the behavior of its operations.</a:t>
            </a:r>
          </a:p>
          <a:p>
            <a:r>
              <a:rPr lang="en-US" dirty="0"/>
              <a:t>An ADT does not define the implementation of its operations; the ADT can only defines what the it can and can’t do.</a:t>
            </a:r>
          </a:p>
          <a:p>
            <a:pPr lvl="1"/>
            <a:r>
              <a:rPr lang="en-US" dirty="0"/>
              <a:t>A data structure will define a specific implementation of an ADT.</a:t>
            </a:r>
          </a:p>
          <a:p>
            <a:pPr lvl="1"/>
            <a:r>
              <a:rPr lang="en-US" dirty="0"/>
              <a:t>You can think of an ADT as a black box of operations.  The black box will tell you what operations are available, but the implementation is hidden.</a:t>
            </a:r>
          </a:p>
        </p:txBody>
      </p:sp>
    </p:spTree>
    <p:extLst>
      <p:ext uri="{BB962C8B-B14F-4D97-AF65-F5344CB8AC3E}">
        <p14:creationId xmlns:p14="http://schemas.microsoft.com/office/powerpoint/2010/main" val="165673416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957938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52395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89BC04C-006F-4CA2-B79E-9A3E43BFE997}"/>
              </a:ext>
            </a:extLst>
          </p:cNvPr>
          <p:cNvSpPr txBox="1"/>
          <p:nvPr/>
        </p:nvSpPr>
        <p:spPr>
          <a:xfrm>
            <a:off x="184639" y="1738672"/>
            <a:ext cx="1916722" cy="369332"/>
          </a:xfrm>
          <a:prstGeom prst="rect">
            <a:avLst/>
          </a:prstGeom>
          <a:noFill/>
        </p:spPr>
        <p:txBody>
          <a:bodyPr wrap="square" rtlCol="0">
            <a:spAutoFit/>
          </a:bodyPr>
          <a:lstStyle/>
          <a:p>
            <a:r>
              <a:rPr lang="en-US" dirty="0"/>
              <a:t>Push C()</a:t>
            </a:r>
          </a:p>
        </p:txBody>
      </p:sp>
    </p:spTree>
    <p:extLst>
      <p:ext uri="{BB962C8B-B14F-4D97-AF65-F5344CB8AC3E}">
        <p14:creationId xmlns:p14="http://schemas.microsoft.com/office/powerpoint/2010/main" val="232805579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89BC04C-006F-4CA2-B79E-9A3E43BFE997}"/>
              </a:ext>
            </a:extLst>
          </p:cNvPr>
          <p:cNvSpPr txBox="1"/>
          <p:nvPr/>
        </p:nvSpPr>
        <p:spPr>
          <a:xfrm>
            <a:off x="184639" y="1738672"/>
            <a:ext cx="1916722" cy="369332"/>
          </a:xfrm>
          <a:prstGeom prst="rect">
            <a:avLst/>
          </a:prstGeom>
          <a:noFill/>
        </p:spPr>
        <p:txBody>
          <a:bodyPr wrap="square" rtlCol="0">
            <a:spAutoFit/>
          </a:bodyPr>
          <a:lstStyle/>
          <a:p>
            <a:r>
              <a:rPr lang="en-US" dirty="0"/>
              <a:t>Push C()</a:t>
            </a:r>
          </a:p>
        </p:txBody>
      </p:sp>
      <p:graphicFrame>
        <p:nvGraphicFramePr>
          <p:cNvPr id="9" name="Table 8">
            <a:extLst>
              <a:ext uri="{FF2B5EF4-FFF2-40B4-BE49-F238E27FC236}">
                <a16:creationId xmlns:a16="http://schemas.microsoft.com/office/drawing/2014/main" id="{A0FA0B3D-D89F-4DCD-B946-9938FA62329C}"/>
              </a:ext>
            </a:extLst>
          </p:cNvPr>
          <p:cNvGraphicFramePr>
            <a:graphicFrameLocks noGrp="1"/>
          </p:cNvGraphicFramePr>
          <p:nvPr>
            <p:extLst>
              <p:ext uri="{D42A27DB-BD31-4B8C-83A1-F6EECF244321}">
                <p14:modId xmlns:p14="http://schemas.microsoft.com/office/powerpoint/2010/main" val="1254470174"/>
              </p:ext>
            </p:extLst>
          </p:nvPr>
        </p:nvGraphicFramePr>
        <p:xfrm>
          <a:off x="8115062" y="4431323"/>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C() </a:t>
                      </a:r>
                    </a:p>
                  </a:txBody>
                  <a:tcPr marL="76200" marR="76200" marT="76200" marB="76200" anchor="ctr"/>
                </a:tc>
                <a:extLst>
                  <a:ext uri="{0D108BD9-81ED-4DB2-BD59-A6C34878D82A}">
                    <a16:rowId xmlns:a16="http://schemas.microsoft.com/office/drawing/2014/main" val="2571211500"/>
                  </a:ext>
                </a:extLst>
              </a:tr>
            </a:tbl>
          </a:graphicData>
        </a:graphic>
      </p:graphicFrame>
    </p:spTree>
    <p:extLst>
      <p:ext uri="{BB962C8B-B14F-4D97-AF65-F5344CB8AC3E}">
        <p14:creationId xmlns:p14="http://schemas.microsoft.com/office/powerpoint/2010/main" val="305212971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A0FA0B3D-D89F-4DCD-B946-9938FA62329C}"/>
              </a:ext>
            </a:extLst>
          </p:cNvPr>
          <p:cNvGraphicFramePr>
            <a:graphicFrameLocks noGrp="1"/>
          </p:cNvGraphicFramePr>
          <p:nvPr/>
        </p:nvGraphicFramePr>
        <p:xfrm>
          <a:off x="8115062" y="4431323"/>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C()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0" name="Arrow: Right 9">
            <a:extLst>
              <a:ext uri="{FF2B5EF4-FFF2-40B4-BE49-F238E27FC236}">
                <a16:creationId xmlns:a16="http://schemas.microsoft.com/office/drawing/2014/main" id="{1830AC12-E657-4124-9707-3F65B7E187F2}"/>
              </a:ext>
            </a:extLst>
          </p:cNvPr>
          <p:cNvSpPr/>
          <p:nvPr/>
        </p:nvSpPr>
        <p:spPr>
          <a:xfrm>
            <a:off x="1424354" y="5090746"/>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1909271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646331"/>
          </a:xfrm>
          <a:prstGeom prst="rect">
            <a:avLst/>
          </a:prstGeom>
          <a:noFill/>
        </p:spPr>
        <p:txBody>
          <a:bodyPr wrap="square" rtlCol="0">
            <a:spAutoFit/>
          </a:bodyPr>
          <a:lstStyle/>
          <a:p>
            <a:r>
              <a:rPr lang="en-US" dirty="0"/>
              <a:t>Calling A</a:t>
            </a:r>
            <a:br>
              <a:rPr lang="en-US" dirty="0"/>
            </a:br>
            <a:r>
              <a:rPr lang="en-US" dirty="0"/>
              <a:t>Calling B</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A0FA0B3D-D89F-4DCD-B946-9938FA62329C}"/>
              </a:ext>
            </a:extLst>
          </p:cNvPr>
          <p:cNvGraphicFramePr>
            <a:graphicFrameLocks noGrp="1"/>
          </p:cNvGraphicFramePr>
          <p:nvPr/>
        </p:nvGraphicFramePr>
        <p:xfrm>
          <a:off x="8115062" y="4431323"/>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C()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0" name="Arrow: Right 9">
            <a:extLst>
              <a:ext uri="{FF2B5EF4-FFF2-40B4-BE49-F238E27FC236}">
                <a16:creationId xmlns:a16="http://schemas.microsoft.com/office/drawing/2014/main" id="{1830AC12-E657-4124-9707-3F65B7E187F2}"/>
              </a:ext>
            </a:extLst>
          </p:cNvPr>
          <p:cNvSpPr/>
          <p:nvPr/>
        </p:nvSpPr>
        <p:spPr>
          <a:xfrm>
            <a:off x="1424354" y="5090746"/>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0D429381-3AC5-4A8C-95D2-09DF88AF214A}"/>
              </a:ext>
            </a:extLst>
          </p:cNvPr>
          <p:cNvSpPr txBox="1"/>
          <p:nvPr/>
        </p:nvSpPr>
        <p:spPr>
          <a:xfrm>
            <a:off x="1042560" y="4721414"/>
            <a:ext cx="1916722" cy="369332"/>
          </a:xfrm>
          <a:prstGeom prst="rect">
            <a:avLst/>
          </a:prstGeom>
          <a:noFill/>
        </p:spPr>
        <p:txBody>
          <a:bodyPr wrap="square" rtlCol="0">
            <a:spAutoFit/>
          </a:bodyPr>
          <a:lstStyle/>
          <a:p>
            <a:r>
              <a:rPr lang="en-US" dirty="0"/>
              <a:t>Print</a:t>
            </a:r>
          </a:p>
        </p:txBody>
      </p:sp>
    </p:spTree>
    <p:extLst>
      <p:ext uri="{BB962C8B-B14F-4D97-AF65-F5344CB8AC3E}">
        <p14:creationId xmlns:p14="http://schemas.microsoft.com/office/powerpoint/2010/main" val="14246147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923330"/>
          </a:xfrm>
          <a:prstGeom prst="rect">
            <a:avLst/>
          </a:prstGeom>
          <a:noFill/>
        </p:spPr>
        <p:txBody>
          <a:bodyPr wrap="square" rtlCol="0">
            <a:spAutoFit/>
          </a:bodyPr>
          <a:lstStyle/>
          <a:p>
            <a:r>
              <a:rPr lang="en-US" dirty="0"/>
              <a:t>Calling A</a:t>
            </a:r>
            <a:br>
              <a:rPr lang="en-US" dirty="0"/>
            </a:br>
            <a:r>
              <a:rPr lang="en-US" dirty="0"/>
              <a:t>Calling B</a:t>
            </a:r>
          </a:p>
          <a:p>
            <a:r>
              <a:rPr lang="en-US" dirty="0"/>
              <a:t>Calling C</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A0FA0B3D-D89F-4DCD-B946-9938FA62329C}"/>
              </a:ext>
            </a:extLst>
          </p:cNvPr>
          <p:cNvGraphicFramePr>
            <a:graphicFrameLocks noGrp="1"/>
          </p:cNvGraphicFramePr>
          <p:nvPr/>
        </p:nvGraphicFramePr>
        <p:xfrm>
          <a:off x="8115062" y="4431323"/>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C()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0" name="Arrow: Right 9">
            <a:extLst>
              <a:ext uri="{FF2B5EF4-FFF2-40B4-BE49-F238E27FC236}">
                <a16:creationId xmlns:a16="http://schemas.microsoft.com/office/drawing/2014/main" id="{1830AC12-E657-4124-9707-3F65B7E187F2}"/>
              </a:ext>
            </a:extLst>
          </p:cNvPr>
          <p:cNvSpPr/>
          <p:nvPr/>
        </p:nvSpPr>
        <p:spPr>
          <a:xfrm>
            <a:off x="1424354" y="5090746"/>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0D429381-3AC5-4A8C-95D2-09DF88AF214A}"/>
              </a:ext>
            </a:extLst>
          </p:cNvPr>
          <p:cNvSpPr txBox="1"/>
          <p:nvPr/>
        </p:nvSpPr>
        <p:spPr>
          <a:xfrm>
            <a:off x="1042560" y="4721414"/>
            <a:ext cx="1916722" cy="369332"/>
          </a:xfrm>
          <a:prstGeom prst="rect">
            <a:avLst/>
          </a:prstGeom>
          <a:noFill/>
        </p:spPr>
        <p:txBody>
          <a:bodyPr wrap="square" rtlCol="0">
            <a:spAutoFit/>
          </a:bodyPr>
          <a:lstStyle/>
          <a:p>
            <a:r>
              <a:rPr lang="en-US" dirty="0"/>
              <a:t>Print</a:t>
            </a:r>
          </a:p>
        </p:txBody>
      </p:sp>
    </p:spTree>
    <p:extLst>
      <p:ext uri="{BB962C8B-B14F-4D97-AF65-F5344CB8AC3E}">
        <p14:creationId xmlns:p14="http://schemas.microsoft.com/office/powerpoint/2010/main" val="311397975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923330"/>
          </a:xfrm>
          <a:prstGeom prst="rect">
            <a:avLst/>
          </a:prstGeom>
          <a:noFill/>
        </p:spPr>
        <p:txBody>
          <a:bodyPr wrap="square" rtlCol="0">
            <a:spAutoFit/>
          </a:bodyPr>
          <a:lstStyle/>
          <a:p>
            <a:r>
              <a:rPr lang="en-US" dirty="0"/>
              <a:t>Calling A</a:t>
            </a:r>
            <a:br>
              <a:rPr lang="en-US" dirty="0"/>
            </a:br>
            <a:r>
              <a:rPr lang="en-US" dirty="0"/>
              <a:t>Calling B</a:t>
            </a:r>
          </a:p>
          <a:p>
            <a:r>
              <a:rPr lang="en-US" dirty="0"/>
              <a:t>Calling C</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A0FA0B3D-D89F-4DCD-B946-9938FA62329C}"/>
              </a:ext>
            </a:extLst>
          </p:cNvPr>
          <p:cNvGraphicFramePr>
            <a:graphicFrameLocks noGrp="1"/>
          </p:cNvGraphicFramePr>
          <p:nvPr/>
        </p:nvGraphicFramePr>
        <p:xfrm>
          <a:off x="8115062" y="4431323"/>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C()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0" name="Arrow: Right 9">
            <a:extLst>
              <a:ext uri="{FF2B5EF4-FFF2-40B4-BE49-F238E27FC236}">
                <a16:creationId xmlns:a16="http://schemas.microsoft.com/office/drawing/2014/main" id="{1830AC12-E657-4124-9707-3F65B7E187F2}"/>
              </a:ext>
            </a:extLst>
          </p:cNvPr>
          <p:cNvSpPr/>
          <p:nvPr/>
        </p:nvSpPr>
        <p:spPr>
          <a:xfrm>
            <a:off x="1424354" y="5332534"/>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2125101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923330"/>
          </a:xfrm>
          <a:prstGeom prst="rect">
            <a:avLst/>
          </a:prstGeom>
          <a:noFill/>
        </p:spPr>
        <p:txBody>
          <a:bodyPr wrap="square" rtlCol="0">
            <a:spAutoFit/>
          </a:bodyPr>
          <a:lstStyle/>
          <a:p>
            <a:r>
              <a:rPr lang="en-US" dirty="0"/>
              <a:t>Calling A</a:t>
            </a:r>
            <a:br>
              <a:rPr lang="en-US" dirty="0"/>
            </a:br>
            <a:r>
              <a:rPr lang="en-US" dirty="0"/>
              <a:t>Calling B</a:t>
            </a:r>
          </a:p>
          <a:p>
            <a:r>
              <a:rPr lang="en-US" dirty="0"/>
              <a:t>Calling C</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A0FA0B3D-D89F-4DCD-B946-9938FA62329C}"/>
              </a:ext>
            </a:extLst>
          </p:cNvPr>
          <p:cNvGraphicFramePr>
            <a:graphicFrameLocks noGrp="1"/>
          </p:cNvGraphicFramePr>
          <p:nvPr/>
        </p:nvGraphicFramePr>
        <p:xfrm>
          <a:off x="8115062" y="4431323"/>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C()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0" name="Arrow: Right 9">
            <a:extLst>
              <a:ext uri="{FF2B5EF4-FFF2-40B4-BE49-F238E27FC236}">
                <a16:creationId xmlns:a16="http://schemas.microsoft.com/office/drawing/2014/main" id="{1830AC12-E657-4124-9707-3F65B7E187F2}"/>
              </a:ext>
            </a:extLst>
          </p:cNvPr>
          <p:cNvSpPr/>
          <p:nvPr/>
        </p:nvSpPr>
        <p:spPr>
          <a:xfrm>
            <a:off x="1424354" y="5332534"/>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5EF9AD4F-8AEB-4CE0-872C-3CC6184A2C1A}"/>
              </a:ext>
            </a:extLst>
          </p:cNvPr>
          <p:cNvSpPr txBox="1"/>
          <p:nvPr/>
        </p:nvSpPr>
        <p:spPr>
          <a:xfrm>
            <a:off x="291491" y="4245208"/>
            <a:ext cx="1916722" cy="646331"/>
          </a:xfrm>
          <a:prstGeom prst="rect">
            <a:avLst/>
          </a:prstGeom>
          <a:noFill/>
        </p:spPr>
        <p:txBody>
          <a:bodyPr wrap="square" rtlCol="0">
            <a:spAutoFit/>
          </a:bodyPr>
          <a:lstStyle/>
          <a:p>
            <a:r>
              <a:rPr lang="en-US" dirty="0"/>
              <a:t>Return from C()</a:t>
            </a:r>
          </a:p>
          <a:p>
            <a:r>
              <a:rPr lang="en-US" dirty="0"/>
              <a:t>Pop C()</a:t>
            </a:r>
          </a:p>
        </p:txBody>
      </p:sp>
    </p:spTree>
    <p:extLst>
      <p:ext uri="{BB962C8B-B14F-4D97-AF65-F5344CB8AC3E}">
        <p14:creationId xmlns:p14="http://schemas.microsoft.com/office/powerpoint/2010/main" val="14060079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923330"/>
          </a:xfrm>
          <a:prstGeom prst="rect">
            <a:avLst/>
          </a:prstGeom>
          <a:noFill/>
        </p:spPr>
        <p:txBody>
          <a:bodyPr wrap="square" rtlCol="0">
            <a:spAutoFit/>
          </a:bodyPr>
          <a:lstStyle/>
          <a:p>
            <a:r>
              <a:rPr lang="en-US" dirty="0"/>
              <a:t>Calling A</a:t>
            </a:r>
            <a:br>
              <a:rPr lang="en-US" dirty="0"/>
            </a:br>
            <a:r>
              <a:rPr lang="en-US" dirty="0"/>
              <a:t>Calling B</a:t>
            </a:r>
          </a:p>
          <a:p>
            <a:r>
              <a:rPr lang="en-US" dirty="0"/>
              <a:t>Calling C</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a:extLst>
              <a:ext uri="{FF2B5EF4-FFF2-40B4-BE49-F238E27FC236}">
                <a16:creationId xmlns:a16="http://schemas.microsoft.com/office/drawing/2014/main" id="{A0FA0B3D-D89F-4DCD-B946-9938FA62329C}"/>
              </a:ext>
            </a:extLst>
          </p:cNvPr>
          <p:cNvGraphicFramePr>
            <a:graphicFrameLocks noGrp="1"/>
          </p:cNvGraphicFramePr>
          <p:nvPr>
            <p:extLst>
              <p:ext uri="{D42A27DB-BD31-4B8C-83A1-F6EECF244321}">
                <p14:modId xmlns:p14="http://schemas.microsoft.com/office/powerpoint/2010/main" val="885695586"/>
              </p:ext>
            </p:extLst>
          </p:nvPr>
        </p:nvGraphicFramePr>
        <p:xfrm>
          <a:off x="10005646"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C()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0" name="Arrow: Right 9">
            <a:extLst>
              <a:ext uri="{FF2B5EF4-FFF2-40B4-BE49-F238E27FC236}">
                <a16:creationId xmlns:a16="http://schemas.microsoft.com/office/drawing/2014/main" id="{1830AC12-E657-4124-9707-3F65B7E187F2}"/>
              </a:ext>
            </a:extLst>
          </p:cNvPr>
          <p:cNvSpPr/>
          <p:nvPr/>
        </p:nvSpPr>
        <p:spPr>
          <a:xfrm>
            <a:off x="1424354" y="5332534"/>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5EF9AD4F-8AEB-4CE0-872C-3CC6184A2C1A}"/>
              </a:ext>
            </a:extLst>
          </p:cNvPr>
          <p:cNvSpPr txBox="1"/>
          <p:nvPr/>
        </p:nvSpPr>
        <p:spPr>
          <a:xfrm>
            <a:off x="291491" y="4245208"/>
            <a:ext cx="1916722" cy="646331"/>
          </a:xfrm>
          <a:prstGeom prst="rect">
            <a:avLst/>
          </a:prstGeom>
          <a:noFill/>
        </p:spPr>
        <p:txBody>
          <a:bodyPr wrap="square" rtlCol="0">
            <a:spAutoFit/>
          </a:bodyPr>
          <a:lstStyle/>
          <a:p>
            <a:r>
              <a:rPr lang="en-US" dirty="0"/>
              <a:t>Return from C()</a:t>
            </a:r>
          </a:p>
          <a:p>
            <a:r>
              <a:rPr lang="en-US" dirty="0"/>
              <a:t>Pop C()</a:t>
            </a:r>
          </a:p>
        </p:txBody>
      </p:sp>
      <p:sp>
        <p:nvSpPr>
          <p:cNvPr id="12" name="Arrow: Right 11">
            <a:extLst>
              <a:ext uri="{FF2B5EF4-FFF2-40B4-BE49-F238E27FC236}">
                <a16:creationId xmlns:a16="http://schemas.microsoft.com/office/drawing/2014/main" id="{69ED07D1-9E31-4D44-BA0E-524897543608}"/>
              </a:ext>
            </a:extLst>
          </p:cNvPr>
          <p:cNvSpPr/>
          <p:nvPr/>
        </p:nvSpPr>
        <p:spPr>
          <a:xfrm>
            <a:off x="9199928" y="4602773"/>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05321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92AAE7-47FC-4B27-8ACD-56604DBBDC30}"/>
              </a:ext>
            </a:extLst>
          </p:cNvPr>
          <p:cNvSpPr>
            <a:spLocks noGrp="1"/>
          </p:cNvSpPr>
          <p:nvPr>
            <p:ph type="title"/>
          </p:nvPr>
        </p:nvSpPr>
        <p:spPr/>
        <p:txBody>
          <a:bodyPr/>
          <a:lstStyle/>
          <a:p>
            <a:r>
              <a:rPr lang="en-US" dirty="0"/>
              <a:t>Abstract Data Type (ADT)</a:t>
            </a:r>
          </a:p>
        </p:txBody>
      </p:sp>
      <p:sp>
        <p:nvSpPr>
          <p:cNvPr id="5" name="Content Placeholder 4">
            <a:extLst>
              <a:ext uri="{FF2B5EF4-FFF2-40B4-BE49-F238E27FC236}">
                <a16:creationId xmlns:a16="http://schemas.microsoft.com/office/drawing/2014/main" id="{CB421E29-E8B4-4694-845F-D96227B8211B}"/>
              </a:ext>
            </a:extLst>
          </p:cNvPr>
          <p:cNvSpPr>
            <a:spLocks noGrp="1"/>
          </p:cNvSpPr>
          <p:nvPr>
            <p:ph idx="1"/>
          </p:nvPr>
        </p:nvSpPr>
        <p:spPr/>
        <p:txBody>
          <a:bodyPr/>
          <a:lstStyle/>
          <a:p>
            <a:r>
              <a:rPr lang="en-US" dirty="0"/>
              <a:t>An abstract data type (ADT) is a model for data where the data type is defined by the behavior of its operations.</a:t>
            </a:r>
          </a:p>
          <a:p>
            <a:r>
              <a:rPr lang="en-US" dirty="0"/>
              <a:t>An ADT does not define the implementation of its operations; the ADT can only defines what the it can and can’t do.</a:t>
            </a:r>
          </a:p>
          <a:p>
            <a:pPr lvl="1"/>
            <a:r>
              <a:rPr lang="en-US" dirty="0"/>
              <a:t>A data structure will define a specific implementation of an ADT.</a:t>
            </a:r>
          </a:p>
          <a:p>
            <a:pPr lvl="1"/>
            <a:r>
              <a:rPr lang="en-US" dirty="0"/>
              <a:t>You can think of an ADT as a black box of operations.  The black box will tell you what operations are available, but the implementation is hidden.</a:t>
            </a:r>
          </a:p>
          <a:p>
            <a:r>
              <a:rPr lang="en-US" dirty="0"/>
              <a:t>A List is an example of an ADT; a list has operations such as add(), remove(), get(), size(), etc.</a:t>
            </a:r>
          </a:p>
        </p:txBody>
      </p:sp>
    </p:spTree>
    <p:extLst>
      <p:ext uri="{BB962C8B-B14F-4D97-AF65-F5344CB8AC3E}">
        <p14:creationId xmlns:p14="http://schemas.microsoft.com/office/powerpoint/2010/main" val="271037803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923330"/>
          </a:xfrm>
          <a:prstGeom prst="rect">
            <a:avLst/>
          </a:prstGeom>
          <a:noFill/>
        </p:spPr>
        <p:txBody>
          <a:bodyPr wrap="square" rtlCol="0">
            <a:spAutoFit/>
          </a:bodyPr>
          <a:lstStyle/>
          <a:p>
            <a:r>
              <a:rPr lang="en-US" dirty="0"/>
              <a:t>Calling A</a:t>
            </a:r>
            <a:br>
              <a:rPr lang="en-US" dirty="0"/>
            </a:br>
            <a:r>
              <a:rPr lang="en-US" dirty="0"/>
              <a:t>Calling B</a:t>
            </a:r>
          </a:p>
          <a:p>
            <a:r>
              <a:rPr lang="en-US" dirty="0"/>
              <a:t>Calling C</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1830AC12-E657-4124-9707-3F65B7E187F2}"/>
              </a:ext>
            </a:extLst>
          </p:cNvPr>
          <p:cNvSpPr/>
          <p:nvPr/>
        </p:nvSpPr>
        <p:spPr>
          <a:xfrm>
            <a:off x="1424354" y="5332534"/>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5EF9AD4F-8AEB-4CE0-872C-3CC6184A2C1A}"/>
              </a:ext>
            </a:extLst>
          </p:cNvPr>
          <p:cNvSpPr txBox="1"/>
          <p:nvPr/>
        </p:nvSpPr>
        <p:spPr>
          <a:xfrm>
            <a:off x="291491" y="4245208"/>
            <a:ext cx="1916722" cy="646331"/>
          </a:xfrm>
          <a:prstGeom prst="rect">
            <a:avLst/>
          </a:prstGeom>
          <a:noFill/>
        </p:spPr>
        <p:txBody>
          <a:bodyPr wrap="square" rtlCol="0">
            <a:spAutoFit/>
          </a:bodyPr>
          <a:lstStyle/>
          <a:p>
            <a:r>
              <a:rPr lang="en-US" dirty="0"/>
              <a:t>Return from C()</a:t>
            </a:r>
          </a:p>
          <a:p>
            <a:r>
              <a:rPr lang="en-US" dirty="0"/>
              <a:t>Pop C()</a:t>
            </a:r>
          </a:p>
        </p:txBody>
      </p:sp>
    </p:spTree>
    <p:extLst>
      <p:ext uri="{BB962C8B-B14F-4D97-AF65-F5344CB8AC3E}">
        <p14:creationId xmlns:p14="http://schemas.microsoft.com/office/powerpoint/2010/main" val="9558978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923330"/>
          </a:xfrm>
          <a:prstGeom prst="rect">
            <a:avLst/>
          </a:prstGeom>
          <a:noFill/>
        </p:spPr>
        <p:txBody>
          <a:bodyPr wrap="square" rtlCol="0">
            <a:spAutoFit/>
          </a:bodyPr>
          <a:lstStyle/>
          <a:p>
            <a:r>
              <a:rPr lang="en-US" dirty="0"/>
              <a:t>Calling A</a:t>
            </a:r>
            <a:br>
              <a:rPr lang="en-US" dirty="0"/>
            </a:br>
            <a:r>
              <a:rPr lang="en-US" dirty="0"/>
              <a:t>Calling B</a:t>
            </a:r>
          </a:p>
          <a:p>
            <a:r>
              <a:rPr lang="en-US" dirty="0"/>
              <a:t>Calling C</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108004"/>
            <a:ext cx="1170721"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247640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923330"/>
          </a:xfrm>
          <a:prstGeom prst="rect">
            <a:avLst/>
          </a:prstGeom>
          <a:noFill/>
        </p:spPr>
        <p:txBody>
          <a:bodyPr wrap="square" rtlCol="0">
            <a:spAutoFit/>
          </a:bodyPr>
          <a:lstStyle/>
          <a:p>
            <a:r>
              <a:rPr lang="en-US" dirty="0"/>
              <a:t>Calling A</a:t>
            </a:r>
            <a:br>
              <a:rPr lang="en-US" dirty="0"/>
            </a:br>
            <a:r>
              <a:rPr lang="en-US" dirty="0"/>
              <a:t>Calling B</a:t>
            </a:r>
          </a:p>
          <a:p>
            <a:r>
              <a:rPr lang="en-US" dirty="0"/>
              <a:t>Calling C</a:t>
            </a:r>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2338892"/>
            <a:ext cx="1170721"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313694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923330"/>
          </a:xfrm>
          <a:prstGeom prst="rect">
            <a:avLst/>
          </a:prstGeom>
          <a:noFill/>
        </p:spPr>
        <p:txBody>
          <a:bodyPr wrap="square" rtlCol="0">
            <a:spAutoFit/>
          </a:bodyPr>
          <a:lstStyle/>
          <a:p>
            <a:r>
              <a:rPr lang="en-US" dirty="0"/>
              <a:t>Calling A</a:t>
            </a:r>
            <a:br>
              <a:rPr lang="en-US" dirty="0"/>
            </a:br>
            <a:r>
              <a:rPr lang="en-US" dirty="0"/>
              <a:t>Calling B</a:t>
            </a:r>
          </a:p>
          <a:p>
            <a:r>
              <a:rPr lang="en-US" dirty="0"/>
              <a:t>Calling C</a:t>
            </a:r>
          </a:p>
        </p:txBody>
      </p:sp>
    </p:spTree>
    <p:extLst>
      <p:ext uri="{BB962C8B-B14F-4D97-AF65-F5344CB8AC3E}">
        <p14:creationId xmlns:p14="http://schemas.microsoft.com/office/powerpoint/2010/main" val="150671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Tree>
    <p:extLst>
      <p:ext uri="{BB962C8B-B14F-4D97-AF65-F5344CB8AC3E}">
        <p14:creationId xmlns:p14="http://schemas.microsoft.com/office/powerpoint/2010/main" val="341027404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extLst>
              <p:ext uri="{D42A27DB-BD31-4B8C-83A1-F6EECF244321}">
                <p14:modId xmlns:p14="http://schemas.microsoft.com/office/powerpoint/2010/main" val="2796245585"/>
              </p:ext>
            </p:extLst>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9206672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extLst>
              <p:ext uri="{D42A27DB-BD31-4B8C-83A1-F6EECF244321}">
                <p14:modId xmlns:p14="http://schemas.microsoft.com/office/powerpoint/2010/main" val="2214157131"/>
              </p:ext>
            </p:extLst>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extLst>
              <p:ext uri="{D42A27DB-BD31-4B8C-83A1-F6EECF244321}">
                <p14:modId xmlns:p14="http://schemas.microsoft.com/office/powerpoint/2010/main" val="1714312160"/>
              </p:ext>
            </p:extLst>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 * factorial(1)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427728901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extLst>
              <p:ext uri="{D42A27DB-BD31-4B8C-83A1-F6EECF244321}">
                <p14:modId xmlns:p14="http://schemas.microsoft.com/office/powerpoint/2010/main" val="685295170"/>
              </p:ext>
            </p:extLst>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extLst>
              <p:ext uri="{D42A27DB-BD31-4B8C-83A1-F6EECF244321}">
                <p14:modId xmlns:p14="http://schemas.microsoft.com/office/powerpoint/2010/main" val="2038168438"/>
              </p:ext>
            </p:extLst>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 * factorial(1)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8" name="Table 7">
            <a:extLst>
              <a:ext uri="{FF2B5EF4-FFF2-40B4-BE49-F238E27FC236}">
                <a16:creationId xmlns:a16="http://schemas.microsoft.com/office/drawing/2014/main" id="{BB320AD1-5C71-4ADA-8B18-634DE5B54AD0}"/>
              </a:ext>
            </a:extLst>
          </p:cNvPr>
          <p:cNvGraphicFramePr>
            <a:graphicFrameLocks noGrp="1"/>
          </p:cNvGraphicFramePr>
          <p:nvPr>
            <p:extLst>
              <p:ext uri="{D42A27DB-BD31-4B8C-83A1-F6EECF244321}">
                <p14:modId xmlns:p14="http://schemas.microsoft.com/office/powerpoint/2010/main" val="3588964430"/>
              </p:ext>
            </p:extLst>
          </p:nvPr>
        </p:nvGraphicFramePr>
        <p:xfrm>
          <a:off x="7754815" y="1626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factorial(1)</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1 * factorial(0)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266701336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extLst>
              <p:ext uri="{D42A27DB-BD31-4B8C-83A1-F6EECF244321}">
                <p14:modId xmlns:p14="http://schemas.microsoft.com/office/powerpoint/2010/main" val="3808051065"/>
              </p:ext>
            </p:extLst>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extLst>
              <p:ext uri="{D42A27DB-BD31-4B8C-83A1-F6EECF244321}">
                <p14:modId xmlns:p14="http://schemas.microsoft.com/office/powerpoint/2010/main" val="751892048"/>
              </p:ext>
            </p:extLst>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 * factorial(1)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8" name="Table 7">
            <a:extLst>
              <a:ext uri="{FF2B5EF4-FFF2-40B4-BE49-F238E27FC236}">
                <a16:creationId xmlns:a16="http://schemas.microsoft.com/office/drawing/2014/main" id="{BB320AD1-5C71-4ADA-8B18-634DE5B54AD0}"/>
              </a:ext>
            </a:extLst>
          </p:cNvPr>
          <p:cNvGraphicFramePr>
            <a:graphicFrameLocks noGrp="1"/>
          </p:cNvGraphicFramePr>
          <p:nvPr>
            <p:extLst>
              <p:ext uri="{D42A27DB-BD31-4B8C-83A1-F6EECF244321}">
                <p14:modId xmlns:p14="http://schemas.microsoft.com/office/powerpoint/2010/main" val="3900961102"/>
              </p:ext>
            </p:extLst>
          </p:nvPr>
        </p:nvGraphicFramePr>
        <p:xfrm>
          <a:off x="7754815" y="1626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factorial(1)</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1 * factorial(0)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9" name="Table 8">
            <a:extLst>
              <a:ext uri="{FF2B5EF4-FFF2-40B4-BE49-F238E27FC236}">
                <a16:creationId xmlns:a16="http://schemas.microsoft.com/office/drawing/2014/main" id="{7D5E2153-1EB0-4CE0-800F-33F6F5AE03C6}"/>
              </a:ext>
            </a:extLst>
          </p:cNvPr>
          <p:cNvGraphicFramePr>
            <a:graphicFrameLocks noGrp="1"/>
          </p:cNvGraphicFramePr>
          <p:nvPr/>
        </p:nvGraphicFramePr>
        <p:xfrm>
          <a:off x="7754815" y="483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factorial(0)</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1</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19318146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extLst>
              <p:ext uri="{D42A27DB-BD31-4B8C-83A1-F6EECF244321}">
                <p14:modId xmlns:p14="http://schemas.microsoft.com/office/powerpoint/2010/main" val="3626165828"/>
              </p:ext>
            </p:extLst>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extLst>
              <p:ext uri="{D42A27DB-BD31-4B8C-83A1-F6EECF244321}">
                <p14:modId xmlns:p14="http://schemas.microsoft.com/office/powerpoint/2010/main" val="387990719"/>
              </p:ext>
            </p:extLst>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 * factorial(1)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8" name="Table 7">
            <a:extLst>
              <a:ext uri="{FF2B5EF4-FFF2-40B4-BE49-F238E27FC236}">
                <a16:creationId xmlns:a16="http://schemas.microsoft.com/office/drawing/2014/main" id="{BB320AD1-5C71-4ADA-8B18-634DE5B54AD0}"/>
              </a:ext>
            </a:extLst>
          </p:cNvPr>
          <p:cNvGraphicFramePr>
            <a:graphicFrameLocks noGrp="1"/>
          </p:cNvGraphicFramePr>
          <p:nvPr>
            <p:extLst>
              <p:ext uri="{D42A27DB-BD31-4B8C-83A1-F6EECF244321}">
                <p14:modId xmlns:p14="http://schemas.microsoft.com/office/powerpoint/2010/main" val="1070035375"/>
              </p:ext>
            </p:extLst>
          </p:nvPr>
        </p:nvGraphicFramePr>
        <p:xfrm>
          <a:off x="7754815" y="1626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factorial(1)</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1 * factorial(0)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9" name="Table 8">
            <a:extLst>
              <a:ext uri="{FF2B5EF4-FFF2-40B4-BE49-F238E27FC236}">
                <a16:creationId xmlns:a16="http://schemas.microsoft.com/office/drawing/2014/main" id="{7D5E2153-1EB0-4CE0-800F-33F6F5AE03C6}"/>
              </a:ext>
            </a:extLst>
          </p:cNvPr>
          <p:cNvGraphicFramePr>
            <a:graphicFrameLocks noGrp="1"/>
          </p:cNvGraphicFramePr>
          <p:nvPr/>
        </p:nvGraphicFramePr>
        <p:xfrm>
          <a:off x="7754815" y="483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factorial(0)</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1</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
        <p:nvSpPr>
          <p:cNvPr id="11" name="Arrow: Curved Left 10">
            <a:extLst>
              <a:ext uri="{FF2B5EF4-FFF2-40B4-BE49-F238E27FC236}">
                <a16:creationId xmlns:a16="http://schemas.microsoft.com/office/drawing/2014/main" id="{858DC29B-F708-408D-B79E-ABBB67409C5C}"/>
              </a:ext>
            </a:extLst>
          </p:cNvPr>
          <p:cNvSpPr/>
          <p:nvPr/>
        </p:nvSpPr>
        <p:spPr>
          <a:xfrm>
            <a:off x="10569026" y="1257300"/>
            <a:ext cx="562708" cy="1143000"/>
          </a:xfrm>
          <a:prstGeom prst="curvedLef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TextBox 11">
            <a:extLst>
              <a:ext uri="{FF2B5EF4-FFF2-40B4-BE49-F238E27FC236}">
                <a16:creationId xmlns:a16="http://schemas.microsoft.com/office/drawing/2014/main" id="{7A7261ED-1827-4BF1-BD0A-80C34CEB616F}"/>
              </a:ext>
            </a:extLst>
          </p:cNvPr>
          <p:cNvSpPr txBox="1"/>
          <p:nvPr/>
        </p:nvSpPr>
        <p:spPr>
          <a:xfrm>
            <a:off x="11386038" y="1626577"/>
            <a:ext cx="328796"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1928045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92AAE7-47FC-4B27-8ACD-56604DBBDC30}"/>
              </a:ext>
            </a:extLst>
          </p:cNvPr>
          <p:cNvSpPr>
            <a:spLocks noGrp="1"/>
          </p:cNvSpPr>
          <p:nvPr>
            <p:ph type="title"/>
          </p:nvPr>
        </p:nvSpPr>
        <p:spPr/>
        <p:txBody>
          <a:bodyPr/>
          <a:lstStyle/>
          <a:p>
            <a:r>
              <a:rPr lang="en-US" dirty="0"/>
              <a:t>Abstract Data Type (ADT)</a:t>
            </a:r>
          </a:p>
        </p:txBody>
      </p:sp>
      <p:sp>
        <p:nvSpPr>
          <p:cNvPr id="5" name="Content Placeholder 4">
            <a:extLst>
              <a:ext uri="{FF2B5EF4-FFF2-40B4-BE49-F238E27FC236}">
                <a16:creationId xmlns:a16="http://schemas.microsoft.com/office/drawing/2014/main" id="{CB421E29-E8B4-4694-845F-D96227B8211B}"/>
              </a:ext>
            </a:extLst>
          </p:cNvPr>
          <p:cNvSpPr>
            <a:spLocks noGrp="1"/>
          </p:cNvSpPr>
          <p:nvPr>
            <p:ph idx="1"/>
          </p:nvPr>
        </p:nvSpPr>
        <p:spPr/>
        <p:txBody>
          <a:bodyPr/>
          <a:lstStyle/>
          <a:p>
            <a:r>
              <a:rPr lang="en-US" dirty="0"/>
              <a:t>An abstract data type (ADT) is a model for data where the data type is defined by the behavior of its operations.</a:t>
            </a:r>
          </a:p>
          <a:p>
            <a:r>
              <a:rPr lang="en-US" dirty="0"/>
              <a:t>An ADT does not define the implementation of its operations; the ADT can only defines what the it can and can’t do.</a:t>
            </a:r>
          </a:p>
          <a:p>
            <a:pPr lvl="1"/>
            <a:r>
              <a:rPr lang="en-US" dirty="0"/>
              <a:t>A data structure will define a specific implementation of an ADT.</a:t>
            </a:r>
          </a:p>
          <a:p>
            <a:pPr lvl="1"/>
            <a:r>
              <a:rPr lang="en-US" dirty="0"/>
              <a:t>You can think of an ADT as a black box of operations.  The black box will tell you what operations are available, but the implementation is hidden.</a:t>
            </a:r>
          </a:p>
          <a:p>
            <a:r>
              <a:rPr lang="en-US" dirty="0"/>
              <a:t>A List is an example of an ADT; a list has operations such as add(), remove(), get(), size(), etc.</a:t>
            </a:r>
          </a:p>
          <a:p>
            <a:pPr lvl="1"/>
            <a:r>
              <a:rPr lang="en-US" dirty="0"/>
              <a:t>The implementation of a List can be an </a:t>
            </a:r>
            <a:r>
              <a:rPr lang="en-US" dirty="0" err="1"/>
              <a:t>ArrayList</a:t>
            </a:r>
            <a:r>
              <a:rPr lang="en-US" dirty="0"/>
              <a:t>, </a:t>
            </a:r>
            <a:r>
              <a:rPr lang="en-US" dirty="0" err="1"/>
              <a:t>SinglyLinkedList</a:t>
            </a:r>
            <a:r>
              <a:rPr lang="en-US" dirty="0"/>
              <a:t>, </a:t>
            </a:r>
            <a:r>
              <a:rPr lang="en-US" dirty="0" err="1"/>
              <a:t>DoublyLinkedList</a:t>
            </a:r>
            <a:r>
              <a:rPr lang="en-US" dirty="0"/>
              <a:t>, etc.</a:t>
            </a:r>
          </a:p>
          <a:p>
            <a:endParaRPr lang="en-US" dirty="0"/>
          </a:p>
        </p:txBody>
      </p:sp>
    </p:spTree>
    <p:extLst>
      <p:ext uri="{BB962C8B-B14F-4D97-AF65-F5344CB8AC3E}">
        <p14:creationId xmlns:p14="http://schemas.microsoft.com/office/powerpoint/2010/main" val="398450929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 * factorial(1)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8" name="Table 7">
            <a:extLst>
              <a:ext uri="{FF2B5EF4-FFF2-40B4-BE49-F238E27FC236}">
                <a16:creationId xmlns:a16="http://schemas.microsoft.com/office/drawing/2014/main" id="{BB320AD1-5C71-4ADA-8B18-634DE5B54AD0}"/>
              </a:ext>
            </a:extLst>
          </p:cNvPr>
          <p:cNvGraphicFramePr>
            <a:graphicFrameLocks noGrp="1"/>
          </p:cNvGraphicFramePr>
          <p:nvPr>
            <p:extLst>
              <p:ext uri="{D42A27DB-BD31-4B8C-83A1-F6EECF244321}">
                <p14:modId xmlns:p14="http://schemas.microsoft.com/office/powerpoint/2010/main" val="4128657671"/>
              </p:ext>
            </p:extLst>
          </p:nvPr>
        </p:nvGraphicFramePr>
        <p:xfrm>
          <a:off x="7754815" y="1626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factorial(1)</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1 * 1</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459858063"/>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 * factorial(1)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8" name="Table 7">
            <a:extLst>
              <a:ext uri="{FF2B5EF4-FFF2-40B4-BE49-F238E27FC236}">
                <a16:creationId xmlns:a16="http://schemas.microsoft.com/office/drawing/2014/main" id="{BB320AD1-5C71-4ADA-8B18-634DE5B54AD0}"/>
              </a:ext>
            </a:extLst>
          </p:cNvPr>
          <p:cNvGraphicFramePr>
            <a:graphicFrameLocks noGrp="1"/>
          </p:cNvGraphicFramePr>
          <p:nvPr>
            <p:extLst>
              <p:ext uri="{D42A27DB-BD31-4B8C-83A1-F6EECF244321}">
                <p14:modId xmlns:p14="http://schemas.microsoft.com/office/powerpoint/2010/main" val="3922539415"/>
              </p:ext>
            </p:extLst>
          </p:nvPr>
        </p:nvGraphicFramePr>
        <p:xfrm>
          <a:off x="7754815" y="1626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factorial(1)</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1</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418836265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 * factorial(1)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8" name="Table 7">
            <a:extLst>
              <a:ext uri="{FF2B5EF4-FFF2-40B4-BE49-F238E27FC236}">
                <a16:creationId xmlns:a16="http://schemas.microsoft.com/office/drawing/2014/main" id="{BB320AD1-5C71-4ADA-8B18-634DE5B54AD0}"/>
              </a:ext>
            </a:extLst>
          </p:cNvPr>
          <p:cNvGraphicFramePr>
            <a:graphicFrameLocks noGrp="1"/>
          </p:cNvGraphicFramePr>
          <p:nvPr/>
        </p:nvGraphicFramePr>
        <p:xfrm>
          <a:off x="7754815" y="1626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factorial(1)</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1</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
        <p:nvSpPr>
          <p:cNvPr id="9" name="Arrow: Curved Left 8">
            <a:extLst>
              <a:ext uri="{FF2B5EF4-FFF2-40B4-BE49-F238E27FC236}">
                <a16:creationId xmlns:a16="http://schemas.microsoft.com/office/drawing/2014/main" id="{15847A32-BAE0-49F5-909F-B7F41782FABB}"/>
              </a:ext>
            </a:extLst>
          </p:cNvPr>
          <p:cNvSpPr/>
          <p:nvPr/>
        </p:nvSpPr>
        <p:spPr>
          <a:xfrm>
            <a:off x="10560233" y="2286000"/>
            <a:ext cx="562708" cy="1143000"/>
          </a:xfrm>
          <a:prstGeom prst="curvedLef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a:extLst>
              <a:ext uri="{FF2B5EF4-FFF2-40B4-BE49-F238E27FC236}">
                <a16:creationId xmlns:a16="http://schemas.microsoft.com/office/drawing/2014/main" id="{9900CBB4-E895-46B1-B075-F80DA2718490}"/>
              </a:ext>
            </a:extLst>
          </p:cNvPr>
          <p:cNvSpPr txBox="1"/>
          <p:nvPr/>
        </p:nvSpPr>
        <p:spPr>
          <a:xfrm>
            <a:off x="11377245" y="2655277"/>
            <a:ext cx="328796" cy="369332"/>
          </a:xfrm>
          <a:prstGeom prst="rect">
            <a:avLst/>
          </a:prstGeom>
          <a:noFill/>
        </p:spPr>
        <p:txBody>
          <a:bodyPr wrap="square" rtlCol="0">
            <a:spAutoFit/>
          </a:bodyPr>
          <a:lstStyle/>
          <a:p>
            <a:r>
              <a:rPr lang="en-US" dirty="0"/>
              <a:t>1</a:t>
            </a:r>
          </a:p>
        </p:txBody>
      </p:sp>
    </p:spTree>
    <p:extLst>
      <p:ext uri="{BB962C8B-B14F-4D97-AF65-F5344CB8AC3E}">
        <p14:creationId xmlns:p14="http://schemas.microsoft.com/office/powerpoint/2010/main" val="35794405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extLst>
              <p:ext uri="{D42A27DB-BD31-4B8C-83A1-F6EECF244321}">
                <p14:modId xmlns:p14="http://schemas.microsoft.com/office/powerpoint/2010/main" val="1305936462"/>
              </p:ext>
            </p:extLst>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 * 1</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123979609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extLst>
              <p:ext uri="{D42A27DB-BD31-4B8C-83A1-F6EECF244321}">
                <p14:modId xmlns:p14="http://schemas.microsoft.com/office/powerpoint/2010/main" val="2247043259"/>
              </p:ext>
            </p:extLst>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393221644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factorial(2) </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graphicFrame>
        <p:nvGraphicFramePr>
          <p:cNvPr id="7" name="Table 6">
            <a:extLst>
              <a:ext uri="{FF2B5EF4-FFF2-40B4-BE49-F238E27FC236}">
                <a16:creationId xmlns:a16="http://schemas.microsoft.com/office/drawing/2014/main" id="{80AC89E5-F280-4E3A-96C8-31689C8DBA16}"/>
              </a:ext>
            </a:extLst>
          </p:cNvPr>
          <p:cNvGraphicFramePr>
            <a:graphicFrameLocks noGrp="1"/>
          </p:cNvGraphicFramePr>
          <p:nvPr/>
        </p:nvGraphicFramePr>
        <p:xfrm>
          <a:off x="7754815" y="2769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factorial(2)</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2</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
        <p:nvSpPr>
          <p:cNvPr id="8" name="Arrow: Curved Left 7">
            <a:extLst>
              <a:ext uri="{FF2B5EF4-FFF2-40B4-BE49-F238E27FC236}">
                <a16:creationId xmlns:a16="http://schemas.microsoft.com/office/drawing/2014/main" id="{A3161124-B309-4650-97F8-FC0DF4D6FE8E}"/>
              </a:ext>
            </a:extLst>
          </p:cNvPr>
          <p:cNvSpPr/>
          <p:nvPr/>
        </p:nvSpPr>
        <p:spPr>
          <a:xfrm>
            <a:off x="10560233" y="3429000"/>
            <a:ext cx="562708" cy="1143000"/>
          </a:xfrm>
          <a:prstGeom prst="curvedLef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Box 8">
            <a:extLst>
              <a:ext uri="{FF2B5EF4-FFF2-40B4-BE49-F238E27FC236}">
                <a16:creationId xmlns:a16="http://schemas.microsoft.com/office/drawing/2014/main" id="{BC29DD20-0878-4C83-9B18-D9878AFA4923}"/>
              </a:ext>
            </a:extLst>
          </p:cNvPr>
          <p:cNvSpPr txBox="1"/>
          <p:nvPr/>
        </p:nvSpPr>
        <p:spPr>
          <a:xfrm>
            <a:off x="11377245" y="3798277"/>
            <a:ext cx="328796" cy="369332"/>
          </a:xfrm>
          <a:prstGeom prst="rect">
            <a:avLst/>
          </a:prstGeom>
          <a:noFill/>
        </p:spPr>
        <p:txBody>
          <a:bodyPr wrap="square" rtlCol="0">
            <a:spAutoFit/>
          </a:bodyPr>
          <a:lstStyle/>
          <a:p>
            <a:r>
              <a:rPr lang="en-US" dirty="0"/>
              <a:t>2</a:t>
            </a:r>
          </a:p>
        </p:txBody>
      </p:sp>
    </p:spTree>
    <p:extLst>
      <p:ext uri="{BB962C8B-B14F-4D97-AF65-F5344CB8AC3E}">
        <p14:creationId xmlns:p14="http://schemas.microsoft.com/office/powerpoint/2010/main" val="138862209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extLst>
              <p:ext uri="{D42A27DB-BD31-4B8C-83A1-F6EECF244321}">
                <p14:modId xmlns:p14="http://schemas.microsoft.com/office/powerpoint/2010/main" val="1237007923"/>
              </p:ext>
            </p:extLst>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3 * 2</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268493791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extLst>
              <p:ext uri="{D42A27DB-BD31-4B8C-83A1-F6EECF244321}">
                <p14:modId xmlns:p14="http://schemas.microsoft.com/office/powerpoint/2010/main" val="3124841507"/>
              </p:ext>
            </p:extLst>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6</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Tree>
    <p:extLst>
      <p:ext uri="{BB962C8B-B14F-4D97-AF65-F5344CB8AC3E}">
        <p14:creationId xmlns:p14="http://schemas.microsoft.com/office/powerpoint/2010/main" val="395073266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31566F43-7EA2-4E0C-B77F-5E4A0730E832}"/>
              </a:ext>
            </a:extLst>
          </p:cNvPr>
          <p:cNvGraphicFramePr>
            <a:graphicFrameLocks noGrp="1"/>
          </p:cNvGraphicFramePr>
          <p:nvPr/>
        </p:nvGraphicFramePr>
        <p:xfrm>
          <a:off x="7754815" y="3912577"/>
          <a:ext cx="2680190" cy="1143000"/>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876378378"/>
                    </a:ext>
                  </a:extLst>
                </a:gridCol>
              </a:tblGrid>
              <a:tr h="451149">
                <a:tc>
                  <a:txBody>
                    <a:bodyPr/>
                    <a:lstStyle/>
                    <a:p>
                      <a:pPr algn="ctr" rtl="0" fontAlgn="ctr">
                        <a:spcBef>
                          <a:spcPts val="0"/>
                        </a:spcBef>
                        <a:spcAft>
                          <a:spcPts val="0"/>
                        </a:spcAft>
                      </a:pPr>
                      <a:r>
                        <a:rPr lang="en-US" sz="1800" u="none" strike="noStrike" dirty="0">
                          <a:effectLst/>
                        </a:rPr>
                        <a:t>factorial(3)</a:t>
                      </a:r>
                      <a:endParaRPr lang="en-US" sz="1800" dirty="0">
                        <a:effectLst/>
                      </a:endParaRP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009028"/>
                  </a:ext>
                </a:extLst>
              </a:tr>
              <a:tr h="691851">
                <a:tc>
                  <a:txBody>
                    <a:bodyPr/>
                    <a:lstStyle/>
                    <a:p>
                      <a:pPr algn="ctr" fontAlgn="ctr"/>
                      <a:r>
                        <a:rPr lang="en-US" sz="1800" b="1" dirty="0">
                          <a:effectLst/>
                        </a:rPr>
                        <a:t>return 6</a:t>
                      </a:r>
                    </a:p>
                  </a:txBody>
                  <a:tcPr marL="76200" marR="76200" marT="76200" marB="762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028615"/>
                  </a:ext>
                </a:extLst>
              </a:tr>
            </a:tbl>
          </a:graphicData>
        </a:graphic>
      </p:graphicFrame>
      <p:sp>
        <p:nvSpPr>
          <p:cNvPr id="7" name="Arrow: Curved Left 6">
            <a:extLst>
              <a:ext uri="{FF2B5EF4-FFF2-40B4-BE49-F238E27FC236}">
                <a16:creationId xmlns:a16="http://schemas.microsoft.com/office/drawing/2014/main" id="{88A1CA1B-F19C-4C11-9D87-651055DF8F03}"/>
              </a:ext>
            </a:extLst>
          </p:cNvPr>
          <p:cNvSpPr/>
          <p:nvPr/>
        </p:nvSpPr>
        <p:spPr>
          <a:xfrm>
            <a:off x="10577817" y="4484077"/>
            <a:ext cx="562708" cy="1143000"/>
          </a:xfrm>
          <a:prstGeom prst="curvedLef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a:extLst>
              <a:ext uri="{FF2B5EF4-FFF2-40B4-BE49-F238E27FC236}">
                <a16:creationId xmlns:a16="http://schemas.microsoft.com/office/drawing/2014/main" id="{5D10584A-A71A-42FF-913F-2E0B8AD0F39A}"/>
              </a:ext>
            </a:extLst>
          </p:cNvPr>
          <p:cNvSpPr txBox="1"/>
          <p:nvPr/>
        </p:nvSpPr>
        <p:spPr>
          <a:xfrm>
            <a:off x="11394829" y="4853354"/>
            <a:ext cx="328796" cy="369332"/>
          </a:xfrm>
          <a:prstGeom prst="rect">
            <a:avLst/>
          </a:prstGeom>
          <a:noFill/>
        </p:spPr>
        <p:txBody>
          <a:bodyPr wrap="square" rtlCol="0">
            <a:spAutoFit/>
          </a:bodyPr>
          <a:lstStyle/>
          <a:p>
            <a:r>
              <a:rPr lang="en-US" dirty="0"/>
              <a:t>6</a:t>
            </a:r>
          </a:p>
        </p:txBody>
      </p:sp>
    </p:spTree>
    <p:extLst>
      <p:ext uri="{BB962C8B-B14F-4D97-AF65-F5344CB8AC3E}">
        <p14:creationId xmlns:p14="http://schemas.microsoft.com/office/powerpoint/2010/main" val="377931289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Tree>
    <p:extLst>
      <p:ext uri="{BB962C8B-B14F-4D97-AF65-F5344CB8AC3E}">
        <p14:creationId xmlns:p14="http://schemas.microsoft.com/office/powerpoint/2010/main" val="1117266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C96B8AE-0098-4F91-A6AF-A126074DA876}"/>
              </a:ext>
            </a:extLst>
          </p:cNvPr>
          <p:cNvSpPr>
            <a:spLocks noGrp="1"/>
          </p:cNvSpPr>
          <p:nvPr>
            <p:ph type="title"/>
          </p:nvPr>
        </p:nvSpPr>
        <p:spPr/>
        <p:txBody>
          <a:bodyPr/>
          <a:lstStyle/>
          <a:p>
            <a:r>
              <a:rPr lang="en-US" dirty="0"/>
              <a:t>Stack</a:t>
            </a:r>
          </a:p>
        </p:txBody>
      </p:sp>
      <p:sp>
        <p:nvSpPr>
          <p:cNvPr id="7" name="Text Placeholder 6">
            <a:extLst>
              <a:ext uri="{FF2B5EF4-FFF2-40B4-BE49-F238E27FC236}">
                <a16:creationId xmlns:a16="http://schemas.microsoft.com/office/drawing/2014/main" id="{024E8DAF-A894-4D29-96E7-95EA4EDCB29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8224753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Recursion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a:bodyPr>
          <a:lstStyle/>
          <a:p>
            <a:pPr marL="45720" indent="0">
              <a:buNone/>
            </a:pPr>
            <a:r>
              <a:rPr lang="en-US" dirty="0"/>
              <a:t>public static void main(String[] </a:t>
            </a:r>
            <a:r>
              <a:rPr lang="en-US" dirty="0" err="1"/>
              <a:t>args</a:t>
            </a:r>
            <a:r>
              <a:rPr lang="en-US" dirty="0"/>
              <a:t>) {</a:t>
            </a:r>
            <a:br>
              <a:rPr lang="en-US" dirty="0"/>
            </a:br>
            <a:r>
              <a:rPr lang="en-US" dirty="0"/>
              <a:t>    </a:t>
            </a:r>
            <a:r>
              <a:rPr lang="en-US" dirty="0" err="1"/>
              <a:t>System.out.println</a:t>
            </a:r>
            <a:r>
              <a:rPr lang="en-US" dirty="0"/>
              <a:t>(factorial(3));</a:t>
            </a:r>
            <a:br>
              <a:rPr lang="en-US" dirty="0"/>
            </a:br>
            <a:r>
              <a:rPr lang="en-US" dirty="0"/>
              <a:t>}</a:t>
            </a:r>
            <a:br>
              <a:rPr lang="en-US" dirty="0"/>
            </a:br>
            <a:br>
              <a:rPr lang="en-US" dirty="0"/>
            </a:br>
            <a:r>
              <a:rPr lang="en-US" dirty="0"/>
              <a:t>public static int factorial(int n) {</a:t>
            </a:r>
            <a:br>
              <a:rPr lang="en-US" dirty="0"/>
            </a:br>
            <a:r>
              <a:rPr lang="en-US" dirty="0"/>
              <a:t>    if (n == 0)</a:t>
            </a:r>
            <a:br>
              <a:rPr lang="en-US" dirty="0"/>
            </a:br>
            <a:r>
              <a:rPr lang="en-US" dirty="0"/>
              <a:t>        return 1;</a:t>
            </a:r>
            <a:br>
              <a:rPr lang="en-US" dirty="0"/>
            </a:br>
            <a:r>
              <a:rPr lang="en-US" dirty="0"/>
              <a:t>    else</a:t>
            </a:r>
            <a:br>
              <a:rPr lang="en-US" dirty="0"/>
            </a:br>
            <a:r>
              <a:rPr lang="en-US" dirty="0"/>
              <a:t>        return n * factorial(n-1);</a:t>
            </a:r>
            <a:br>
              <a:rPr lang="en-US" dirty="0"/>
            </a:br>
            <a:r>
              <a:rPr lang="en-US" dirty="0"/>
              <a:t>}</a:t>
            </a:r>
          </a:p>
        </p:txBody>
      </p:sp>
      <p:graphicFrame>
        <p:nvGraphicFramePr>
          <p:cNvPr id="4" name="Table 3">
            <a:extLst>
              <a:ext uri="{FF2B5EF4-FFF2-40B4-BE49-F238E27FC236}">
                <a16:creationId xmlns:a16="http://schemas.microsoft.com/office/drawing/2014/main" id="{533F1698-78D5-40C5-A499-1336CAB9F5ED}"/>
              </a:ext>
            </a:extLst>
          </p:cNvPr>
          <p:cNvGraphicFramePr>
            <a:graphicFrameLocks noGrp="1"/>
          </p:cNvGraphicFramePr>
          <p:nvPr/>
        </p:nvGraphicFramePr>
        <p:xfrm>
          <a:off x="7754815" y="5055577"/>
          <a:ext cx="2680190" cy="659423"/>
        </p:xfrm>
        <a:graphic>
          <a:graphicData uri="http://schemas.openxmlformats.org/drawingml/2006/table">
            <a:tbl>
              <a:tblPr firstRow="1">
                <a:tableStyleId>{08FB837D-C827-4EFA-A057-4D05807E0F7C}</a:tableStyleId>
              </a:tblPr>
              <a:tblGrid>
                <a:gridCol w="2680190">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9" name="TextBox 8">
            <a:extLst>
              <a:ext uri="{FF2B5EF4-FFF2-40B4-BE49-F238E27FC236}">
                <a16:creationId xmlns:a16="http://schemas.microsoft.com/office/drawing/2014/main" id="{235B10D9-59A3-421C-8BB3-47F5718343D9}"/>
              </a:ext>
            </a:extLst>
          </p:cNvPr>
          <p:cNvSpPr txBox="1"/>
          <p:nvPr/>
        </p:nvSpPr>
        <p:spPr>
          <a:xfrm>
            <a:off x="9223131" y="1650261"/>
            <a:ext cx="1519084" cy="369332"/>
          </a:xfrm>
          <a:prstGeom prst="rect">
            <a:avLst/>
          </a:prstGeom>
          <a:noFill/>
        </p:spPr>
        <p:txBody>
          <a:bodyPr wrap="square" rtlCol="0">
            <a:spAutoFit/>
          </a:bodyPr>
          <a:lstStyle/>
          <a:p>
            <a:r>
              <a:rPr lang="en-US" dirty="0"/>
              <a:t>Prints out 6</a:t>
            </a:r>
          </a:p>
        </p:txBody>
      </p:sp>
    </p:spTree>
    <p:extLst>
      <p:ext uri="{BB962C8B-B14F-4D97-AF65-F5344CB8AC3E}">
        <p14:creationId xmlns:p14="http://schemas.microsoft.com/office/powerpoint/2010/main" val="144868845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C96B8AE-0098-4F91-A6AF-A126074DA876}"/>
              </a:ext>
            </a:extLst>
          </p:cNvPr>
          <p:cNvSpPr>
            <a:spLocks noGrp="1"/>
          </p:cNvSpPr>
          <p:nvPr>
            <p:ph type="title"/>
          </p:nvPr>
        </p:nvSpPr>
        <p:spPr/>
        <p:txBody>
          <a:bodyPr/>
          <a:lstStyle/>
          <a:p>
            <a:r>
              <a:rPr lang="en-US" dirty="0"/>
              <a:t>Queue</a:t>
            </a:r>
          </a:p>
        </p:txBody>
      </p:sp>
      <p:sp>
        <p:nvSpPr>
          <p:cNvPr id="7" name="Text Placeholder 6">
            <a:extLst>
              <a:ext uri="{FF2B5EF4-FFF2-40B4-BE49-F238E27FC236}">
                <a16:creationId xmlns:a16="http://schemas.microsoft.com/office/drawing/2014/main" id="{024E8DAF-A894-4D29-96E7-95EA4EDCB29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11953011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92BE79-CB69-4113-9187-14FAB9303727}"/>
              </a:ext>
            </a:extLst>
          </p:cNvPr>
          <p:cNvSpPr>
            <a:spLocks noGrp="1"/>
          </p:cNvSpPr>
          <p:nvPr>
            <p:ph type="title"/>
          </p:nvPr>
        </p:nvSpPr>
        <p:spPr/>
        <p:txBody>
          <a:bodyPr/>
          <a:lstStyle/>
          <a:p>
            <a:r>
              <a:rPr lang="en-US" dirty="0"/>
              <a:t>Queue Definition</a:t>
            </a:r>
          </a:p>
        </p:txBody>
      </p:sp>
      <p:sp>
        <p:nvSpPr>
          <p:cNvPr id="5" name="Content Placeholder 4">
            <a:extLst>
              <a:ext uri="{FF2B5EF4-FFF2-40B4-BE49-F238E27FC236}">
                <a16:creationId xmlns:a16="http://schemas.microsoft.com/office/drawing/2014/main" id="{FD35F955-940C-4C49-A0E9-1913E6829E31}"/>
              </a:ext>
            </a:extLst>
          </p:cNvPr>
          <p:cNvSpPr>
            <a:spLocks noGrp="1"/>
          </p:cNvSpPr>
          <p:nvPr>
            <p:ph idx="1"/>
          </p:nvPr>
        </p:nvSpPr>
        <p:spPr/>
        <p:txBody>
          <a:bodyPr/>
          <a:lstStyle/>
          <a:p>
            <a:r>
              <a:rPr lang="en-US" dirty="0"/>
              <a:t>A queue is an ADT where insertions and deletions follow the FIFO (first-in, first-out) principle.  The first object you added into the queue will be the first object removed from the queue.</a:t>
            </a:r>
          </a:p>
          <a:p>
            <a:endParaRPr lang="en-US" dirty="0"/>
          </a:p>
          <a:p>
            <a:endParaRPr lang="en-US" dirty="0"/>
          </a:p>
        </p:txBody>
      </p:sp>
    </p:spTree>
    <p:extLst>
      <p:ext uri="{BB962C8B-B14F-4D97-AF65-F5344CB8AC3E}">
        <p14:creationId xmlns:p14="http://schemas.microsoft.com/office/powerpoint/2010/main" val="2097628247"/>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92BE79-CB69-4113-9187-14FAB9303727}"/>
              </a:ext>
            </a:extLst>
          </p:cNvPr>
          <p:cNvSpPr>
            <a:spLocks noGrp="1"/>
          </p:cNvSpPr>
          <p:nvPr>
            <p:ph type="title"/>
          </p:nvPr>
        </p:nvSpPr>
        <p:spPr/>
        <p:txBody>
          <a:bodyPr/>
          <a:lstStyle/>
          <a:p>
            <a:r>
              <a:rPr lang="en-US" dirty="0"/>
              <a:t>Queue Definition</a:t>
            </a:r>
          </a:p>
        </p:txBody>
      </p:sp>
      <p:sp>
        <p:nvSpPr>
          <p:cNvPr id="5" name="Content Placeholder 4">
            <a:extLst>
              <a:ext uri="{FF2B5EF4-FFF2-40B4-BE49-F238E27FC236}">
                <a16:creationId xmlns:a16="http://schemas.microsoft.com/office/drawing/2014/main" id="{FD35F955-940C-4C49-A0E9-1913E6829E31}"/>
              </a:ext>
            </a:extLst>
          </p:cNvPr>
          <p:cNvSpPr>
            <a:spLocks noGrp="1"/>
          </p:cNvSpPr>
          <p:nvPr>
            <p:ph idx="1"/>
          </p:nvPr>
        </p:nvSpPr>
        <p:spPr/>
        <p:txBody>
          <a:bodyPr/>
          <a:lstStyle/>
          <a:p>
            <a:r>
              <a:rPr lang="en-US" dirty="0"/>
              <a:t>A queue is an ADT where insertions and deletions follow the FIFO (first-in, first-out) principle.  The first object you added into the queue will be the first object removed from the queue.</a:t>
            </a:r>
          </a:p>
          <a:p>
            <a:r>
              <a:rPr lang="en-US" dirty="0"/>
              <a:t>We say the queue has a front and back.  Inserting (enqueuing) to the back and deleting (dequeuing) from the front (or vice versa) ensures the FIFO principle.</a:t>
            </a:r>
          </a:p>
          <a:p>
            <a:endParaRPr lang="en-US" dirty="0"/>
          </a:p>
          <a:p>
            <a:endParaRPr lang="en-US" dirty="0"/>
          </a:p>
        </p:txBody>
      </p:sp>
    </p:spTree>
    <p:extLst>
      <p:ext uri="{BB962C8B-B14F-4D97-AF65-F5344CB8AC3E}">
        <p14:creationId xmlns:p14="http://schemas.microsoft.com/office/powerpoint/2010/main" val="385818279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92BE79-CB69-4113-9187-14FAB9303727}"/>
              </a:ext>
            </a:extLst>
          </p:cNvPr>
          <p:cNvSpPr>
            <a:spLocks noGrp="1"/>
          </p:cNvSpPr>
          <p:nvPr>
            <p:ph type="title"/>
          </p:nvPr>
        </p:nvSpPr>
        <p:spPr/>
        <p:txBody>
          <a:bodyPr/>
          <a:lstStyle/>
          <a:p>
            <a:r>
              <a:rPr lang="en-US" dirty="0"/>
              <a:t>Queue Definition</a:t>
            </a:r>
          </a:p>
        </p:txBody>
      </p:sp>
      <p:sp>
        <p:nvSpPr>
          <p:cNvPr id="5" name="Content Placeholder 4">
            <a:extLst>
              <a:ext uri="{FF2B5EF4-FFF2-40B4-BE49-F238E27FC236}">
                <a16:creationId xmlns:a16="http://schemas.microsoft.com/office/drawing/2014/main" id="{FD35F955-940C-4C49-A0E9-1913E6829E31}"/>
              </a:ext>
            </a:extLst>
          </p:cNvPr>
          <p:cNvSpPr>
            <a:spLocks noGrp="1"/>
          </p:cNvSpPr>
          <p:nvPr>
            <p:ph idx="1"/>
          </p:nvPr>
        </p:nvSpPr>
        <p:spPr/>
        <p:txBody>
          <a:bodyPr/>
          <a:lstStyle/>
          <a:p>
            <a:r>
              <a:rPr lang="en-US" dirty="0"/>
              <a:t>A queue is an ADT where insertions and deletions follow the FIFO (first-in, first-out) principle.  The first object you added into the queue will be the first object removed from the queue.</a:t>
            </a:r>
          </a:p>
          <a:p>
            <a:r>
              <a:rPr lang="en-US" dirty="0"/>
              <a:t>We say the queue has a front and back.  Inserting (enqueuing) to the back and deleting (dequeuing) from the front (or vice versa) ensures the FIFO principle.</a:t>
            </a:r>
          </a:p>
          <a:p>
            <a:r>
              <a:rPr lang="en-US" dirty="0"/>
              <a:t>Using a queue you can only access the object at the front of the queue; you cannot access, add to, or remove from any other point in the queue.</a:t>
            </a:r>
          </a:p>
          <a:p>
            <a:endParaRPr lang="en-US" dirty="0"/>
          </a:p>
          <a:p>
            <a:endParaRPr lang="en-US" dirty="0"/>
          </a:p>
        </p:txBody>
      </p:sp>
    </p:spTree>
    <p:extLst>
      <p:ext uri="{BB962C8B-B14F-4D97-AF65-F5344CB8AC3E}">
        <p14:creationId xmlns:p14="http://schemas.microsoft.com/office/powerpoint/2010/main" val="173888475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92BE79-CB69-4113-9187-14FAB9303727}"/>
              </a:ext>
            </a:extLst>
          </p:cNvPr>
          <p:cNvSpPr>
            <a:spLocks noGrp="1"/>
          </p:cNvSpPr>
          <p:nvPr>
            <p:ph type="title"/>
          </p:nvPr>
        </p:nvSpPr>
        <p:spPr/>
        <p:txBody>
          <a:bodyPr/>
          <a:lstStyle/>
          <a:p>
            <a:r>
              <a:rPr lang="en-US" dirty="0"/>
              <a:t>Queue Definition</a:t>
            </a:r>
          </a:p>
        </p:txBody>
      </p:sp>
      <p:sp>
        <p:nvSpPr>
          <p:cNvPr id="5" name="Content Placeholder 4">
            <a:extLst>
              <a:ext uri="{FF2B5EF4-FFF2-40B4-BE49-F238E27FC236}">
                <a16:creationId xmlns:a16="http://schemas.microsoft.com/office/drawing/2014/main" id="{FD35F955-940C-4C49-A0E9-1913E6829E31}"/>
              </a:ext>
            </a:extLst>
          </p:cNvPr>
          <p:cNvSpPr>
            <a:spLocks noGrp="1"/>
          </p:cNvSpPr>
          <p:nvPr>
            <p:ph idx="1"/>
          </p:nvPr>
        </p:nvSpPr>
        <p:spPr/>
        <p:txBody>
          <a:bodyPr/>
          <a:lstStyle/>
          <a:p>
            <a:r>
              <a:rPr lang="en-US" dirty="0"/>
              <a:t>A queue is an ADT where insertions and deletions follow the FIFO (first-in, first-out) principle.  The first object you added into the queue will be the first object removed from the queue.</a:t>
            </a:r>
          </a:p>
          <a:p>
            <a:r>
              <a:rPr lang="en-US" dirty="0"/>
              <a:t>We say the queue has a front and back.  Inserting (enqueuing) to the back and deleting (dequeuing) from the front (or vice versa) ensures the FIFO principle.</a:t>
            </a:r>
          </a:p>
          <a:p>
            <a:r>
              <a:rPr lang="en-US" dirty="0"/>
              <a:t>Using a queue you can only access the object at the front of the queue; you cannot access, add to, or remove from any other point in the queue.</a:t>
            </a:r>
          </a:p>
          <a:p>
            <a:r>
              <a:rPr lang="en-US" dirty="0"/>
              <a:t>Imagine the line at Chick-fil-a at lunch.</a:t>
            </a:r>
          </a:p>
          <a:p>
            <a:endParaRPr lang="en-US" dirty="0"/>
          </a:p>
          <a:p>
            <a:endParaRPr lang="en-US" dirty="0"/>
          </a:p>
        </p:txBody>
      </p:sp>
    </p:spTree>
    <p:extLst>
      <p:ext uri="{BB962C8B-B14F-4D97-AF65-F5344CB8AC3E}">
        <p14:creationId xmlns:p14="http://schemas.microsoft.com/office/powerpoint/2010/main" val="303757087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692BE79-CB69-4113-9187-14FAB9303727}"/>
              </a:ext>
            </a:extLst>
          </p:cNvPr>
          <p:cNvSpPr>
            <a:spLocks noGrp="1"/>
          </p:cNvSpPr>
          <p:nvPr>
            <p:ph type="title"/>
          </p:nvPr>
        </p:nvSpPr>
        <p:spPr/>
        <p:txBody>
          <a:bodyPr/>
          <a:lstStyle/>
          <a:p>
            <a:r>
              <a:rPr lang="en-US" dirty="0"/>
              <a:t>Queue Definition</a:t>
            </a:r>
          </a:p>
        </p:txBody>
      </p:sp>
      <p:sp>
        <p:nvSpPr>
          <p:cNvPr id="5" name="Content Placeholder 4">
            <a:extLst>
              <a:ext uri="{FF2B5EF4-FFF2-40B4-BE49-F238E27FC236}">
                <a16:creationId xmlns:a16="http://schemas.microsoft.com/office/drawing/2014/main" id="{FD35F955-940C-4C49-A0E9-1913E6829E31}"/>
              </a:ext>
            </a:extLst>
          </p:cNvPr>
          <p:cNvSpPr>
            <a:spLocks noGrp="1"/>
          </p:cNvSpPr>
          <p:nvPr>
            <p:ph idx="1"/>
          </p:nvPr>
        </p:nvSpPr>
        <p:spPr/>
        <p:txBody>
          <a:bodyPr/>
          <a:lstStyle/>
          <a:p>
            <a:r>
              <a:rPr lang="en-US" dirty="0"/>
              <a:t>A queue is an ADT where insertions and deletions follow the FIFO (first-in, first-out) principle.  The first object you added into the queue will be the first object removed from the queue.</a:t>
            </a:r>
          </a:p>
          <a:p>
            <a:r>
              <a:rPr lang="en-US" dirty="0"/>
              <a:t>We say the queue has a front and back.  Inserting (enqueuing) to the back and deleting (dequeuing) from the front (or vice versa) ensures the FIFO principle.</a:t>
            </a:r>
          </a:p>
          <a:p>
            <a:r>
              <a:rPr lang="en-US" dirty="0"/>
              <a:t>Using a queue you can only access the object at the front of the queue; you cannot access, add to, or remove from any other point in the queue.</a:t>
            </a:r>
          </a:p>
          <a:p>
            <a:r>
              <a:rPr lang="en-US" dirty="0"/>
              <a:t>Imagine the line at Chick-fil-a at lunch.</a:t>
            </a:r>
          </a:p>
          <a:p>
            <a:pPr lvl="1"/>
            <a:r>
              <a:rPr lang="en-US" dirty="0"/>
              <a:t>Cutting isn’t aloud.</a:t>
            </a:r>
          </a:p>
          <a:p>
            <a:endParaRPr lang="en-US" dirty="0"/>
          </a:p>
          <a:p>
            <a:endParaRPr lang="en-US" dirty="0"/>
          </a:p>
        </p:txBody>
      </p:sp>
    </p:spTree>
    <p:extLst>
      <p:ext uri="{BB962C8B-B14F-4D97-AF65-F5344CB8AC3E}">
        <p14:creationId xmlns:p14="http://schemas.microsoft.com/office/powerpoint/2010/main" val="37687845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Queue operations:</a:t>
            </a:r>
          </a:p>
        </p:txBody>
      </p:sp>
    </p:spTree>
    <p:extLst>
      <p:ext uri="{BB962C8B-B14F-4D97-AF65-F5344CB8AC3E}">
        <p14:creationId xmlns:p14="http://schemas.microsoft.com/office/powerpoint/2010/main" val="331619907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Queue operations:</a:t>
            </a:r>
          </a:p>
          <a:p>
            <a:pPr lvl="1"/>
            <a:r>
              <a:rPr lang="en-US" dirty="0"/>
              <a:t>enqueue(e): adds element e to the back of queue</a:t>
            </a:r>
          </a:p>
        </p:txBody>
      </p:sp>
    </p:spTree>
    <p:extLst>
      <p:ext uri="{BB962C8B-B14F-4D97-AF65-F5344CB8AC3E}">
        <p14:creationId xmlns:p14="http://schemas.microsoft.com/office/powerpoint/2010/main" val="415876739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Queue operations:</a:t>
            </a:r>
          </a:p>
          <a:p>
            <a:pPr lvl="1"/>
            <a:r>
              <a:rPr lang="en-US" dirty="0"/>
              <a:t>enqueue(e): adds element e to the back of queue</a:t>
            </a:r>
          </a:p>
          <a:p>
            <a:pPr lvl="1"/>
            <a:r>
              <a:rPr lang="en-US" dirty="0"/>
              <a:t>dequeue(): removes and returns the element at the front of the queue. (returns null if empty)</a:t>
            </a:r>
          </a:p>
        </p:txBody>
      </p:sp>
    </p:spTree>
    <p:extLst>
      <p:ext uri="{BB962C8B-B14F-4D97-AF65-F5344CB8AC3E}">
        <p14:creationId xmlns:p14="http://schemas.microsoft.com/office/powerpoint/2010/main" val="3554792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Definition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A stack is an ADT where insertions and deletions follow the LIFO (last-in, first-out) principle.  The last object you added onto the stack will be the first object removed by the stack.</a:t>
            </a:r>
          </a:p>
        </p:txBody>
      </p:sp>
    </p:spTree>
    <p:extLst>
      <p:ext uri="{BB962C8B-B14F-4D97-AF65-F5344CB8AC3E}">
        <p14:creationId xmlns:p14="http://schemas.microsoft.com/office/powerpoint/2010/main" val="39931641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Queue operations:</a:t>
            </a:r>
          </a:p>
          <a:p>
            <a:pPr lvl="1"/>
            <a:r>
              <a:rPr lang="en-US" dirty="0"/>
              <a:t>enqueue(e): adds element e to the back of queue</a:t>
            </a:r>
          </a:p>
          <a:p>
            <a:pPr lvl="1"/>
            <a:r>
              <a:rPr lang="en-US" dirty="0"/>
              <a:t>dequeue(): removes and returns the element at the front of the queue. (returns null if empty)</a:t>
            </a:r>
          </a:p>
          <a:p>
            <a:r>
              <a:rPr lang="en-US" dirty="0"/>
              <a:t>Other Queue operations:</a:t>
            </a:r>
          </a:p>
        </p:txBody>
      </p:sp>
    </p:spTree>
    <p:extLst>
      <p:ext uri="{BB962C8B-B14F-4D97-AF65-F5344CB8AC3E}">
        <p14:creationId xmlns:p14="http://schemas.microsoft.com/office/powerpoint/2010/main" val="242113825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Queue operations:</a:t>
            </a:r>
          </a:p>
          <a:p>
            <a:pPr lvl="1"/>
            <a:r>
              <a:rPr lang="en-US" dirty="0"/>
              <a:t>enqueue(e): adds element e to the back of queue</a:t>
            </a:r>
          </a:p>
          <a:p>
            <a:pPr lvl="1"/>
            <a:r>
              <a:rPr lang="en-US" dirty="0"/>
              <a:t>dequeue(): removes and returns the element at the front of the queue. (returns null if empty)</a:t>
            </a:r>
          </a:p>
          <a:p>
            <a:r>
              <a:rPr lang="en-US" dirty="0"/>
              <a:t>Other Queue operations:</a:t>
            </a:r>
          </a:p>
          <a:p>
            <a:pPr lvl="1"/>
            <a:r>
              <a:rPr lang="en-US" dirty="0"/>
              <a:t>first(): returns the front element of the queue without removing it.  (returns null if empty)</a:t>
            </a:r>
          </a:p>
        </p:txBody>
      </p:sp>
    </p:spTree>
    <p:extLst>
      <p:ext uri="{BB962C8B-B14F-4D97-AF65-F5344CB8AC3E}">
        <p14:creationId xmlns:p14="http://schemas.microsoft.com/office/powerpoint/2010/main" val="40206805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Queue operations:</a:t>
            </a:r>
          </a:p>
          <a:p>
            <a:pPr lvl="1"/>
            <a:r>
              <a:rPr lang="en-US" dirty="0"/>
              <a:t>enqueue(e): adds element e to the back of queue</a:t>
            </a:r>
          </a:p>
          <a:p>
            <a:pPr lvl="1"/>
            <a:r>
              <a:rPr lang="en-US" dirty="0"/>
              <a:t>dequeue(): removes and returns the element at the front of the queue. (returns null if empty)</a:t>
            </a:r>
          </a:p>
          <a:p>
            <a:r>
              <a:rPr lang="en-US" dirty="0"/>
              <a:t>Other Queue operations:</a:t>
            </a:r>
          </a:p>
          <a:p>
            <a:pPr lvl="1"/>
            <a:r>
              <a:rPr lang="en-US" dirty="0"/>
              <a:t>first(): returns the front element of the queue without removing it.  (returns null if empty)</a:t>
            </a:r>
          </a:p>
          <a:p>
            <a:pPr lvl="1"/>
            <a:r>
              <a:rPr lang="en-US" dirty="0"/>
              <a:t>size(): returns the number of elements in the queue.</a:t>
            </a:r>
          </a:p>
        </p:txBody>
      </p:sp>
    </p:spTree>
    <p:extLst>
      <p:ext uri="{BB962C8B-B14F-4D97-AF65-F5344CB8AC3E}">
        <p14:creationId xmlns:p14="http://schemas.microsoft.com/office/powerpoint/2010/main" val="45884054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Queue operations:</a:t>
            </a:r>
          </a:p>
          <a:p>
            <a:pPr lvl="1"/>
            <a:r>
              <a:rPr lang="en-US" dirty="0"/>
              <a:t>enqueue(e): adds element e to the back of queue</a:t>
            </a:r>
          </a:p>
          <a:p>
            <a:pPr lvl="1"/>
            <a:r>
              <a:rPr lang="en-US" dirty="0"/>
              <a:t>dequeue(): removes and returns the element at the front of the queue. (returns null if empty)</a:t>
            </a:r>
          </a:p>
          <a:p>
            <a:r>
              <a:rPr lang="en-US" dirty="0"/>
              <a:t>Other Queue operations:</a:t>
            </a:r>
          </a:p>
          <a:p>
            <a:pPr lvl="1"/>
            <a:r>
              <a:rPr lang="en-US" dirty="0"/>
              <a:t>first(): returns the front element of the queue without removing it.  (returns null if empty)</a:t>
            </a:r>
          </a:p>
          <a:p>
            <a:pPr lvl="1"/>
            <a:r>
              <a:rPr lang="en-US" dirty="0"/>
              <a:t>size(): returns the number of elements in the queue.</a:t>
            </a:r>
          </a:p>
          <a:p>
            <a:pPr lvl="1"/>
            <a:r>
              <a:rPr lang="en-US" dirty="0" err="1"/>
              <a:t>isEmpty</a:t>
            </a:r>
            <a:r>
              <a:rPr lang="en-US" dirty="0"/>
              <a:t>(): returns a </a:t>
            </a:r>
            <a:r>
              <a:rPr lang="en-US" dirty="0" err="1"/>
              <a:t>boolean</a:t>
            </a:r>
            <a:r>
              <a:rPr lang="en-US" dirty="0"/>
              <a:t> indicating whether the queue is empty.</a:t>
            </a:r>
          </a:p>
          <a:p>
            <a:pPr marL="365760" lvl="1" indent="0">
              <a:buNone/>
            </a:pPr>
            <a:endParaRPr lang="en-US" dirty="0"/>
          </a:p>
        </p:txBody>
      </p:sp>
    </p:spTree>
    <p:extLst>
      <p:ext uri="{BB962C8B-B14F-4D97-AF65-F5344CB8AC3E}">
        <p14:creationId xmlns:p14="http://schemas.microsoft.com/office/powerpoint/2010/main" val="426747133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 </a:t>
            </a:r>
            <a:br>
              <a:rPr lang="en-US" dirty="0"/>
            </a:br>
            <a:r>
              <a:rPr lang="en-US" dirty="0"/>
              <a:t>enqueue(plate)</a:t>
            </a:r>
            <a:br>
              <a:rPr lang="en-US" dirty="0"/>
            </a:br>
            <a:r>
              <a:rPr lang="en-US" dirty="0"/>
              <a:t>enqueue(spaghetti &amp; meatballs)</a:t>
            </a:r>
            <a:br>
              <a:rPr lang="en-US" dirty="0"/>
            </a:br>
            <a:r>
              <a:rPr lang="en-US" dirty="0"/>
              <a:t>dequeue()</a:t>
            </a:r>
            <a:br>
              <a:rPr lang="en-US" dirty="0"/>
            </a:br>
            <a:r>
              <a:rPr lang="en-US" dirty="0"/>
              <a:t>dequeue()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spTree>
    <p:extLst>
      <p:ext uri="{BB962C8B-B14F-4D97-AF65-F5344CB8AC3E}">
        <p14:creationId xmlns:p14="http://schemas.microsoft.com/office/powerpoint/2010/main" val="24965654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spTree>
    <p:extLst>
      <p:ext uri="{BB962C8B-B14F-4D97-AF65-F5344CB8AC3E}">
        <p14:creationId xmlns:p14="http://schemas.microsoft.com/office/powerpoint/2010/main" val="80511557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9" name="Graphic 8" descr="Plate">
            <a:extLst>
              <a:ext uri="{FF2B5EF4-FFF2-40B4-BE49-F238E27FC236}">
                <a16:creationId xmlns:a16="http://schemas.microsoft.com/office/drawing/2014/main" id="{A2297C74-6B70-4C1C-BB62-5C37C4551C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6609" y="3295345"/>
            <a:ext cx="914400" cy="914400"/>
          </a:xfrm>
          <a:prstGeom prst="rect">
            <a:avLst/>
          </a:prstGeom>
        </p:spPr>
      </p:pic>
    </p:spTree>
    <p:extLst>
      <p:ext uri="{BB962C8B-B14F-4D97-AF65-F5344CB8AC3E}">
        <p14:creationId xmlns:p14="http://schemas.microsoft.com/office/powerpoint/2010/main" val="92429591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9" name="Graphic 8" descr="Plate">
            <a:extLst>
              <a:ext uri="{FF2B5EF4-FFF2-40B4-BE49-F238E27FC236}">
                <a16:creationId xmlns:a16="http://schemas.microsoft.com/office/drawing/2014/main" id="{A2297C74-6B70-4C1C-BB62-5C37C4551C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6609" y="3295345"/>
            <a:ext cx="914400" cy="914400"/>
          </a:xfrm>
          <a:prstGeom prst="rect">
            <a:avLst/>
          </a:prstGeom>
        </p:spPr>
      </p:pic>
      <p:pic>
        <p:nvPicPr>
          <p:cNvPr id="8" name="Graphic 7" descr="Plate">
            <a:extLst>
              <a:ext uri="{FF2B5EF4-FFF2-40B4-BE49-F238E27FC236}">
                <a16:creationId xmlns:a16="http://schemas.microsoft.com/office/drawing/2014/main" id="{6759A735-5580-4423-AF83-EDECBB91A8F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11009" y="3295345"/>
            <a:ext cx="914400" cy="914400"/>
          </a:xfrm>
          <a:prstGeom prst="rect">
            <a:avLst/>
          </a:prstGeom>
        </p:spPr>
      </p:pic>
    </p:spTree>
    <p:extLst>
      <p:ext uri="{BB962C8B-B14F-4D97-AF65-F5344CB8AC3E}">
        <p14:creationId xmlns:p14="http://schemas.microsoft.com/office/powerpoint/2010/main" val="36563740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 </a:t>
            </a:r>
            <a:br>
              <a:rPr lang="en-US" dirty="0"/>
            </a:br>
            <a:r>
              <a:rPr lang="en-US" dirty="0"/>
              <a:t>dequeue()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9" name="Graphic 8" descr="Plate">
            <a:extLst>
              <a:ext uri="{FF2B5EF4-FFF2-40B4-BE49-F238E27FC236}">
                <a16:creationId xmlns:a16="http://schemas.microsoft.com/office/drawing/2014/main" id="{A2297C74-6B70-4C1C-BB62-5C37C4551C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6609" y="3295345"/>
            <a:ext cx="914400" cy="914400"/>
          </a:xfrm>
          <a:prstGeom prst="rect">
            <a:avLst/>
          </a:prstGeom>
        </p:spPr>
      </p:pic>
      <p:pic>
        <p:nvPicPr>
          <p:cNvPr id="8" name="Graphic 7" descr="Plate">
            <a:extLst>
              <a:ext uri="{FF2B5EF4-FFF2-40B4-BE49-F238E27FC236}">
                <a16:creationId xmlns:a16="http://schemas.microsoft.com/office/drawing/2014/main" id="{6759A735-5580-4423-AF83-EDECBB91A8F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11009" y="3295345"/>
            <a:ext cx="914400" cy="914400"/>
          </a:xfrm>
          <a:prstGeom prst="rect">
            <a:avLst/>
          </a:prstGeom>
        </p:spPr>
      </p:pic>
      <p:sp>
        <p:nvSpPr>
          <p:cNvPr id="2" name="&quot;Not Allowed&quot; Symbol 1">
            <a:extLst>
              <a:ext uri="{FF2B5EF4-FFF2-40B4-BE49-F238E27FC236}">
                <a16:creationId xmlns:a16="http://schemas.microsoft.com/office/drawing/2014/main" id="{69A1AEA7-F581-4836-B5E4-27A8F6E14A20}"/>
              </a:ext>
            </a:extLst>
          </p:cNvPr>
          <p:cNvSpPr/>
          <p:nvPr/>
        </p:nvSpPr>
        <p:spPr>
          <a:xfrm>
            <a:off x="2364724" y="3117739"/>
            <a:ext cx="1178170" cy="1139498"/>
          </a:xfrm>
          <a:prstGeom prst="noSmoking">
            <a:avLst>
              <a:gd name="adj" fmla="val 622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455606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9" name="Graphic 8" descr="Plate">
            <a:extLst>
              <a:ext uri="{FF2B5EF4-FFF2-40B4-BE49-F238E27FC236}">
                <a16:creationId xmlns:a16="http://schemas.microsoft.com/office/drawing/2014/main" id="{A2297C74-6B70-4C1C-BB62-5C37C4551C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6609" y="3295345"/>
            <a:ext cx="914400" cy="914400"/>
          </a:xfrm>
          <a:prstGeom prst="rect">
            <a:avLst/>
          </a:prstGeom>
        </p:spPr>
      </p:pic>
    </p:spTree>
    <p:extLst>
      <p:ext uri="{BB962C8B-B14F-4D97-AF65-F5344CB8AC3E}">
        <p14:creationId xmlns:p14="http://schemas.microsoft.com/office/powerpoint/2010/main" val="2411207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Definition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A stack is an ADT where insertions and deletions follow the LIFO (last-in, first-out) principle.  The last object you added onto the stack will be the first object removed by the stack.</a:t>
            </a:r>
          </a:p>
          <a:p>
            <a:r>
              <a:rPr lang="en-US" dirty="0"/>
              <a:t>We say the stack has a top and a bottom.  Both inserting (pushing) and deleting (popping) happens at the top of the stack.  This ensures the LIFO principle.</a:t>
            </a:r>
          </a:p>
        </p:txBody>
      </p:sp>
    </p:spTree>
    <p:extLst>
      <p:ext uri="{BB962C8B-B14F-4D97-AF65-F5344CB8AC3E}">
        <p14:creationId xmlns:p14="http://schemas.microsoft.com/office/powerpoint/2010/main" val="1842110035"/>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 </a:t>
            </a:r>
            <a:br>
              <a:rPr lang="en-US" dirty="0"/>
            </a:br>
            <a:r>
              <a:rPr lang="en-US" dirty="0"/>
              <a:t>enqueue(plate)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9" name="Graphic 8" descr="Plate">
            <a:extLst>
              <a:ext uri="{FF2B5EF4-FFF2-40B4-BE49-F238E27FC236}">
                <a16:creationId xmlns:a16="http://schemas.microsoft.com/office/drawing/2014/main" id="{A2297C74-6B70-4C1C-BB62-5C37C4551C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6609" y="3295345"/>
            <a:ext cx="914400" cy="914400"/>
          </a:xfrm>
          <a:prstGeom prst="rect">
            <a:avLst/>
          </a:prstGeom>
        </p:spPr>
      </p:pic>
      <p:pic>
        <p:nvPicPr>
          <p:cNvPr id="13" name="Graphic 12" descr="Plate">
            <a:extLst>
              <a:ext uri="{FF2B5EF4-FFF2-40B4-BE49-F238E27FC236}">
                <a16:creationId xmlns:a16="http://schemas.microsoft.com/office/drawing/2014/main" id="{431A05D9-42BA-4260-930D-E5B749C0674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11009" y="3295345"/>
            <a:ext cx="914400" cy="914400"/>
          </a:xfrm>
          <a:prstGeom prst="rect">
            <a:avLst/>
          </a:prstGeom>
        </p:spPr>
      </p:pic>
    </p:spTree>
    <p:extLst>
      <p:ext uri="{BB962C8B-B14F-4D97-AF65-F5344CB8AC3E}">
        <p14:creationId xmlns:p14="http://schemas.microsoft.com/office/powerpoint/2010/main" val="45833028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 </a:t>
            </a:r>
            <a:br>
              <a:rPr lang="en-US" dirty="0"/>
            </a:br>
            <a:r>
              <a:rPr lang="en-US" dirty="0"/>
              <a:t>enqueue(plate)</a:t>
            </a:r>
            <a:br>
              <a:rPr lang="en-US" dirty="0"/>
            </a:br>
            <a:r>
              <a:rPr lang="en-US" dirty="0"/>
              <a:t>enqueue(spaghetti &amp; meatballs)</a:t>
            </a:r>
            <a:br>
              <a:rPr lang="en-US" dirty="0"/>
            </a:b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9" name="Graphic 8" descr="Plate">
            <a:extLst>
              <a:ext uri="{FF2B5EF4-FFF2-40B4-BE49-F238E27FC236}">
                <a16:creationId xmlns:a16="http://schemas.microsoft.com/office/drawing/2014/main" id="{A2297C74-6B70-4C1C-BB62-5C37C4551C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6609" y="3295345"/>
            <a:ext cx="914400" cy="914400"/>
          </a:xfrm>
          <a:prstGeom prst="rect">
            <a:avLst/>
          </a:prstGeom>
        </p:spPr>
      </p:pic>
      <p:pic>
        <p:nvPicPr>
          <p:cNvPr id="12" name="Content Placeholder 13" descr="Pasta">
            <a:extLst>
              <a:ext uri="{FF2B5EF4-FFF2-40B4-BE49-F238E27FC236}">
                <a16:creationId xmlns:a16="http://schemas.microsoft.com/office/drawing/2014/main" id="{54121692-0F88-4684-9D36-F923853CF72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25409" y="3116649"/>
            <a:ext cx="914400" cy="914400"/>
          </a:xfrm>
          <a:prstGeom prst="rect">
            <a:avLst/>
          </a:prstGeom>
        </p:spPr>
      </p:pic>
      <p:pic>
        <p:nvPicPr>
          <p:cNvPr id="13" name="Graphic 12" descr="Plate">
            <a:extLst>
              <a:ext uri="{FF2B5EF4-FFF2-40B4-BE49-F238E27FC236}">
                <a16:creationId xmlns:a16="http://schemas.microsoft.com/office/drawing/2014/main" id="{431A05D9-42BA-4260-930D-E5B749C0674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411009" y="3295345"/>
            <a:ext cx="914400" cy="914400"/>
          </a:xfrm>
          <a:prstGeom prst="rect">
            <a:avLst/>
          </a:prstGeom>
        </p:spPr>
      </p:pic>
    </p:spTree>
    <p:extLst>
      <p:ext uri="{BB962C8B-B14F-4D97-AF65-F5344CB8AC3E}">
        <p14:creationId xmlns:p14="http://schemas.microsoft.com/office/powerpoint/2010/main" val="357198987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 </a:t>
            </a:r>
            <a:br>
              <a:rPr lang="en-US" dirty="0"/>
            </a:br>
            <a:r>
              <a:rPr lang="en-US" dirty="0"/>
              <a:t>enqueue(plate)</a:t>
            </a:r>
            <a:br>
              <a:rPr lang="en-US" dirty="0"/>
            </a:br>
            <a:r>
              <a:rPr lang="en-US" dirty="0"/>
              <a:t>enqueue(spaghetti &amp; meatballs) </a:t>
            </a:r>
            <a:br>
              <a:rPr lang="en-US" dirty="0"/>
            </a:br>
            <a:r>
              <a:rPr lang="en-US" dirty="0"/>
              <a:t>dequeue()</a:t>
            </a:r>
            <a:br>
              <a:rPr lang="en-US" dirty="0"/>
            </a:b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9" name="Graphic 8" descr="Plate">
            <a:extLst>
              <a:ext uri="{FF2B5EF4-FFF2-40B4-BE49-F238E27FC236}">
                <a16:creationId xmlns:a16="http://schemas.microsoft.com/office/drawing/2014/main" id="{A2297C74-6B70-4C1C-BB62-5C37C4551C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6609" y="3295345"/>
            <a:ext cx="914400" cy="914400"/>
          </a:xfrm>
          <a:prstGeom prst="rect">
            <a:avLst/>
          </a:prstGeom>
        </p:spPr>
      </p:pic>
      <p:pic>
        <p:nvPicPr>
          <p:cNvPr id="12" name="Content Placeholder 13" descr="Pasta">
            <a:extLst>
              <a:ext uri="{FF2B5EF4-FFF2-40B4-BE49-F238E27FC236}">
                <a16:creationId xmlns:a16="http://schemas.microsoft.com/office/drawing/2014/main" id="{54121692-0F88-4684-9D36-F923853CF72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325409" y="3116649"/>
            <a:ext cx="914400" cy="914400"/>
          </a:xfrm>
          <a:prstGeom prst="rect">
            <a:avLst/>
          </a:prstGeom>
        </p:spPr>
      </p:pic>
      <p:pic>
        <p:nvPicPr>
          <p:cNvPr id="13" name="Graphic 12" descr="Plate">
            <a:extLst>
              <a:ext uri="{FF2B5EF4-FFF2-40B4-BE49-F238E27FC236}">
                <a16:creationId xmlns:a16="http://schemas.microsoft.com/office/drawing/2014/main" id="{431A05D9-42BA-4260-930D-E5B749C0674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411009" y="3295345"/>
            <a:ext cx="914400" cy="914400"/>
          </a:xfrm>
          <a:prstGeom prst="rect">
            <a:avLst/>
          </a:prstGeom>
        </p:spPr>
      </p:pic>
      <p:sp>
        <p:nvSpPr>
          <p:cNvPr id="14" name="&quot;Not Allowed&quot; Symbol 13">
            <a:extLst>
              <a:ext uri="{FF2B5EF4-FFF2-40B4-BE49-F238E27FC236}">
                <a16:creationId xmlns:a16="http://schemas.microsoft.com/office/drawing/2014/main" id="{15D3C103-AFBF-42D9-BC7A-CC244EBE58BE}"/>
              </a:ext>
            </a:extLst>
          </p:cNvPr>
          <p:cNvSpPr/>
          <p:nvPr/>
        </p:nvSpPr>
        <p:spPr>
          <a:xfrm>
            <a:off x="2364724" y="3117739"/>
            <a:ext cx="1178170" cy="1139498"/>
          </a:xfrm>
          <a:prstGeom prst="noSmoking">
            <a:avLst>
              <a:gd name="adj" fmla="val 622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7600958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 </a:t>
            </a:r>
            <a:br>
              <a:rPr lang="en-US" dirty="0"/>
            </a:br>
            <a:r>
              <a:rPr lang="en-US" dirty="0"/>
              <a:t>enqueue(plate)</a:t>
            </a:r>
            <a:br>
              <a:rPr lang="en-US" dirty="0"/>
            </a:br>
            <a:r>
              <a:rPr lang="en-US" dirty="0"/>
              <a:t>enqueue(spaghetti &amp; meatballs)</a:t>
            </a:r>
            <a:br>
              <a:rPr lang="en-US" dirty="0"/>
            </a:br>
            <a:r>
              <a:rPr lang="en-US" dirty="0"/>
              <a:t>dequeue()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9" name="Graphic 8" descr="Plate">
            <a:extLst>
              <a:ext uri="{FF2B5EF4-FFF2-40B4-BE49-F238E27FC236}">
                <a16:creationId xmlns:a16="http://schemas.microsoft.com/office/drawing/2014/main" id="{A2297C74-6B70-4C1C-BB62-5C37C4551C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6609" y="3295345"/>
            <a:ext cx="914400" cy="914400"/>
          </a:xfrm>
          <a:prstGeom prst="rect">
            <a:avLst/>
          </a:prstGeom>
        </p:spPr>
      </p:pic>
      <p:pic>
        <p:nvPicPr>
          <p:cNvPr id="12" name="Content Placeholder 13" descr="Pasta">
            <a:extLst>
              <a:ext uri="{FF2B5EF4-FFF2-40B4-BE49-F238E27FC236}">
                <a16:creationId xmlns:a16="http://schemas.microsoft.com/office/drawing/2014/main" id="{54121692-0F88-4684-9D36-F923853CF72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11009" y="3116649"/>
            <a:ext cx="914400" cy="914400"/>
          </a:xfrm>
          <a:prstGeom prst="rect">
            <a:avLst/>
          </a:prstGeom>
        </p:spPr>
      </p:pic>
    </p:spTree>
    <p:extLst>
      <p:ext uri="{BB962C8B-B14F-4D97-AF65-F5344CB8AC3E}">
        <p14:creationId xmlns:p14="http://schemas.microsoft.com/office/powerpoint/2010/main" val="319276570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 </a:t>
            </a:r>
            <a:br>
              <a:rPr lang="en-US" dirty="0"/>
            </a:br>
            <a:r>
              <a:rPr lang="en-US" dirty="0"/>
              <a:t>enqueue(plate)</a:t>
            </a:r>
            <a:br>
              <a:rPr lang="en-US" dirty="0"/>
            </a:br>
            <a:r>
              <a:rPr lang="en-US" dirty="0"/>
              <a:t>enqueue(spaghetti &amp; meatballs)</a:t>
            </a:r>
            <a:br>
              <a:rPr lang="en-US" dirty="0"/>
            </a:br>
            <a:r>
              <a:rPr lang="en-US" dirty="0"/>
              <a:t>dequeue()</a:t>
            </a:r>
            <a:br>
              <a:rPr lang="en-US" dirty="0"/>
            </a:br>
            <a:r>
              <a:rPr lang="en-US" dirty="0"/>
              <a:t>dequeue()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9" name="Graphic 8" descr="Plate">
            <a:extLst>
              <a:ext uri="{FF2B5EF4-FFF2-40B4-BE49-F238E27FC236}">
                <a16:creationId xmlns:a16="http://schemas.microsoft.com/office/drawing/2014/main" id="{A2297C74-6B70-4C1C-BB62-5C37C4551CC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6609" y="3295345"/>
            <a:ext cx="914400" cy="914400"/>
          </a:xfrm>
          <a:prstGeom prst="rect">
            <a:avLst/>
          </a:prstGeom>
        </p:spPr>
      </p:pic>
      <p:pic>
        <p:nvPicPr>
          <p:cNvPr id="12" name="Content Placeholder 13" descr="Pasta">
            <a:extLst>
              <a:ext uri="{FF2B5EF4-FFF2-40B4-BE49-F238E27FC236}">
                <a16:creationId xmlns:a16="http://schemas.microsoft.com/office/drawing/2014/main" id="{54121692-0F88-4684-9D36-F923853CF72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411009" y="3116649"/>
            <a:ext cx="914400" cy="914400"/>
          </a:xfrm>
          <a:prstGeom prst="rect">
            <a:avLst/>
          </a:prstGeom>
        </p:spPr>
      </p:pic>
      <p:sp>
        <p:nvSpPr>
          <p:cNvPr id="8" name="&quot;Not Allowed&quot; Symbol 7">
            <a:extLst>
              <a:ext uri="{FF2B5EF4-FFF2-40B4-BE49-F238E27FC236}">
                <a16:creationId xmlns:a16="http://schemas.microsoft.com/office/drawing/2014/main" id="{33F2CE03-3827-47E5-A8B2-5FDAB5CCE515}"/>
              </a:ext>
            </a:extLst>
          </p:cNvPr>
          <p:cNvSpPr/>
          <p:nvPr/>
        </p:nvSpPr>
        <p:spPr>
          <a:xfrm>
            <a:off x="2364724" y="3117739"/>
            <a:ext cx="1178170" cy="1139498"/>
          </a:xfrm>
          <a:prstGeom prst="noSmoking">
            <a:avLst>
              <a:gd name="adj" fmla="val 622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00252170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 </a:t>
            </a:r>
            <a:br>
              <a:rPr lang="en-US" dirty="0"/>
            </a:br>
            <a:r>
              <a:rPr lang="en-US" dirty="0"/>
              <a:t>enqueue(plate)</a:t>
            </a:r>
            <a:br>
              <a:rPr lang="en-US" dirty="0"/>
            </a:br>
            <a:r>
              <a:rPr lang="en-US" dirty="0"/>
              <a:t>enqueue(spaghetti &amp; meatballs)</a:t>
            </a:r>
            <a:br>
              <a:rPr lang="en-US" dirty="0"/>
            </a:br>
            <a:r>
              <a:rPr lang="en-US" dirty="0"/>
              <a:t>dequeue()</a:t>
            </a:r>
            <a:br>
              <a:rPr lang="en-US" dirty="0"/>
            </a:br>
            <a:r>
              <a:rPr lang="en-US" dirty="0"/>
              <a:t>dequeue()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12" name="Content Placeholder 13" descr="Pasta">
            <a:extLst>
              <a:ext uri="{FF2B5EF4-FFF2-40B4-BE49-F238E27FC236}">
                <a16:creationId xmlns:a16="http://schemas.microsoft.com/office/drawing/2014/main" id="{54121692-0F88-4684-9D36-F923853CF7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2416" y="3116649"/>
            <a:ext cx="914400" cy="914400"/>
          </a:xfrm>
          <a:prstGeom prst="rect">
            <a:avLst/>
          </a:prstGeom>
        </p:spPr>
      </p:pic>
    </p:spTree>
    <p:extLst>
      <p:ext uri="{BB962C8B-B14F-4D97-AF65-F5344CB8AC3E}">
        <p14:creationId xmlns:p14="http://schemas.microsoft.com/office/powerpoint/2010/main" val="299627219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 </a:t>
            </a:r>
            <a:br>
              <a:rPr lang="en-US" dirty="0"/>
            </a:br>
            <a:r>
              <a:rPr lang="en-US" dirty="0"/>
              <a:t>enqueue(plate)</a:t>
            </a:r>
            <a:br>
              <a:rPr lang="en-US" dirty="0"/>
            </a:br>
            <a:r>
              <a:rPr lang="en-US" dirty="0"/>
              <a:t>enqueue(spaghetti &amp; meatballs)</a:t>
            </a:r>
            <a:br>
              <a:rPr lang="en-US" dirty="0"/>
            </a:br>
            <a:r>
              <a:rPr lang="en-US" dirty="0"/>
              <a:t>dequeue()</a:t>
            </a:r>
            <a:br>
              <a:rPr lang="en-US" dirty="0"/>
            </a:br>
            <a:r>
              <a:rPr lang="en-US" dirty="0"/>
              <a:t>dequeue()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12" name="Content Placeholder 13" descr="Pasta">
            <a:extLst>
              <a:ext uri="{FF2B5EF4-FFF2-40B4-BE49-F238E27FC236}">
                <a16:creationId xmlns:a16="http://schemas.microsoft.com/office/drawing/2014/main" id="{54121692-0F88-4684-9D36-F923853CF7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2415" y="3116648"/>
            <a:ext cx="3125869" cy="3125869"/>
          </a:xfrm>
          <a:prstGeom prst="rect">
            <a:avLst/>
          </a:prstGeom>
        </p:spPr>
      </p:pic>
    </p:spTree>
    <p:extLst>
      <p:ext uri="{BB962C8B-B14F-4D97-AF65-F5344CB8AC3E}">
        <p14:creationId xmlns:p14="http://schemas.microsoft.com/office/powerpoint/2010/main" val="402616920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queue.</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enqueue(plate)</a:t>
            </a:r>
            <a:br>
              <a:rPr lang="en-US" dirty="0"/>
            </a:br>
            <a:r>
              <a:rPr lang="en-US" dirty="0"/>
              <a:t>enqueue(plate)</a:t>
            </a:r>
            <a:br>
              <a:rPr lang="en-US" dirty="0"/>
            </a:br>
            <a:r>
              <a:rPr lang="en-US" dirty="0"/>
              <a:t>dequeue() </a:t>
            </a:r>
            <a:br>
              <a:rPr lang="en-US" dirty="0"/>
            </a:br>
            <a:r>
              <a:rPr lang="en-US" dirty="0"/>
              <a:t>enqueue(plate)</a:t>
            </a:r>
            <a:br>
              <a:rPr lang="en-US" dirty="0"/>
            </a:br>
            <a:r>
              <a:rPr lang="en-US" dirty="0"/>
              <a:t>enqueue(spaghetti &amp; meatballs)</a:t>
            </a:r>
            <a:br>
              <a:rPr lang="en-US" dirty="0"/>
            </a:br>
            <a:r>
              <a:rPr lang="en-US" dirty="0"/>
              <a:t>dequeue()</a:t>
            </a:r>
            <a:br>
              <a:rPr lang="en-US" dirty="0"/>
            </a:br>
            <a:r>
              <a:rPr lang="en-US" dirty="0"/>
              <a:t>dequeue()</a:t>
            </a:r>
            <a:br>
              <a:rPr lang="en-US" dirty="0"/>
            </a:b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8949634">
            <a:off x="1758519" y="3124156"/>
            <a:ext cx="899386" cy="899386"/>
          </a:xfrm>
          <a:prstGeom prst="rect">
            <a:avLst/>
          </a:prstGeom>
        </p:spPr>
      </p:pic>
      <p:pic>
        <p:nvPicPr>
          <p:cNvPr id="12" name="Content Placeholder 13" descr="Pasta">
            <a:extLst>
              <a:ext uri="{FF2B5EF4-FFF2-40B4-BE49-F238E27FC236}">
                <a16:creationId xmlns:a16="http://schemas.microsoft.com/office/drawing/2014/main" id="{54121692-0F88-4684-9D36-F923853CF72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92415" y="3116648"/>
            <a:ext cx="3125869" cy="3125869"/>
          </a:xfrm>
          <a:prstGeom prst="rect">
            <a:avLst/>
          </a:prstGeom>
        </p:spPr>
      </p:pic>
      <p:pic>
        <p:nvPicPr>
          <p:cNvPr id="3" name="Graphic 2" descr="Fork">
            <a:extLst>
              <a:ext uri="{FF2B5EF4-FFF2-40B4-BE49-F238E27FC236}">
                <a16:creationId xmlns:a16="http://schemas.microsoft.com/office/drawing/2014/main" id="{9F3FCE05-D3E1-40C8-BB9A-4DFEE36734D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6850">
            <a:off x="1757505" y="5656249"/>
            <a:ext cx="444216" cy="444216"/>
          </a:xfrm>
          <a:prstGeom prst="rect">
            <a:avLst/>
          </a:prstGeom>
        </p:spPr>
      </p:pic>
      <p:pic>
        <p:nvPicPr>
          <p:cNvPr id="9" name="Graphic 8" descr="Fork">
            <a:extLst>
              <a:ext uri="{FF2B5EF4-FFF2-40B4-BE49-F238E27FC236}">
                <a16:creationId xmlns:a16="http://schemas.microsoft.com/office/drawing/2014/main" id="{3CAB09F5-E480-4D40-8586-7E780D78619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20116850">
            <a:off x="1026135" y="5289902"/>
            <a:ext cx="444216" cy="444216"/>
          </a:xfrm>
          <a:prstGeom prst="rect">
            <a:avLst/>
          </a:prstGeom>
        </p:spPr>
      </p:pic>
      <p:pic>
        <p:nvPicPr>
          <p:cNvPr id="13" name="Graphic 12" descr="Fork">
            <a:extLst>
              <a:ext uri="{FF2B5EF4-FFF2-40B4-BE49-F238E27FC236}">
                <a16:creationId xmlns:a16="http://schemas.microsoft.com/office/drawing/2014/main" id="{5C20F5B6-EE75-4B32-A080-978971FE47A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5465082">
            <a:off x="10294975" y="6294332"/>
            <a:ext cx="547183" cy="547183"/>
          </a:xfrm>
          <a:prstGeom prst="rect">
            <a:avLst/>
          </a:prstGeom>
        </p:spPr>
      </p:pic>
    </p:spTree>
    <p:extLst>
      <p:ext uri="{BB962C8B-B14F-4D97-AF65-F5344CB8AC3E}">
        <p14:creationId xmlns:p14="http://schemas.microsoft.com/office/powerpoint/2010/main" val="262090918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Queue Interface in Java</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cs typeface="Courier New" panose="02070309020205020404" pitchFamily="49" charset="0"/>
              </a:rPr>
              <a:t>Here’s an example of a queue interface we may write in Java.</a:t>
            </a:r>
          </a:p>
          <a:p>
            <a:pPr marL="45720" indent="0">
              <a:buNone/>
            </a:pPr>
            <a:r>
              <a:rPr lang="en-US" dirty="0">
                <a:latin typeface="Courier New" panose="02070309020205020404" pitchFamily="49" charset="0"/>
                <a:cs typeface="Courier New" panose="02070309020205020404" pitchFamily="49" charset="0"/>
              </a:rPr>
              <a:t>public interface Queue&lt;E&gt;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size();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boolean</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isEmpty</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void enqueue(E 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dequeue();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top();</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endParaRPr lang="en-US" dirty="0">
              <a:cs typeface="Courier New" panose="02070309020205020404" pitchFamily="49" charset="0"/>
            </a:endParaRPr>
          </a:p>
        </p:txBody>
      </p:sp>
    </p:spTree>
    <p:extLst>
      <p:ext uri="{BB962C8B-B14F-4D97-AF65-F5344CB8AC3E}">
        <p14:creationId xmlns:p14="http://schemas.microsoft.com/office/powerpoint/2010/main" val="331910176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BD0D90-CBB8-421F-B417-9C7B015EEFFE}"/>
              </a:ext>
            </a:extLst>
          </p:cNvPr>
          <p:cNvSpPr>
            <a:spLocks noGrp="1"/>
          </p:cNvSpPr>
          <p:nvPr>
            <p:ph type="title"/>
          </p:nvPr>
        </p:nvSpPr>
        <p:spPr/>
        <p:txBody>
          <a:bodyPr/>
          <a:lstStyle/>
          <a:p>
            <a:r>
              <a:rPr lang="en-US" dirty="0"/>
              <a:t>Queue Array Implementation</a:t>
            </a:r>
          </a:p>
        </p:txBody>
      </p:sp>
      <p:sp>
        <p:nvSpPr>
          <p:cNvPr id="6" name="Content Placeholder 5">
            <a:extLst>
              <a:ext uri="{FF2B5EF4-FFF2-40B4-BE49-F238E27FC236}">
                <a16:creationId xmlns:a16="http://schemas.microsoft.com/office/drawing/2014/main" id="{7AF1C5A4-E9E5-4A93-8CFB-35BA8C20E280}"/>
              </a:ext>
            </a:extLst>
          </p:cNvPr>
          <p:cNvSpPr>
            <a:spLocks noGrp="1"/>
          </p:cNvSpPr>
          <p:nvPr>
            <p:ph idx="1"/>
          </p:nvPr>
        </p:nvSpPr>
        <p:spPr/>
        <p:txBody>
          <a:bodyPr/>
          <a:lstStyle/>
          <a:p>
            <a:r>
              <a:rPr lang="en-US" dirty="0"/>
              <a:t>Let’s create an </a:t>
            </a:r>
            <a:r>
              <a:rPr lang="en-US" dirty="0" err="1"/>
              <a:t>ArrayQueue</a:t>
            </a:r>
            <a:r>
              <a:rPr lang="en-US" dirty="0"/>
              <a:t> class using an array</a:t>
            </a:r>
          </a:p>
        </p:txBody>
      </p:sp>
    </p:spTree>
    <p:extLst>
      <p:ext uri="{BB962C8B-B14F-4D97-AF65-F5344CB8AC3E}">
        <p14:creationId xmlns:p14="http://schemas.microsoft.com/office/powerpoint/2010/main" val="3818300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Definition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A stack is an ADT where insertions and deletions follow the LIFO (last-in, first-out) principle.  The last object you added onto the stack will be the first object removed by the stack.</a:t>
            </a:r>
          </a:p>
          <a:p>
            <a:r>
              <a:rPr lang="en-US" dirty="0"/>
              <a:t>We say the stack has a top and a bottom.  Both inserting (pushing) and deleting (popping) happens at the top of the stack.  This ensures the LIFO principle.</a:t>
            </a:r>
          </a:p>
          <a:p>
            <a:r>
              <a:rPr lang="en-US" dirty="0"/>
              <a:t>Using a stack, you can only access the object at the top of the stack; you cannot access, add to, or remove from any other point in the stack.</a:t>
            </a:r>
          </a:p>
        </p:txBody>
      </p:sp>
    </p:spTree>
    <p:extLst>
      <p:ext uri="{BB962C8B-B14F-4D97-AF65-F5344CB8AC3E}">
        <p14:creationId xmlns:p14="http://schemas.microsoft.com/office/powerpoint/2010/main" val="1037808396"/>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BD0D90-CBB8-421F-B417-9C7B015EEFFE}"/>
              </a:ext>
            </a:extLst>
          </p:cNvPr>
          <p:cNvSpPr>
            <a:spLocks noGrp="1"/>
          </p:cNvSpPr>
          <p:nvPr>
            <p:ph type="title"/>
          </p:nvPr>
        </p:nvSpPr>
        <p:spPr/>
        <p:txBody>
          <a:bodyPr/>
          <a:lstStyle/>
          <a:p>
            <a:r>
              <a:rPr lang="en-US" dirty="0"/>
              <a:t>Queue Array Implementation</a:t>
            </a:r>
          </a:p>
        </p:txBody>
      </p:sp>
      <p:sp>
        <p:nvSpPr>
          <p:cNvPr id="6" name="Content Placeholder 5">
            <a:extLst>
              <a:ext uri="{FF2B5EF4-FFF2-40B4-BE49-F238E27FC236}">
                <a16:creationId xmlns:a16="http://schemas.microsoft.com/office/drawing/2014/main" id="{7AF1C5A4-E9E5-4A93-8CFB-35BA8C20E280}"/>
              </a:ext>
            </a:extLst>
          </p:cNvPr>
          <p:cNvSpPr>
            <a:spLocks noGrp="1"/>
          </p:cNvSpPr>
          <p:nvPr>
            <p:ph idx="1"/>
          </p:nvPr>
        </p:nvSpPr>
        <p:spPr/>
        <p:txBody>
          <a:bodyPr/>
          <a:lstStyle/>
          <a:p>
            <a:r>
              <a:rPr lang="en-US" dirty="0"/>
              <a:t>Let’s create an </a:t>
            </a:r>
            <a:r>
              <a:rPr lang="en-US" dirty="0" err="1"/>
              <a:t>ArrayQueue</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endParaRPr lang="en-US" dirty="0"/>
          </a:p>
        </p:txBody>
      </p:sp>
    </p:spTree>
    <p:extLst>
      <p:ext uri="{BB962C8B-B14F-4D97-AF65-F5344CB8AC3E}">
        <p14:creationId xmlns:p14="http://schemas.microsoft.com/office/powerpoint/2010/main" val="370795018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BD0D90-CBB8-421F-B417-9C7B015EEFFE}"/>
              </a:ext>
            </a:extLst>
          </p:cNvPr>
          <p:cNvSpPr>
            <a:spLocks noGrp="1"/>
          </p:cNvSpPr>
          <p:nvPr>
            <p:ph type="title"/>
          </p:nvPr>
        </p:nvSpPr>
        <p:spPr/>
        <p:txBody>
          <a:bodyPr/>
          <a:lstStyle/>
          <a:p>
            <a:r>
              <a:rPr lang="en-US" dirty="0"/>
              <a:t>Queue Array Implementation</a:t>
            </a:r>
          </a:p>
        </p:txBody>
      </p:sp>
      <p:sp>
        <p:nvSpPr>
          <p:cNvPr id="6" name="Content Placeholder 5">
            <a:extLst>
              <a:ext uri="{FF2B5EF4-FFF2-40B4-BE49-F238E27FC236}">
                <a16:creationId xmlns:a16="http://schemas.microsoft.com/office/drawing/2014/main" id="{7AF1C5A4-E9E5-4A93-8CFB-35BA8C20E280}"/>
              </a:ext>
            </a:extLst>
          </p:cNvPr>
          <p:cNvSpPr>
            <a:spLocks noGrp="1"/>
          </p:cNvSpPr>
          <p:nvPr>
            <p:ph idx="1"/>
          </p:nvPr>
        </p:nvSpPr>
        <p:spPr/>
        <p:txBody>
          <a:bodyPr/>
          <a:lstStyle/>
          <a:p>
            <a:r>
              <a:rPr lang="en-US" dirty="0"/>
              <a:t>Let’s create an </a:t>
            </a:r>
            <a:r>
              <a:rPr lang="en-US" dirty="0" err="1"/>
              <a:t>ArrayQueue</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p>
          <a:p>
            <a:pPr lvl="1"/>
            <a:r>
              <a:rPr lang="en-US" dirty="0"/>
              <a:t>Unlike our </a:t>
            </a:r>
            <a:r>
              <a:rPr lang="en-US" dirty="0" err="1"/>
              <a:t>ArrayStack</a:t>
            </a:r>
            <a:r>
              <a:rPr lang="en-US" dirty="0"/>
              <a:t>, </a:t>
            </a:r>
            <a:r>
              <a:rPr lang="en-US" dirty="0" err="1"/>
              <a:t>ArrayQueue</a:t>
            </a:r>
            <a:r>
              <a:rPr lang="en-US" dirty="0"/>
              <a:t> needs to keep track of both front and back because we operate from two different ends:</a:t>
            </a:r>
          </a:p>
        </p:txBody>
      </p:sp>
    </p:spTree>
    <p:extLst>
      <p:ext uri="{BB962C8B-B14F-4D97-AF65-F5344CB8AC3E}">
        <p14:creationId xmlns:p14="http://schemas.microsoft.com/office/powerpoint/2010/main" val="156373097"/>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BD0D90-CBB8-421F-B417-9C7B015EEFFE}"/>
              </a:ext>
            </a:extLst>
          </p:cNvPr>
          <p:cNvSpPr>
            <a:spLocks noGrp="1"/>
          </p:cNvSpPr>
          <p:nvPr>
            <p:ph type="title"/>
          </p:nvPr>
        </p:nvSpPr>
        <p:spPr/>
        <p:txBody>
          <a:bodyPr/>
          <a:lstStyle/>
          <a:p>
            <a:r>
              <a:rPr lang="en-US" dirty="0"/>
              <a:t>Queue Array Implementation</a:t>
            </a:r>
          </a:p>
        </p:txBody>
      </p:sp>
      <p:sp>
        <p:nvSpPr>
          <p:cNvPr id="6" name="Content Placeholder 5">
            <a:extLst>
              <a:ext uri="{FF2B5EF4-FFF2-40B4-BE49-F238E27FC236}">
                <a16:creationId xmlns:a16="http://schemas.microsoft.com/office/drawing/2014/main" id="{7AF1C5A4-E9E5-4A93-8CFB-35BA8C20E280}"/>
              </a:ext>
            </a:extLst>
          </p:cNvPr>
          <p:cNvSpPr>
            <a:spLocks noGrp="1"/>
          </p:cNvSpPr>
          <p:nvPr>
            <p:ph idx="1"/>
          </p:nvPr>
        </p:nvSpPr>
        <p:spPr/>
        <p:txBody>
          <a:bodyPr/>
          <a:lstStyle/>
          <a:p>
            <a:r>
              <a:rPr lang="en-US" dirty="0"/>
              <a:t>Let’s create an </a:t>
            </a:r>
            <a:r>
              <a:rPr lang="en-US" dirty="0" err="1"/>
              <a:t>ArrayQueue</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p>
          <a:p>
            <a:pPr lvl="1"/>
            <a:r>
              <a:rPr lang="en-US" dirty="0"/>
              <a:t>Unlike our </a:t>
            </a:r>
            <a:r>
              <a:rPr lang="en-US" dirty="0" err="1"/>
              <a:t>ArrayStack</a:t>
            </a:r>
            <a:r>
              <a:rPr lang="en-US" dirty="0"/>
              <a:t>, </a:t>
            </a:r>
            <a:r>
              <a:rPr lang="en-US" dirty="0" err="1"/>
              <a:t>ArrayQueue</a:t>
            </a:r>
            <a:r>
              <a:rPr lang="en-US" dirty="0"/>
              <a:t> needs to keep track of both front and back because we operate from two different ends:</a:t>
            </a:r>
          </a:p>
          <a:p>
            <a:pPr lvl="2"/>
            <a:r>
              <a:rPr lang="en-US" dirty="0"/>
              <a:t>Use an int variable front to keep track of the front index. </a:t>
            </a:r>
            <a:r>
              <a:rPr lang="en-US" dirty="0">
                <a:latin typeface="Courier New" panose="02070309020205020404" pitchFamily="49" charset="0"/>
                <a:cs typeface="Courier New" panose="02070309020205020404" pitchFamily="49" charset="0"/>
              </a:rPr>
              <a:t>// int front = 0;</a:t>
            </a:r>
            <a:endParaRPr lang="en-US" dirty="0"/>
          </a:p>
          <a:p>
            <a:endParaRPr lang="en-US" dirty="0"/>
          </a:p>
        </p:txBody>
      </p:sp>
    </p:spTree>
    <p:extLst>
      <p:ext uri="{BB962C8B-B14F-4D97-AF65-F5344CB8AC3E}">
        <p14:creationId xmlns:p14="http://schemas.microsoft.com/office/powerpoint/2010/main" val="238887565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BD0D90-CBB8-421F-B417-9C7B015EEFFE}"/>
              </a:ext>
            </a:extLst>
          </p:cNvPr>
          <p:cNvSpPr>
            <a:spLocks noGrp="1"/>
          </p:cNvSpPr>
          <p:nvPr>
            <p:ph type="title"/>
          </p:nvPr>
        </p:nvSpPr>
        <p:spPr/>
        <p:txBody>
          <a:bodyPr/>
          <a:lstStyle/>
          <a:p>
            <a:r>
              <a:rPr lang="en-US" dirty="0"/>
              <a:t>Queue Array Implementation</a:t>
            </a:r>
          </a:p>
        </p:txBody>
      </p:sp>
      <p:sp>
        <p:nvSpPr>
          <p:cNvPr id="6" name="Content Placeholder 5">
            <a:extLst>
              <a:ext uri="{FF2B5EF4-FFF2-40B4-BE49-F238E27FC236}">
                <a16:creationId xmlns:a16="http://schemas.microsoft.com/office/drawing/2014/main" id="{7AF1C5A4-E9E5-4A93-8CFB-35BA8C20E280}"/>
              </a:ext>
            </a:extLst>
          </p:cNvPr>
          <p:cNvSpPr>
            <a:spLocks noGrp="1"/>
          </p:cNvSpPr>
          <p:nvPr>
            <p:ph idx="1"/>
          </p:nvPr>
        </p:nvSpPr>
        <p:spPr/>
        <p:txBody>
          <a:bodyPr/>
          <a:lstStyle/>
          <a:p>
            <a:r>
              <a:rPr lang="en-US" dirty="0"/>
              <a:t>Let’s create an </a:t>
            </a:r>
            <a:r>
              <a:rPr lang="en-US" dirty="0" err="1"/>
              <a:t>ArrayQueue</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p>
          <a:p>
            <a:pPr lvl="1"/>
            <a:r>
              <a:rPr lang="en-US" dirty="0"/>
              <a:t>Unlike our </a:t>
            </a:r>
            <a:r>
              <a:rPr lang="en-US" dirty="0" err="1"/>
              <a:t>ArrayStack</a:t>
            </a:r>
            <a:r>
              <a:rPr lang="en-US" dirty="0"/>
              <a:t>, </a:t>
            </a:r>
            <a:r>
              <a:rPr lang="en-US" dirty="0" err="1"/>
              <a:t>ArrayQueue</a:t>
            </a:r>
            <a:r>
              <a:rPr lang="en-US" dirty="0"/>
              <a:t> needs to keep track of both front and back because we operate from two different ends:</a:t>
            </a:r>
          </a:p>
          <a:p>
            <a:pPr lvl="2"/>
            <a:r>
              <a:rPr lang="en-US" dirty="0"/>
              <a:t>Use an int variable front to keep track of the front index. </a:t>
            </a:r>
            <a:r>
              <a:rPr lang="en-US" dirty="0">
                <a:latin typeface="Courier New" panose="02070309020205020404" pitchFamily="49" charset="0"/>
                <a:cs typeface="Courier New" panose="02070309020205020404" pitchFamily="49" charset="0"/>
              </a:rPr>
              <a:t>// int front = 0;</a:t>
            </a:r>
          </a:p>
          <a:p>
            <a:pPr lvl="2"/>
            <a:r>
              <a:rPr lang="en-US" dirty="0"/>
              <a:t>Have a size variable. </a:t>
            </a:r>
            <a:r>
              <a:rPr lang="en-US" dirty="0">
                <a:latin typeface="Courier New" panose="02070309020205020404" pitchFamily="49" charset="0"/>
                <a:cs typeface="Courier New" panose="02070309020205020404" pitchFamily="49" charset="0"/>
              </a:rPr>
              <a:t>// int top = -1;</a:t>
            </a:r>
            <a:endParaRPr lang="en-US" dirty="0"/>
          </a:p>
          <a:p>
            <a:pPr lvl="2"/>
            <a:endParaRPr lang="en-US" dirty="0"/>
          </a:p>
          <a:p>
            <a:endParaRPr lang="en-US" dirty="0"/>
          </a:p>
        </p:txBody>
      </p:sp>
    </p:spTree>
    <p:extLst>
      <p:ext uri="{BB962C8B-B14F-4D97-AF65-F5344CB8AC3E}">
        <p14:creationId xmlns:p14="http://schemas.microsoft.com/office/powerpoint/2010/main" val="232496132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BD0D90-CBB8-421F-B417-9C7B015EEFFE}"/>
              </a:ext>
            </a:extLst>
          </p:cNvPr>
          <p:cNvSpPr>
            <a:spLocks noGrp="1"/>
          </p:cNvSpPr>
          <p:nvPr>
            <p:ph type="title"/>
          </p:nvPr>
        </p:nvSpPr>
        <p:spPr/>
        <p:txBody>
          <a:bodyPr/>
          <a:lstStyle/>
          <a:p>
            <a:r>
              <a:rPr lang="en-US" dirty="0"/>
              <a:t>Queue Array Implementation</a:t>
            </a:r>
          </a:p>
        </p:txBody>
      </p:sp>
      <p:sp>
        <p:nvSpPr>
          <p:cNvPr id="6" name="Content Placeholder 5">
            <a:extLst>
              <a:ext uri="{FF2B5EF4-FFF2-40B4-BE49-F238E27FC236}">
                <a16:creationId xmlns:a16="http://schemas.microsoft.com/office/drawing/2014/main" id="{7AF1C5A4-E9E5-4A93-8CFB-35BA8C20E280}"/>
              </a:ext>
            </a:extLst>
          </p:cNvPr>
          <p:cNvSpPr>
            <a:spLocks noGrp="1"/>
          </p:cNvSpPr>
          <p:nvPr>
            <p:ph idx="1"/>
          </p:nvPr>
        </p:nvSpPr>
        <p:spPr/>
        <p:txBody>
          <a:bodyPr/>
          <a:lstStyle/>
          <a:p>
            <a:r>
              <a:rPr lang="en-US" dirty="0"/>
              <a:t>Let’s create an </a:t>
            </a:r>
            <a:r>
              <a:rPr lang="en-US" dirty="0" err="1"/>
              <a:t>ArrayQueue</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p>
          <a:p>
            <a:pPr lvl="1"/>
            <a:r>
              <a:rPr lang="en-US" dirty="0"/>
              <a:t>Unlike our </a:t>
            </a:r>
            <a:r>
              <a:rPr lang="en-US" dirty="0" err="1"/>
              <a:t>ArrayStack</a:t>
            </a:r>
            <a:r>
              <a:rPr lang="en-US" dirty="0"/>
              <a:t>, </a:t>
            </a:r>
            <a:r>
              <a:rPr lang="en-US" dirty="0" err="1"/>
              <a:t>ArrayQueue</a:t>
            </a:r>
            <a:r>
              <a:rPr lang="en-US" dirty="0"/>
              <a:t> needs to keep track of both front and back because we operate from two different ends:</a:t>
            </a:r>
          </a:p>
          <a:p>
            <a:pPr lvl="2"/>
            <a:r>
              <a:rPr lang="en-US" dirty="0"/>
              <a:t>Use an int variable front to keep track of the front index. </a:t>
            </a:r>
            <a:r>
              <a:rPr lang="en-US" dirty="0">
                <a:latin typeface="Courier New" panose="02070309020205020404" pitchFamily="49" charset="0"/>
                <a:cs typeface="Courier New" panose="02070309020205020404" pitchFamily="49" charset="0"/>
              </a:rPr>
              <a:t>// int front = 0;</a:t>
            </a:r>
          </a:p>
          <a:p>
            <a:pPr lvl="2"/>
            <a:r>
              <a:rPr lang="en-US" dirty="0"/>
              <a:t>Have a size variable. </a:t>
            </a:r>
            <a:r>
              <a:rPr lang="en-US" dirty="0">
                <a:latin typeface="Courier New" panose="02070309020205020404" pitchFamily="49" charset="0"/>
                <a:cs typeface="Courier New" panose="02070309020205020404" pitchFamily="49" charset="0"/>
              </a:rPr>
              <a:t>// int top = -1;</a:t>
            </a:r>
          </a:p>
          <a:p>
            <a:pPr lvl="3"/>
            <a:r>
              <a:rPr lang="en-US" dirty="0">
                <a:cs typeface="Courier New" panose="02070309020205020404" pitchFamily="49" charset="0"/>
              </a:rPr>
              <a:t>To get the back, do </a:t>
            </a:r>
            <a:r>
              <a:rPr lang="en-US" dirty="0">
                <a:latin typeface="Courier New" panose="02070309020205020404" pitchFamily="49" charset="0"/>
                <a:cs typeface="Courier New" panose="02070309020205020404" pitchFamily="49" charset="0"/>
              </a:rPr>
              <a:t>(front + size) % </a:t>
            </a:r>
            <a:r>
              <a:rPr lang="en-US" dirty="0" err="1">
                <a:latin typeface="Courier New" panose="02070309020205020404" pitchFamily="49" charset="0"/>
                <a:cs typeface="Courier New" panose="02070309020205020404" pitchFamily="49" charset="0"/>
              </a:rPr>
              <a:t>data.length</a:t>
            </a:r>
            <a:r>
              <a:rPr lang="en-US" dirty="0">
                <a:cs typeface="Courier New" panose="02070309020205020404" pitchFamily="49" charset="0"/>
              </a:rPr>
              <a:t>.</a:t>
            </a:r>
            <a:endParaRPr lang="en-US" dirty="0"/>
          </a:p>
          <a:p>
            <a:pPr lvl="1"/>
            <a:endParaRPr lang="en-US" dirty="0"/>
          </a:p>
          <a:p>
            <a:pPr lvl="2"/>
            <a:endParaRPr lang="en-US" dirty="0"/>
          </a:p>
          <a:p>
            <a:endParaRPr lang="en-US" dirty="0"/>
          </a:p>
        </p:txBody>
      </p:sp>
    </p:spTree>
    <p:extLst>
      <p:ext uri="{BB962C8B-B14F-4D97-AF65-F5344CB8AC3E}">
        <p14:creationId xmlns:p14="http://schemas.microsoft.com/office/powerpoint/2010/main" val="10900583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5BD0D90-CBB8-421F-B417-9C7B015EEFFE}"/>
              </a:ext>
            </a:extLst>
          </p:cNvPr>
          <p:cNvSpPr>
            <a:spLocks noGrp="1"/>
          </p:cNvSpPr>
          <p:nvPr>
            <p:ph type="title"/>
          </p:nvPr>
        </p:nvSpPr>
        <p:spPr/>
        <p:txBody>
          <a:bodyPr/>
          <a:lstStyle/>
          <a:p>
            <a:r>
              <a:rPr lang="en-US" dirty="0"/>
              <a:t>Queue Array Implementation</a:t>
            </a:r>
          </a:p>
        </p:txBody>
      </p:sp>
      <p:sp>
        <p:nvSpPr>
          <p:cNvPr id="6" name="Content Placeholder 5">
            <a:extLst>
              <a:ext uri="{FF2B5EF4-FFF2-40B4-BE49-F238E27FC236}">
                <a16:creationId xmlns:a16="http://schemas.microsoft.com/office/drawing/2014/main" id="{7AF1C5A4-E9E5-4A93-8CFB-35BA8C20E280}"/>
              </a:ext>
            </a:extLst>
          </p:cNvPr>
          <p:cNvSpPr>
            <a:spLocks noGrp="1"/>
          </p:cNvSpPr>
          <p:nvPr>
            <p:ph idx="1"/>
          </p:nvPr>
        </p:nvSpPr>
        <p:spPr/>
        <p:txBody>
          <a:bodyPr/>
          <a:lstStyle/>
          <a:p>
            <a:r>
              <a:rPr lang="en-US" dirty="0"/>
              <a:t>Let’s create an </a:t>
            </a:r>
            <a:r>
              <a:rPr lang="en-US" dirty="0" err="1"/>
              <a:t>ArrayQueue</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p>
          <a:p>
            <a:pPr lvl="1"/>
            <a:r>
              <a:rPr lang="en-US" dirty="0"/>
              <a:t>Unlike our </a:t>
            </a:r>
            <a:r>
              <a:rPr lang="en-US" dirty="0" err="1"/>
              <a:t>ArrayStack</a:t>
            </a:r>
            <a:r>
              <a:rPr lang="en-US" dirty="0"/>
              <a:t>, </a:t>
            </a:r>
            <a:r>
              <a:rPr lang="en-US" dirty="0" err="1"/>
              <a:t>ArrayQueue</a:t>
            </a:r>
            <a:r>
              <a:rPr lang="en-US" dirty="0"/>
              <a:t> needs to keep track of both front and back because we operate from two different ends:</a:t>
            </a:r>
          </a:p>
          <a:p>
            <a:pPr lvl="2"/>
            <a:r>
              <a:rPr lang="en-US" dirty="0"/>
              <a:t>Use an int variable front to keep track of the front index. </a:t>
            </a:r>
            <a:r>
              <a:rPr lang="en-US" dirty="0">
                <a:latin typeface="Courier New" panose="02070309020205020404" pitchFamily="49" charset="0"/>
                <a:cs typeface="Courier New" panose="02070309020205020404" pitchFamily="49" charset="0"/>
              </a:rPr>
              <a:t>// int front = 0;</a:t>
            </a:r>
          </a:p>
          <a:p>
            <a:pPr lvl="2"/>
            <a:r>
              <a:rPr lang="en-US" dirty="0"/>
              <a:t>Have a size variable. </a:t>
            </a:r>
            <a:r>
              <a:rPr lang="en-US" dirty="0">
                <a:latin typeface="Courier New" panose="02070309020205020404" pitchFamily="49" charset="0"/>
                <a:cs typeface="Courier New" panose="02070309020205020404" pitchFamily="49" charset="0"/>
              </a:rPr>
              <a:t>// int top = -1;</a:t>
            </a:r>
          </a:p>
          <a:p>
            <a:pPr lvl="3"/>
            <a:r>
              <a:rPr lang="en-US" dirty="0">
                <a:cs typeface="Courier New" panose="02070309020205020404" pitchFamily="49" charset="0"/>
              </a:rPr>
              <a:t>To get the back, do </a:t>
            </a:r>
            <a:r>
              <a:rPr lang="en-US" dirty="0">
                <a:latin typeface="Courier New" panose="02070309020205020404" pitchFamily="49" charset="0"/>
                <a:cs typeface="Courier New" panose="02070309020205020404" pitchFamily="49" charset="0"/>
              </a:rPr>
              <a:t>(front + size) % </a:t>
            </a:r>
            <a:r>
              <a:rPr lang="en-US" dirty="0" err="1">
                <a:latin typeface="Courier New" panose="02070309020205020404" pitchFamily="49" charset="0"/>
                <a:cs typeface="Courier New" panose="02070309020205020404" pitchFamily="49" charset="0"/>
              </a:rPr>
              <a:t>data.length</a:t>
            </a:r>
            <a:r>
              <a:rPr lang="en-US" dirty="0">
                <a:cs typeface="Courier New" panose="02070309020205020404" pitchFamily="49" charset="0"/>
              </a:rPr>
              <a:t>.</a:t>
            </a:r>
          </a:p>
          <a:p>
            <a:pPr lvl="3"/>
            <a:r>
              <a:rPr lang="en-US" dirty="0">
                <a:cs typeface="Courier New" panose="02070309020205020404" pitchFamily="49" charset="0"/>
              </a:rPr>
              <a:t>Getting size from a front and back variable is annoying (what if back &lt; front?)</a:t>
            </a:r>
          </a:p>
          <a:p>
            <a:pPr lvl="2"/>
            <a:endParaRPr lang="en-US" dirty="0"/>
          </a:p>
          <a:p>
            <a:pPr lvl="1"/>
            <a:endParaRPr lang="en-US" dirty="0"/>
          </a:p>
          <a:p>
            <a:pPr lvl="2"/>
            <a:endParaRPr lang="en-US" dirty="0"/>
          </a:p>
          <a:p>
            <a:endParaRPr lang="en-US" dirty="0"/>
          </a:p>
        </p:txBody>
      </p:sp>
    </p:spTree>
    <p:extLst>
      <p:ext uri="{BB962C8B-B14F-4D97-AF65-F5344CB8AC3E}">
        <p14:creationId xmlns:p14="http://schemas.microsoft.com/office/powerpoint/2010/main" val="4122127673"/>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4265398" y="3466652"/>
            <a:ext cx="6939720" cy="3139321"/>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public class</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ArrayQueue</a:t>
            </a:r>
            <a:r>
              <a:rPr lang="en-US" dirty="0">
                <a:latin typeface="Courier New" panose="02070309020205020404" pitchFamily="49" charset="0"/>
                <a:cs typeface="Courier New" panose="02070309020205020404" pitchFamily="49" charset="0"/>
              </a:rPr>
              <a:t>&lt;E&gt; </a:t>
            </a:r>
            <a:r>
              <a:rPr lang="en-US" b="1" dirty="0">
                <a:latin typeface="Courier New" panose="02070309020205020404" pitchFamily="49" charset="0"/>
                <a:cs typeface="Courier New" panose="02070309020205020404" pitchFamily="49" charset="0"/>
              </a:rPr>
              <a:t>implements</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Queuew</a:t>
            </a:r>
            <a:r>
              <a:rPr lang="en-US" dirty="0">
                <a:latin typeface="Courier New" panose="02070309020205020404" pitchFamily="49" charset="0"/>
                <a:cs typeface="Courier New" panose="02070309020205020404" pitchFamily="49" charset="0"/>
              </a:rPr>
              <a:t>&lt;E&gt; {</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public static int final</a:t>
            </a:r>
            <a:r>
              <a:rPr lang="en-US" dirty="0">
                <a:latin typeface="Courier New" panose="02070309020205020404" pitchFamily="49" charset="0"/>
                <a:cs typeface="Courier New" panose="02070309020205020404" pitchFamily="49" charset="0"/>
              </a:rPr>
              <a:t> MAX = 1000;</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private</a:t>
            </a:r>
            <a:r>
              <a:rPr lang="en-US" dirty="0">
                <a:latin typeface="Courier New" panose="02070309020205020404" pitchFamily="49" charset="0"/>
                <a:cs typeface="Courier New" panose="02070309020205020404" pitchFamily="49" charset="0"/>
              </a:rPr>
              <a:t> E[] data;</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private</a:t>
            </a: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front = 0;</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private</a:t>
            </a: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size = 0;</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public</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ArrayQueue</a:t>
            </a:r>
            <a:r>
              <a:rPr lang="en-US" dirty="0">
                <a:latin typeface="Courier New" panose="02070309020205020404" pitchFamily="49" charset="0"/>
                <a:cs typeface="Courier New" panose="02070309020205020404" pitchFamily="49" charset="0"/>
              </a:rPr>
              <a:t>() { </a:t>
            </a:r>
            <a:r>
              <a:rPr lang="en-US" b="1" dirty="0">
                <a:latin typeface="Courier New" panose="02070309020205020404" pitchFamily="49" charset="0"/>
                <a:cs typeface="Courier New" panose="02070309020205020404" pitchFamily="49" charset="0"/>
              </a:rPr>
              <a:t>this</a:t>
            </a:r>
            <a:r>
              <a:rPr lang="en-US" dirty="0">
                <a:latin typeface="Courier New" panose="02070309020205020404" pitchFamily="49" charset="0"/>
                <a:cs typeface="Courier New" panose="02070309020205020404" pitchFamily="49" charset="0"/>
              </a:rPr>
              <a:t>(MAX); }</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public</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ArrayQueue</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cap) {</a:t>
            </a:r>
          </a:p>
          <a:p>
            <a:r>
              <a:rPr lang="en-US" dirty="0">
                <a:latin typeface="Courier New" panose="02070309020205020404" pitchFamily="49" charset="0"/>
                <a:cs typeface="Courier New" panose="02070309020205020404" pitchFamily="49" charset="0"/>
              </a:rPr>
              <a:t>        data = (E[]) </a:t>
            </a:r>
            <a:r>
              <a:rPr lang="en-US" b="1" dirty="0">
                <a:latin typeface="Courier New" panose="02070309020205020404" pitchFamily="49" charset="0"/>
                <a:cs typeface="Courier New" panose="02070309020205020404" pitchFamily="49" charset="0"/>
              </a:rPr>
              <a:t>new</a:t>
            </a:r>
            <a:r>
              <a:rPr lang="en-US" dirty="0">
                <a:latin typeface="Courier New" panose="02070309020205020404" pitchFamily="49" charset="0"/>
                <a:cs typeface="Courier New" panose="02070309020205020404" pitchFamily="49" charset="0"/>
              </a:rPr>
              <a:t> Object[cap];</a:t>
            </a:r>
          </a:p>
          <a:p>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0;</a:t>
            </a:r>
          </a:p>
        </p:txBody>
      </p:sp>
    </p:spTree>
    <p:extLst>
      <p:ext uri="{BB962C8B-B14F-4D97-AF65-F5344CB8AC3E}">
        <p14:creationId xmlns:p14="http://schemas.microsoft.com/office/powerpoint/2010/main" val="356211517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p:txBody>
      </p:sp>
    </p:spTree>
    <p:extLst>
      <p:ext uri="{BB962C8B-B14F-4D97-AF65-F5344CB8AC3E}">
        <p14:creationId xmlns:p14="http://schemas.microsoft.com/office/powerpoint/2010/main" val="78745616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p>
        </p:txBody>
      </p:sp>
    </p:spTree>
    <p:extLst>
      <p:ext uri="{BB962C8B-B14F-4D97-AF65-F5344CB8AC3E}">
        <p14:creationId xmlns:p14="http://schemas.microsoft.com/office/powerpoint/2010/main" val="254710751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p>
        </p:txBody>
      </p:sp>
    </p:spTree>
    <p:extLst>
      <p:ext uri="{BB962C8B-B14F-4D97-AF65-F5344CB8AC3E}">
        <p14:creationId xmlns:p14="http://schemas.microsoft.com/office/powerpoint/2010/main" val="3423028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Definition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A stack is an ADT where insertions and deletions follow the LIFO (last-in, first-out) principle.  The last object you added onto the stack will be the first object removed by the stack.</a:t>
            </a:r>
          </a:p>
          <a:p>
            <a:r>
              <a:rPr lang="en-US" dirty="0"/>
              <a:t>We say the stack has a top and a bottom.  Both inserting (pushing) and deleting (popping) happens at the top of the stack.  This ensures the LIFO principle.</a:t>
            </a:r>
          </a:p>
          <a:p>
            <a:r>
              <a:rPr lang="en-US" dirty="0"/>
              <a:t>Using a stack, you can only access the object at the top of the stack; you cannot access, add to, or remove from any other point in the stack.</a:t>
            </a:r>
          </a:p>
          <a:p>
            <a:r>
              <a:rPr lang="en-US" dirty="0"/>
              <a:t>Imagine a stack of plates</a:t>
            </a:r>
          </a:p>
          <a:p>
            <a:endParaRPr lang="en-US" dirty="0"/>
          </a:p>
        </p:txBody>
      </p:sp>
    </p:spTree>
    <p:extLst>
      <p:ext uri="{BB962C8B-B14F-4D97-AF65-F5344CB8AC3E}">
        <p14:creationId xmlns:p14="http://schemas.microsoft.com/office/powerpoint/2010/main" val="373657678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pPr lvl="1"/>
            <a:endParaRPr lang="en-US" dirty="0"/>
          </a:p>
        </p:txBody>
      </p:sp>
    </p:spTree>
    <p:extLst>
      <p:ext uri="{BB962C8B-B14F-4D97-AF65-F5344CB8AC3E}">
        <p14:creationId xmlns:p14="http://schemas.microsoft.com/office/powerpoint/2010/main" val="322148220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1563248"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0;</a:t>
            </a:r>
          </a:p>
        </p:txBody>
      </p:sp>
    </p:spTree>
    <p:extLst>
      <p:ext uri="{BB962C8B-B14F-4D97-AF65-F5344CB8AC3E}">
        <p14:creationId xmlns:p14="http://schemas.microsoft.com/office/powerpoint/2010/main" val="402533300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6112571"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(front + size)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0;</a:t>
            </a:r>
          </a:p>
        </p:txBody>
      </p:sp>
    </p:spTree>
    <p:extLst>
      <p:ext uri="{BB962C8B-B14F-4D97-AF65-F5344CB8AC3E}">
        <p14:creationId xmlns:p14="http://schemas.microsoft.com/office/powerpoint/2010/main" val="313419784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5147563"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 + 0)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0;</a:t>
            </a:r>
          </a:p>
        </p:txBody>
      </p:sp>
    </p:spTree>
    <p:extLst>
      <p:ext uri="{BB962C8B-B14F-4D97-AF65-F5344CB8AC3E}">
        <p14:creationId xmlns:p14="http://schemas.microsoft.com/office/powerpoint/2010/main" val="373968567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528256"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0;</a:t>
            </a:r>
          </a:p>
        </p:txBody>
      </p:sp>
    </p:spTree>
    <p:extLst>
      <p:ext uri="{BB962C8B-B14F-4D97-AF65-F5344CB8AC3E}">
        <p14:creationId xmlns:p14="http://schemas.microsoft.com/office/powerpoint/2010/main" val="86755408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3601935832"/>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941831"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a; </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0;</a:t>
            </a:r>
          </a:p>
        </p:txBody>
      </p:sp>
    </p:spTree>
    <p:extLst>
      <p:ext uri="{BB962C8B-B14F-4D97-AF65-F5344CB8AC3E}">
        <p14:creationId xmlns:p14="http://schemas.microsoft.com/office/powerpoint/2010/main" val="370599329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803973"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a;</a:t>
            </a:r>
          </a:p>
          <a:p>
            <a:r>
              <a:rPr lang="en-US" dirty="0">
                <a:latin typeface="Courier New" panose="02070309020205020404" pitchFamily="49" charset="0"/>
                <a:cs typeface="Courier New" panose="02070309020205020404" pitchFamily="49" charset="0"/>
              </a:rPr>
              <a:t>    size++; </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1;</a:t>
            </a:r>
          </a:p>
        </p:txBody>
      </p:sp>
    </p:spTree>
    <p:extLst>
      <p:ext uri="{BB962C8B-B14F-4D97-AF65-F5344CB8AC3E}">
        <p14:creationId xmlns:p14="http://schemas.microsoft.com/office/powerpoint/2010/main" val="368419267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803973" cy="1754326"/>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a;</a:t>
            </a:r>
          </a:p>
          <a:p>
            <a:r>
              <a:rPr lang="en-US" dirty="0">
                <a:latin typeface="Courier New" panose="02070309020205020404" pitchFamily="49" charset="0"/>
                <a:cs typeface="Courier New" panose="02070309020205020404" pitchFamily="49" charset="0"/>
              </a:rPr>
              <a:t>    size++;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enqueue(b)</a:t>
            </a:r>
          </a:p>
          <a:p>
            <a:endParaRPr lang="en-US" dirty="0">
              <a:latin typeface="Courier New" panose="02070309020205020404" pitchFamily="49" charset="0"/>
              <a:cs typeface="Courier New" panose="02070309020205020404" pitchFamily="49" charset="0"/>
            </a:endParaRP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1;</a:t>
            </a:r>
          </a:p>
        </p:txBody>
      </p:sp>
    </p:spTree>
    <p:extLst>
      <p:ext uri="{BB962C8B-B14F-4D97-AF65-F5344CB8AC3E}">
        <p14:creationId xmlns:p14="http://schemas.microsoft.com/office/powerpoint/2010/main" val="64800324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5285421" cy="1754326"/>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a;</a:t>
            </a:r>
          </a:p>
          <a:p>
            <a:r>
              <a:rPr lang="en-US" dirty="0">
                <a:latin typeface="Courier New" panose="02070309020205020404" pitchFamily="49" charset="0"/>
                <a:cs typeface="Courier New" panose="02070309020205020404" pitchFamily="49" charset="0"/>
              </a:rPr>
              <a:t>    size++;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enqueue(b)</a:t>
            </a:r>
          </a:p>
          <a:p>
            <a:r>
              <a:rPr lang="en-US" dirty="0">
                <a:latin typeface="Courier New" panose="02070309020205020404" pitchFamily="49" charset="0"/>
                <a:cs typeface="Courier New" panose="02070309020205020404" pitchFamily="49" charset="0"/>
              </a:rPr>
              <a:t>    int back = (0 + 1) % </a:t>
            </a:r>
            <a:r>
              <a:rPr lang="en-US" dirty="0" err="1">
                <a:latin typeface="Courier New" panose="02070309020205020404" pitchFamily="49" charset="0"/>
                <a:cs typeface="Courier New" panose="02070309020205020404" pitchFamily="49" charset="0"/>
              </a:rPr>
              <a:t>data.length</a:t>
            </a:r>
            <a:r>
              <a:rPr lang="en-US" dirty="0">
                <a:latin typeface="Courier New" panose="02070309020205020404" pitchFamily="49" charset="0"/>
                <a:cs typeface="Courier New" panose="02070309020205020404" pitchFamily="49" charset="0"/>
              </a:rPr>
              <a:t>;</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1;</a:t>
            </a:r>
          </a:p>
        </p:txBody>
      </p:sp>
    </p:spTree>
    <p:extLst>
      <p:ext uri="{BB962C8B-B14F-4D97-AF65-F5344CB8AC3E}">
        <p14:creationId xmlns:p14="http://schemas.microsoft.com/office/powerpoint/2010/main" val="216916916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803973" cy="1754326"/>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a;</a:t>
            </a:r>
          </a:p>
          <a:p>
            <a:r>
              <a:rPr lang="en-US" dirty="0">
                <a:latin typeface="Courier New" panose="02070309020205020404" pitchFamily="49" charset="0"/>
                <a:cs typeface="Courier New" panose="02070309020205020404" pitchFamily="49" charset="0"/>
              </a:rPr>
              <a:t>    size++;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enqueue(b)</a:t>
            </a:r>
          </a:p>
          <a:p>
            <a:r>
              <a:rPr lang="en-US" dirty="0">
                <a:latin typeface="Courier New" panose="02070309020205020404" pitchFamily="49" charset="0"/>
                <a:cs typeface="Courier New" panose="02070309020205020404" pitchFamily="49" charset="0"/>
              </a:rPr>
              <a:t>    int back = 1</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1;</a:t>
            </a:r>
          </a:p>
        </p:txBody>
      </p:sp>
    </p:spTree>
    <p:extLst>
      <p:ext uri="{BB962C8B-B14F-4D97-AF65-F5344CB8AC3E}">
        <p14:creationId xmlns:p14="http://schemas.microsoft.com/office/powerpoint/2010/main" val="2307407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Definition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A stack is an ADT where insertions and deletions follow the LIFO (last-in, first-out) principle.  The last object you added onto the stack will be the first object removed by the stack.</a:t>
            </a:r>
          </a:p>
          <a:p>
            <a:r>
              <a:rPr lang="en-US" dirty="0"/>
              <a:t>We say the stack has a top and a bottom.  Both inserting (pushing) and deleting (popping) happens at the top of the stack.  This ensures the LIFO principle.</a:t>
            </a:r>
          </a:p>
          <a:p>
            <a:r>
              <a:rPr lang="en-US" dirty="0"/>
              <a:t>Using a stack, you can only access the object at the top of the stack; you cannot access, add to, or remove from any other point in the stack.</a:t>
            </a:r>
          </a:p>
          <a:p>
            <a:r>
              <a:rPr lang="en-US" dirty="0"/>
              <a:t>Imagine a stack of plates</a:t>
            </a:r>
          </a:p>
          <a:p>
            <a:endParaRPr lang="en-US" dirty="0"/>
          </a:p>
        </p:txBody>
      </p:sp>
      <p:pic>
        <p:nvPicPr>
          <p:cNvPr id="1026" name="Picture 2" descr="https://www.csee.umbc.edu/courses/undergraduate/CMSC201/fall06/lectures/stacksandqueues/stack.gif">
            <a:extLst>
              <a:ext uri="{FF2B5EF4-FFF2-40B4-BE49-F238E27FC236}">
                <a16:creationId xmlns:a16="http://schemas.microsoft.com/office/drawing/2014/main" id="{CE90F23D-5662-40E3-82DC-66C34F23E8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4513" y="4426561"/>
            <a:ext cx="2152650" cy="2295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706319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2467760707"/>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803973" cy="2031325"/>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a;</a:t>
            </a:r>
          </a:p>
          <a:p>
            <a:r>
              <a:rPr lang="en-US" dirty="0">
                <a:latin typeface="Courier New" panose="02070309020205020404" pitchFamily="49" charset="0"/>
                <a:cs typeface="Courier New" panose="02070309020205020404" pitchFamily="49" charset="0"/>
              </a:rPr>
              <a:t>    size++;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enqueue(b)</a:t>
            </a:r>
          </a:p>
          <a:p>
            <a:r>
              <a:rPr lang="en-US" dirty="0">
                <a:latin typeface="Courier New" panose="02070309020205020404" pitchFamily="49" charset="0"/>
                <a:cs typeface="Courier New" panose="02070309020205020404" pitchFamily="49" charset="0"/>
              </a:rPr>
              <a:t>    int back = 1</a:t>
            </a:r>
          </a:p>
          <a:p>
            <a:r>
              <a:rPr lang="en-US" dirty="0">
                <a:latin typeface="Courier New" panose="02070309020205020404" pitchFamily="49" charset="0"/>
                <a:cs typeface="Courier New" panose="02070309020205020404" pitchFamily="49" charset="0"/>
              </a:rPr>
              <a:t>    data[back] = b;</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1;</a:t>
            </a:r>
          </a:p>
        </p:txBody>
      </p:sp>
    </p:spTree>
    <p:extLst>
      <p:ext uri="{BB962C8B-B14F-4D97-AF65-F5344CB8AC3E}">
        <p14:creationId xmlns:p14="http://schemas.microsoft.com/office/powerpoint/2010/main" val="229000646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803973" cy="2308324"/>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a;</a:t>
            </a:r>
          </a:p>
          <a:p>
            <a:r>
              <a:rPr lang="en-US" dirty="0">
                <a:latin typeface="Courier New" panose="02070309020205020404" pitchFamily="49" charset="0"/>
                <a:cs typeface="Courier New" panose="02070309020205020404" pitchFamily="49" charset="0"/>
              </a:rPr>
              <a:t>    size++;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enqueue(b)</a:t>
            </a:r>
          </a:p>
          <a:p>
            <a:r>
              <a:rPr lang="en-US" dirty="0">
                <a:latin typeface="Courier New" panose="02070309020205020404" pitchFamily="49" charset="0"/>
                <a:cs typeface="Courier New" panose="02070309020205020404" pitchFamily="49" charset="0"/>
              </a:rPr>
              <a:t>    int back = 1</a:t>
            </a:r>
          </a:p>
          <a:p>
            <a:r>
              <a:rPr lang="en-US" dirty="0">
                <a:latin typeface="Courier New" panose="02070309020205020404" pitchFamily="49" charset="0"/>
                <a:cs typeface="Courier New" panose="02070309020205020404" pitchFamily="49" charset="0"/>
              </a:rPr>
              <a:t>    data[back] = b;</a:t>
            </a:r>
          </a:p>
          <a:p>
            <a:r>
              <a:rPr lang="en-US" dirty="0">
                <a:latin typeface="Courier New" panose="02070309020205020404" pitchFamily="49" charset="0"/>
                <a:cs typeface="Courier New" panose="02070309020205020404" pitchFamily="49" charset="0"/>
              </a:rPr>
              <a:t>    size++;</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Tree>
    <p:extLst>
      <p:ext uri="{BB962C8B-B14F-4D97-AF65-F5344CB8AC3E}">
        <p14:creationId xmlns:p14="http://schemas.microsoft.com/office/powerpoint/2010/main" val="135399847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2041400522"/>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r>
                        <a:rPr lang="en-US" sz="1800" b="1" dirty="0">
                          <a:effectLst/>
                        </a:rPr>
                        <a:t>l</a:t>
                      </a:r>
                    </a:p>
                  </a:txBody>
                  <a:tcPr marL="76200" marR="76200" marT="76200" marB="76200" anchor="ctr"/>
                </a:tc>
                <a:tc>
                  <a:txBody>
                    <a:bodyPr/>
                    <a:lstStyle/>
                    <a:p>
                      <a:pPr algn="ctr" fontAlgn="ctr"/>
                      <a:r>
                        <a:rPr lang="en-US" sz="1800" b="1" dirty="0">
                          <a:effectLst/>
                        </a:rPr>
                        <a:t>m</a:t>
                      </a:r>
                    </a:p>
                  </a:txBody>
                  <a:tcPr marL="76200" marR="76200" marT="76200" marB="76200" anchor="ctr"/>
                </a:tc>
                <a:tc>
                  <a:txBody>
                    <a:bodyPr/>
                    <a:lstStyle/>
                    <a:p>
                      <a:pPr algn="ctr" fontAlgn="ctr"/>
                      <a:r>
                        <a:rPr lang="en-US" sz="1800" b="1" dirty="0">
                          <a:effectLst/>
                        </a:rPr>
                        <a:t>n</a:t>
                      </a: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803973" cy="2585323"/>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enqueue(a)</a:t>
            </a:r>
          </a:p>
          <a:p>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a;</a:t>
            </a:r>
          </a:p>
          <a:p>
            <a:r>
              <a:rPr lang="en-US" dirty="0">
                <a:latin typeface="Courier New" panose="02070309020205020404" pitchFamily="49" charset="0"/>
                <a:cs typeface="Courier New" panose="02070309020205020404" pitchFamily="49" charset="0"/>
              </a:rPr>
              <a:t>    size++;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enqueue(b)</a:t>
            </a:r>
          </a:p>
          <a:p>
            <a:r>
              <a:rPr lang="en-US" dirty="0">
                <a:latin typeface="Courier New" panose="02070309020205020404" pitchFamily="49" charset="0"/>
                <a:cs typeface="Courier New" panose="02070309020205020404" pitchFamily="49" charset="0"/>
              </a:rPr>
              <a:t>    int back = 1</a:t>
            </a:r>
          </a:p>
          <a:p>
            <a:r>
              <a:rPr lang="en-US" dirty="0">
                <a:latin typeface="Courier New" panose="02070309020205020404" pitchFamily="49" charset="0"/>
                <a:cs typeface="Courier New" panose="02070309020205020404" pitchFamily="49" charset="0"/>
              </a:rPr>
              <a:t>    data[back] = b;</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20;</a:t>
            </a:r>
          </a:p>
        </p:txBody>
      </p:sp>
    </p:spTree>
    <p:extLst>
      <p:ext uri="{BB962C8B-B14F-4D97-AF65-F5344CB8AC3E}">
        <p14:creationId xmlns:p14="http://schemas.microsoft.com/office/powerpoint/2010/main" val="387582468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pPr lvl="1"/>
            <a:endParaRPr lang="en-US" dirty="0"/>
          </a:p>
        </p:txBody>
      </p:sp>
    </p:spTree>
    <p:extLst>
      <p:ext uri="{BB962C8B-B14F-4D97-AF65-F5344CB8AC3E}">
        <p14:creationId xmlns:p14="http://schemas.microsoft.com/office/powerpoint/2010/main" val="130580077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r>
              <a:rPr lang="en-US" dirty="0"/>
              <a:t>dequeue()</a:t>
            </a:r>
          </a:p>
        </p:txBody>
      </p:sp>
    </p:spTree>
    <p:extLst>
      <p:ext uri="{BB962C8B-B14F-4D97-AF65-F5344CB8AC3E}">
        <p14:creationId xmlns:p14="http://schemas.microsoft.com/office/powerpoint/2010/main" val="218619063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r>
              <a:rPr lang="en-US" dirty="0"/>
              <a:t>dequeue()</a:t>
            </a:r>
          </a:p>
          <a:p>
            <a:pPr lvl="1"/>
            <a:r>
              <a:rPr lang="en-US" dirty="0">
                <a:highlight>
                  <a:srgbClr val="FFFF00"/>
                </a:highlight>
              </a:rPr>
              <a:t>On your paper, implement dequeue with our current model</a:t>
            </a:r>
          </a:p>
        </p:txBody>
      </p:sp>
    </p:spTree>
    <p:extLst>
      <p:ext uri="{BB962C8B-B14F-4D97-AF65-F5344CB8AC3E}">
        <p14:creationId xmlns:p14="http://schemas.microsoft.com/office/powerpoint/2010/main" val="2732656561"/>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r>
              <a:rPr lang="en-US" dirty="0"/>
              <a:t>dequeue()</a:t>
            </a:r>
          </a:p>
          <a:p>
            <a:pPr lvl="1"/>
            <a:r>
              <a:rPr lang="en-US" dirty="0">
                <a:highlight>
                  <a:srgbClr val="FFFF00"/>
                </a:highlight>
              </a:rPr>
              <a:t>On your paper, implement dequeue with our current model</a:t>
            </a:r>
          </a:p>
          <a:p>
            <a:pPr lvl="1"/>
            <a:r>
              <a:rPr lang="en-US" dirty="0"/>
              <a:t>E temp = data[front];</a:t>
            </a:r>
            <a:br>
              <a:rPr lang="en-US" dirty="0"/>
            </a:br>
            <a:endParaRPr lang="en-US" dirty="0"/>
          </a:p>
        </p:txBody>
      </p:sp>
    </p:spTree>
    <p:extLst>
      <p:ext uri="{BB962C8B-B14F-4D97-AF65-F5344CB8AC3E}">
        <p14:creationId xmlns:p14="http://schemas.microsoft.com/office/powerpoint/2010/main" val="321627704"/>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r>
              <a:rPr lang="en-US" dirty="0"/>
              <a:t>dequeue()</a:t>
            </a:r>
          </a:p>
          <a:p>
            <a:pPr lvl="1"/>
            <a:r>
              <a:rPr lang="en-US" dirty="0">
                <a:highlight>
                  <a:srgbClr val="FFFF00"/>
                </a:highlight>
              </a:rPr>
              <a:t>On your paper, implement dequeue with our current model</a:t>
            </a:r>
          </a:p>
          <a:p>
            <a:pPr lvl="1"/>
            <a:r>
              <a:rPr lang="en-US" dirty="0"/>
              <a:t>E temp = data[front];</a:t>
            </a:r>
            <a:br>
              <a:rPr lang="en-US" dirty="0"/>
            </a:br>
            <a:r>
              <a:rPr lang="en-US" dirty="0"/>
              <a:t>data[front] = null;</a:t>
            </a:r>
            <a:br>
              <a:rPr lang="en-US" dirty="0"/>
            </a:br>
            <a:endParaRPr lang="en-US" dirty="0"/>
          </a:p>
        </p:txBody>
      </p:sp>
    </p:spTree>
    <p:extLst>
      <p:ext uri="{BB962C8B-B14F-4D97-AF65-F5344CB8AC3E}">
        <p14:creationId xmlns:p14="http://schemas.microsoft.com/office/powerpoint/2010/main" val="1764297273"/>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r>
              <a:rPr lang="en-US" dirty="0"/>
              <a:t>dequeue()</a:t>
            </a:r>
          </a:p>
          <a:p>
            <a:pPr lvl="1"/>
            <a:r>
              <a:rPr lang="en-US" dirty="0">
                <a:highlight>
                  <a:srgbClr val="FFFF00"/>
                </a:highlight>
              </a:rPr>
              <a:t>On your paper, implement dequeue with our current model</a:t>
            </a:r>
          </a:p>
          <a:p>
            <a:pPr lvl="1"/>
            <a:r>
              <a:rPr lang="en-US" dirty="0"/>
              <a:t>E temp = data[front];</a:t>
            </a:r>
            <a:br>
              <a:rPr lang="en-US" dirty="0"/>
            </a:br>
            <a:r>
              <a:rPr lang="en-US" dirty="0"/>
              <a:t>data[front] = null;</a:t>
            </a:r>
            <a:br>
              <a:rPr lang="en-US" dirty="0"/>
            </a:br>
            <a:r>
              <a:rPr lang="en-US" dirty="0"/>
              <a:t>front = (front + 1) % </a:t>
            </a:r>
            <a:r>
              <a:rPr lang="en-US" dirty="0" err="1"/>
              <a:t>data.length</a:t>
            </a:r>
            <a:r>
              <a:rPr lang="en-US" dirty="0"/>
              <a:t>;</a:t>
            </a:r>
            <a:br>
              <a:rPr lang="en-US" dirty="0"/>
            </a:br>
            <a:endParaRPr lang="en-US" dirty="0"/>
          </a:p>
        </p:txBody>
      </p:sp>
    </p:spTree>
    <p:extLst>
      <p:ext uri="{BB962C8B-B14F-4D97-AF65-F5344CB8AC3E}">
        <p14:creationId xmlns:p14="http://schemas.microsoft.com/office/powerpoint/2010/main" val="326869526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r>
              <a:rPr lang="en-US" dirty="0"/>
              <a:t>dequeue()</a:t>
            </a:r>
          </a:p>
          <a:p>
            <a:pPr lvl="1"/>
            <a:r>
              <a:rPr lang="en-US" dirty="0">
                <a:highlight>
                  <a:srgbClr val="FFFF00"/>
                </a:highlight>
              </a:rPr>
              <a:t>On your paper, implement dequeue with our current model</a:t>
            </a:r>
          </a:p>
          <a:p>
            <a:pPr lvl="1"/>
            <a:r>
              <a:rPr lang="en-US" dirty="0"/>
              <a:t>E temp = data[front];</a:t>
            </a:r>
            <a:br>
              <a:rPr lang="en-US" dirty="0"/>
            </a:br>
            <a:r>
              <a:rPr lang="en-US" dirty="0"/>
              <a:t>data[front] = null;</a:t>
            </a:r>
            <a:br>
              <a:rPr lang="en-US" dirty="0"/>
            </a:br>
            <a:r>
              <a:rPr lang="en-US" dirty="0"/>
              <a:t>front = (front + 1) % </a:t>
            </a:r>
            <a:r>
              <a:rPr lang="en-US" dirty="0" err="1"/>
              <a:t>data.length</a:t>
            </a:r>
            <a:r>
              <a:rPr lang="en-US" dirty="0"/>
              <a:t>;</a:t>
            </a:r>
            <a:br>
              <a:rPr lang="en-US" dirty="0"/>
            </a:br>
            <a:r>
              <a:rPr lang="en-US" dirty="0"/>
              <a:t>size--;</a:t>
            </a:r>
          </a:p>
          <a:p>
            <a:pPr lvl="1"/>
            <a:endParaRPr lang="en-US" dirty="0"/>
          </a:p>
        </p:txBody>
      </p:sp>
    </p:spTree>
    <p:extLst>
      <p:ext uri="{BB962C8B-B14F-4D97-AF65-F5344CB8AC3E}">
        <p14:creationId xmlns:p14="http://schemas.microsoft.com/office/powerpoint/2010/main" val="1111446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Announcements</a:t>
            </a:r>
          </a:p>
        </p:txBody>
      </p:sp>
      <p:sp>
        <p:nvSpPr>
          <p:cNvPr id="3" name="Content Placeholder 2"/>
          <p:cNvSpPr>
            <a:spLocks noGrp="1"/>
          </p:cNvSpPr>
          <p:nvPr>
            <p:ph idx="1"/>
          </p:nvPr>
        </p:nvSpPr>
        <p:spPr/>
        <p:txBody>
          <a:bodyPr/>
          <a:lstStyle/>
          <a:p>
            <a:r>
              <a:rPr lang="en-US" dirty="0"/>
              <a:t>Homework 2 is out</a:t>
            </a:r>
          </a:p>
          <a:p>
            <a:pPr lvl="1"/>
            <a:r>
              <a:rPr lang="en-US" dirty="0"/>
              <a:t>Due next Monday</a:t>
            </a:r>
          </a:p>
          <a:p>
            <a:r>
              <a:rPr lang="en-US" dirty="0"/>
              <a:t>5 scribes please</a:t>
            </a:r>
          </a:p>
          <a:p>
            <a:r>
              <a:rPr lang="en-US" dirty="0"/>
              <a:t>My Office Hours</a:t>
            </a:r>
          </a:p>
          <a:p>
            <a:pPr lvl="1"/>
            <a:r>
              <a:rPr lang="en-US" dirty="0"/>
              <a:t>Still by appointment till I get my office keys…</a:t>
            </a:r>
          </a:p>
          <a:p>
            <a:endParaRPr lang="en-US" dirty="0"/>
          </a:p>
          <a:p>
            <a:pPr lvl="1"/>
            <a:endParaRPr lang="en-US" dirty="0"/>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2</a:t>
            </a:fld>
            <a:endParaRPr lang="en-US"/>
          </a:p>
        </p:txBody>
      </p:sp>
    </p:spTree>
    <p:extLst>
      <p:ext uri="{BB962C8B-B14F-4D97-AF65-F5344CB8AC3E}">
        <p14:creationId xmlns:p14="http://schemas.microsoft.com/office/powerpoint/2010/main" val="371273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Stack operations:</a:t>
            </a:r>
          </a:p>
        </p:txBody>
      </p:sp>
    </p:spTree>
    <p:extLst>
      <p:ext uri="{BB962C8B-B14F-4D97-AF65-F5344CB8AC3E}">
        <p14:creationId xmlns:p14="http://schemas.microsoft.com/office/powerpoint/2010/main" val="140163878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a:t>int back = (front + size) % data.length; // if queue is full, throw exception.</a:t>
            </a:r>
            <a:br>
              <a:rPr lang="en-US"/>
            </a:br>
            <a:r>
              <a:rPr lang="en-US"/>
              <a:t>data[back] = e;</a:t>
            </a:r>
            <a:br>
              <a:rPr lang="en-US"/>
            </a:br>
            <a:r>
              <a:rPr lang="en-US"/>
              <a:t>size++;</a:t>
            </a:r>
          </a:p>
          <a:p>
            <a:r>
              <a:rPr lang="en-US"/>
              <a:t>dequeue</a:t>
            </a:r>
            <a:r>
              <a:rPr lang="en-US" dirty="0"/>
              <a:t>()</a:t>
            </a:r>
          </a:p>
          <a:p>
            <a:pPr lvl="1"/>
            <a:r>
              <a:rPr lang="en-US" dirty="0">
                <a:highlight>
                  <a:srgbClr val="FFFF00"/>
                </a:highlight>
              </a:rPr>
              <a:t>On your paper, implement dequeue with our current model</a:t>
            </a:r>
          </a:p>
          <a:p>
            <a:pPr lvl="1"/>
            <a:r>
              <a:rPr lang="en-US" dirty="0"/>
              <a:t>E temp = data[front];</a:t>
            </a:r>
            <a:br>
              <a:rPr lang="en-US" dirty="0"/>
            </a:br>
            <a:r>
              <a:rPr lang="en-US" dirty="0"/>
              <a:t>data[front] = null;</a:t>
            </a:r>
            <a:br>
              <a:rPr lang="en-US" dirty="0"/>
            </a:br>
            <a:r>
              <a:rPr lang="en-US" dirty="0"/>
              <a:t>front = (front + 1) % </a:t>
            </a:r>
            <a:r>
              <a:rPr lang="en-US" dirty="0" err="1"/>
              <a:t>data.length</a:t>
            </a:r>
            <a:r>
              <a:rPr lang="en-US" dirty="0"/>
              <a:t>;</a:t>
            </a:r>
            <a:br>
              <a:rPr lang="en-US" dirty="0"/>
            </a:br>
            <a:r>
              <a:rPr lang="en-US" dirty="0"/>
              <a:t>size--;</a:t>
            </a:r>
            <a:br>
              <a:rPr lang="en-US" dirty="0"/>
            </a:br>
            <a:r>
              <a:rPr lang="en-US" dirty="0"/>
              <a:t>return temp;  // return </a:t>
            </a:r>
          </a:p>
          <a:p>
            <a:pPr lvl="1"/>
            <a:endParaRPr lang="en-US" dirty="0"/>
          </a:p>
        </p:txBody>
      </p:sp>
    </p:spTree>
    <p:extLst>
      <p:ext uri="{BB962C8B-B14F-4D97-AF65-F5344CB8AC3E}">
        <p14:creationId xmlns:p14="http://schemas.microsoft.com/office/powerpoint/2010/main" val="286722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Dequeue()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r>
                        <a:rPr lang="en-US" sz="1800" b="1" dirty="0">
                          <a:effectLst/>
                        </a:rPr>
                        <a:t>l</a:t>
                      </a:r>
                    </a:p>
                  </a:txBody>
                  <a:tcPr marL="76200" marR="76200" marT="76200" marB="76200" anchor="ctr"/>
                </a:tc>
                <a:tc>
                  <a:txBody>
                    <a:bodyPr/>
                    <a:lstStyle/>
                    <a:p>
                      <a:pPr algn="ctr" fontAlgn="ctr"/>
                      <a:r>
                        <a:rPr lang="en-US" sz="1800" b="1" dirty="0">
                          <a:effectLst/>
                        </a:rPr>
                        <a:t>m</a:t>
                      </a:r>
                    </a:p>
                  </a:txBody>
                  <a:tcPr marL="76200" marR="76200" marT="76200" marB="76200" anchor="ctr"/>
                </a:tc>
                <a:tc>
                  <a:txBody>
                    <a:bodyPr/>
                    <a:lstStyle/>
                    <a:p>
                      <a:pPr algn="ctr" fontAlgn="ctr"/>
                      <a:r>
                        <a:rPr lang="en-US" sz="1800" b="1" dirty="0">
                          <a:effectLst/>
                        </a:rPr>
                        <a:t>n</a:t>
                      </a: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142539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dequeue()</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20;</a:t>
            </a:r>
          </a:p>
        </p:txBody>
      </p:sp>
    </p:spTree>
    <p:extLst>
      <p:ext uri="{BB962C8B-B14F-4D97-AF65-F5344CB8AC3E}">
        <p14:creationId xmlns:p14="http://schemas.microsoft.com/office/powerpoint/2010/main" val="182287841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Dequeue()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r>
                        <a:rPr lang="en-US" sz="1800" b="1" dirty="0">
                          <a:effectLst/>
                        </a:rPr>
                        <a:t>l</a:t>
                      </a:r>
                    </a:p>
                  </a:txBody>
                  <a:tcPr marL="76200" marR="76200" marT="76200" marB="76200" anchor="ctr"/>
                </a:tc>
                <a:tc>
                  <a:txBody>
                    <a:bodyPr/>
                    <a:lstStyle/>
                    <a:p>
                      <a:pPr algn="ctr" fontAlgn="ctr"/>
                      <a:r>
                        <a:rPr lang="en-US" sz="1800" b="1" dirty="0">
                          <a:effectLst/>
                        </a:rPr>
                        <a:t>m</a:t>
                      </a:r>
                    </a:p>
                  </a:txBody>
                  <a:tcPr marL="76200" marR="76200" marT="76200" marB="76200" anchor="ctr"/>
                </a:tc>
                <a:tc>
                  <a:txBody>
                    <a:bodyPr/>
                    <a:lstStyle/>
                    <a:p>
                      <a:pPr algn="ctr" fontAlgn="ctr"/>
                      <a:r>
                        <a:rPr lang="en-US" sz="1800" b="1" dirty="0">
                          <a:effectLst/>
                        </a:rPr>
                        <a:t>n</a:t>
                      </a: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3631122"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dequeue()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temp = data[front]</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20;</a:t>
            </a:r>
          </a:p>
        </p:txBody>
      </p:sp>
      <p:sp>
        <p:nvSpPr>
          <p:cNvPr id="10" name="TextBox 9">
            <a:extLst>
              <a:ext uri="{FF2B5EF4-FFF2-40B4-BE49-F238E27FC236}">
                <a16:creationId xmlns:a16="http://schemas.microsoft.com/office/drawing/2014/main" id="{06509DD2-10E2-4D31-8AFF-9276B98C5DBA}"/>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a;</a:t>
            </a:r>
          </a:p>
        </p:txBody>
      </p:sp>
    </p:spTree>
    <p:extLst>
      <p:ext uri="{BB962C8B-B14F-4D97-AF65-F5344CB8AC3E}">
        <p14:creationId xmlns:p14="http://schemas.microsoft.com/office/powerpoint/2010/main" val="26633554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Dequeue()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326619050"/>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r>
                        <a:rPr lang="en-US" sz="1800" b="1" dirty="0">
                          <a:effectLst/>
                        </a:rPr>
                        <a:t>l</a:t>
                      </a:r>
                    </a:p>
                  </a:txBody>
                  <a:tcPr marL="76200" marR="76200" marT="76200" marB="76200" anchor="ctr"/>
                </a:tc>
                <a:tc>
                  <a:txBody>
                    <a:bodyPr/>
                    <a:lstStyle/>
                    <a:p>
                      <a:pPr algn="ctr" fontAlgn="ctr"/>
                      <a:r>
                        <a:rPr lang="en-US" sz="1800" b="1" dirty="0">
                          <a:effectLst/>
                        </a:rPr>
                        <a:t>m</a:t>
                      </a:r>
                    </a:p>
                  </a:txBody>
                  <a:tcPr marL="76200" marR="76200" marT="76200" marB="76200" anchor="ctr"/>
                </a:tc>
                <a:tc>
                  <a:txBody>
                    <a:bodyPr/>
                    <a:lstStyle/>
                    <a:p>
                      <a:pPr algn="ctr" fontAlgn="ctr"/>
                      <a:r>
                        <a:rPr lang="en-US" sz="1800" b="1" dirty="0">
                          <a:effectLst/>
                        </a:rPr>
                        <a:t>n</a:t>
                      </a: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8541" y="233181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8542" y="2331817"/>
            <a:ext cx="78353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3493264"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dequeue()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20;</a:t>
            </a:r>
          </a:p>
        </p:txBody>
      </p:sp>
      <p:sp>
        <p:nvSpPr>
          <p:cNvPr id="10" name="TextBox 9">
            <a:extLst>
              <a:ext uri="{FF2B5EF4-FFF2-40B4-BE49-F238E27FC236}">
                <a16:creationId xmlns:a16="http://schemas.microsoft.com/office/drawing/2014/main" id="{06509DD2-10E2-4D31-8AFF-9276B98C5DBA}"/>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a;</a:t>
            </a:r>
          </a:p>
        </p:txBody>
      </p:sp>
    </p:spTree>
    <p:extLst>
      <p:ext uri="{BB962C8B-B14F-4D97-AF65-F5344CB8AC3E}">
        <p14:creationId xmlns:p14="http://schemas.microsoft.com/office/powerpoint/2010/main" val="1044285045"/>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Dequeue()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r>
                        <a:rPr lang="en-US" sz="1800" b="1" dirty="0">
                          <a:effectLst/>
                        </a:rPr>
                        <a:t>l</a:t>
                      </a:r>
                    </a:p>
                  </a:txBody>
                  <a:tcPr marL="76200" marR="76200" marT="76200" marB="76200" anchor="ctr"/>
                </a:tc>
                <a:tc>
                  <a:txBody>
                    <a:bodyPr/>
                    <a:lstStyle/>
                    <a:p>
                      <a:pPr algn="ctr" fontAlgn="ctr"/>
                      <a:r>
                        <a:rPr lang="en-US" sz="1800" b="1" dirty="0">
                          <a:effectLst/>
                        </a:rPr>
                        <a:t>m</a:t>
                      </a:r>
                    </a:p>
                  </a:txBody>
                  <a:tcPr marL="76200" marR="76200" marT="76200" marB="76200" anchor="ctr"/>
                </a:tc>
                <a:tc>
                  <a:txBody>
                    <a:bodyPr/>
                    <a:lstStyle/>
                    <a:p>
                      <a:pPr algn="ctr" fontAlgn="ctr"/>
                      <a:r>
                        <a:rPr lang="en-US" sz="1800" b="1" dirty="0">
                          <a:effectLst/>
                        </a:rPr>
                        <a:t>n</a:t>
                      </a: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885103" y="232302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858973" y="2318154"/>
            <a:ext cx="323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5423280"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dequeue()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(front + 1)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20;</a:t>
            </a:r>
          </a:p>
        </p:txBody>
      </p:sp>
      <p:sp>
        <p:nvSpPr>
          <p:cNvPr id="10" name="TextBox 9">
            <a:extLst>
              <a:ext uri="{FF2B5EF4-FFF2-40B4-BE49-F238E27FC236}">
                <a16:creationId xmlns:a16="http://schemas.microsoft.com/office/drawing/2014/main" id="{06509DD2-10E2-4D31-8AFF-9276B98C5DBA}"/>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a;</a:t>
            </a:r>
          </a:p>
        </p:txBody>
      </p:sp>
    </p:spTree>
    <p:extLst>
      <p:ext uri="{BB962C8B-B14F-4D97-AF65-F5344CB8AC3E}">
        <p14:creationId xmlns:p14="http://schemas.microsoft.com/office/powerpoint/2010/main" val="22463401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Dequeue()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r>
                        <a:rPr lang="en-US" sz="1800" b="1" dirty="0">
                          <a:effectLst/>
                        </a:rPr>
                        <a:t>l</a:t>
                      </a:r>
                    </a:p>
                  </a:txBody>
                  <a:tcPr marL="76200" marR="76200" marT="76200" marB="76200" anchor="ctr"/>
                </a:tc>
                <a:tc>
                  <a:txBody>
                    <a:bodyPr/>
                    <a:lstStyle/>
                    <a:p>
                      <a:pPr algn="ctr" fontAlgn="ctr"/>
                      <a:r>
                        <a:rPr lang="en-US" sz="1800" b="1" dirty="0">
                          <a:effectLst/>
                        </a:rPr>
                        <a:t>m</a:t>
                      </a:r>
                    </a:p>
                  </a:txBody>
                  <a:tcPr marL="76200" marR="76200" marT="76200" marB="76200" anchor="ctr"/>
                </a:tc>
                <a:tc>
                  <a:txBody>
                    <a:bodyPr/>
                    <a:lstStyle/>
                    <a:p>
                      <a:pPr algn="ctr" fontAlgn="ctr"/>
                      <a:r>
                        <a:rPr lang="en-US" sz="1800" b="1" dirty="0">
                          <a:effectLst/>
                        </a:rPr>
                        <a:t>n</a:t>
                      </a: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885103" y="232302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858973" y="2318154"/>
            <a:ext cx="323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5285421" cy="1477328"/>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dequeue()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(front + 1)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size--</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19;</a:t>
            </a:r>
          </a:p>
        </p:txBody>
      </p:sp>
      <p:sp>
        <p:nvSpPr>
          <p:cNvPr id="10" name="TextBox 9">
            <a:extLst>
              <a:ext uri="{FF2B5EF4-FFF2-40B4-BE49-F238E27FC236}">
                <a16:creationId xmlns:a16="http://schemas.microsoft.com/office/drawing/2014/main" id="{06509DD2-10E2-4D31-8AFF-9276B98C5DBA}"/>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a;</a:t>
            </a:r>
          </a:p>
        </p:txBody>
      </p:sp>
    </p:spTree>
    <p:extLst>
      <p:ext uri="{BB962C8B-B14F-4D97-AF65-F5344CB8AC3E}">
        <p14:creationId xmlns:p14="http://schemas.microsoft.com/office/powerpoint/2010/main" val="56080085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Dequeue()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r>
                        <a:rPr lang="en-US" sz="1800" b="1" dirty="0">
                          <a:effectLst/>
                        </a:rPr>
                        <a:t>l</a:t>
                      </a:r>
                    </a:p>
                  </a:txBody>
                  <a:tcPr marL="76200" marR="76200" marT="76200" marB="76200" anchor="ctr"/>
                </a:tc>
                <a:tc>
                  <a:txBody>
                    <a:bodyPr/>
                    <a:lstStyle/>
                    <a:p>
                      <a:pPr algn="ctr" fontAlgn="ctr"/>
                      <a:r>
                        <a:rPr lang="en-US" sz="1800" b="1" dirty="0">
                          <a:effectLst/>
                        </a:rPr>
                        <a:t>m</a:t>
                      </a:r>
                    </a:p>
                  </a:txBody>
                  <a:tcPr marL="76200" marR="76200" marT="76200" marB="76200" anchor="ctr"/>
                </a:tc>
                <a:tc>
                  <a:txBody>
                    <a:bodyPr/>
                    <a:lstStyle/>
                    <a:p>
                      <a:pPr algn="ctr" fontAlgn="ctr"/>
                      <a:r>
                        <a:rPr lang="en-US" sz="1800" b="1" dirty="0">
                          <a:effectLst/>
                        </a:rPr>
                        <a:t>n</a:t>
                      </a: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885103" y="232302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182081"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858973" y="2318154"/>
            <a:ext cx="323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5285421" cy="1754326"/>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dequeue()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(front + 1)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return temp;</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2114681"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19;</a:t>
            </a:r>
          </a:p>
        </p:txBody>
      </p:sp>
      <p:sp>
        <p:nvSpPr>
          <p:cNvPr id="10" name="TextBox 9">
            <a:extLst>
              <a:ext uri="{FF2B5EF4-FFF2-40B4-BE49-F238E27FC236}">
                <a16:creationId xmlns:a16="http://schemas.microsoft.com/office/drawing/2014/main" id="{06509DD2-10E2-4D31-8AFF-9276B98C5DBA}"/>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a;</a:t>
            </a:r>
          </a:p>
        </p:txBody>
      </p:sp>
    </p:spTree>
    <p:extLst>
      <p:ext uri="{BB962C8B-B14F-4D97-AF65-F5344CB8AC3E}">
        <p14:creationId xmlns:p14="http://schemas.microsoft.com/office/powerpoint/2010/main" val="209177225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Dequeue()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435026085"/>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14;</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336237"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612802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5285421" cy="2031325"/>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dequeue()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(front + 1)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return temp;</a:t>
            </a:r>
          </a:p>
          <a:p>
            <a:r>
              <a:rPr lang="en-US" dirty="0">
                <a:latin typeface="Courier New" panose="02070309020205020404" pitchFamily="49" charset="0"/>
                <a:cs typeface="Courier New" panose="02070309020205020404" pitchFamily="49" charset="0"/>
              </a:rPr>
              <a:t>…</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6;</a:t>
            </a:r>
          </a:p>
        </p:txBody>
      </p:sp>
    </p:spTree>
    <p:extLst>
      <p:ext uri="{BB962C8B-B14F-4D97-AF65-F5344CB8AC3E}">
        <p14:creationId xmlns:p14="http://schemas.microsoft.com/office/powerpoint/2010/main" val="89957036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14;</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336237"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612802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1563248"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6;</a:t>
            </a:r>
          </a:p>
        </p:txBody>
      </p:sp>
    </p:spTree>
    <p:extLst>
      <p:ext uri="{BB962C8B-B14F-4D97-AF65-F5344CB8AC3E}">
        <p14:creationId xmlns:p14="http://schemas.microsoft.com/office/powerpoint/2010/main" val="23561008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14;</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336237"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612802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6112571"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(front + size)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6;</a:t>
            </a:r>
          </a:p>
        </p:txBody>
      </p:sp>
    </p:spTree>
    <p:extLst>
      <p:ext uri="{BB962C8B-B14F-4D97-AF65-F5344CB8AC3E}">
        <p14:creationId xmlns:p14="http://schemas.microsoft.com/office/powerpoint/2010/main" val="1790952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Stack operations:</a:t>
            </a:r>
          </a:p>
          <a:p>
            <a:pPr lvl="1"/>
            <a:r>
              <a:rPr lang="en-US" dirty="0"/>
              <a:t>push(e): adds element e to the top of the stack.</a:t>
            </a:r>
          </a:p>
        </p:txBody>
      </p:sp>
    </p:spTree>
    <p:extLst>
      <p:ext uri="{BB962C8B-B14F-4D97-AF65-F5344CB8AC3E}">
        <p14:creationId xmlns:p14="http://schemas.microsoft.com/office/powerpoint/2010/main" val="251237027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14;</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336237"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612802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5285421"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(14 + 6)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6;</a:t>
            </a:r>
          </a:p>
        </p:txBody>
      </p:sp>
    </p:spTree>
    <p:extLst>
      <p:ext uri="{BB962C8B-B14F-4D97-AF65-F5344CB8AC3E}">
        <p14:creationId xmlns:p14="http://schemas.microsoft.com/office/powerpoint/2010/main" val="1018367103"/>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14;</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336237"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612802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4733988"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(20)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6;</a:t>
            </a:r>
          </a:p>
        </p:txBody>
      </p:sp>
    </p:spTree>
    <p:extLst>
      <p:ext uri="{BB962C8B-B14F-4D97-AF65-F5344CB8AC3E}">
        <p14:creationId xmlns:p14="http://schemas.microsoft.com/office/powerpoint/2010/main" val="4148622255"/>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14;</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336237"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612802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390398" cy="64633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6;</a:t>
            </a:r>
          </a:p>
        </p:txBody>
      </p:sp>
    </p:spTree>
    <p:extLst>
      <p:ext uri="{BB962C8B-B14F-4D97-AF65-F5344CB8AC3E}">
        <p14:creationId xmlns:p14="http://schemas.microsoft.com/office/powerpoint/2010/main" val="105236605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1151597716"/>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14;</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336237"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612802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666114" cy="923330"/>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6;</a:t>
            </a:r>
          </a:p>
        </p:txBody>
      </p:sp>
    </p:spTree>
    <p:extLst>
      <p:ext uri="{BB962C8B-B14F-4D97-AF65-F5344CB8AC3E}">
        <p14:creationId xmlns:p14="http://schemas.microsoft.com/office/powerpoint/2010/main" val="118371277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o</a:t>
                      </a:r>
                    </a:p>
                  </a:txBody>
                  <a:tcPr marL="76200" marR="76200" marT="76200" marB="76200" anchor="ctr"/>
                </a:tc>
                <a:tc>
                  <a:txBody>
                    <a:bodyPr/>
                    <a:lstStyle/>
                    <a:p>
                      <a:pPr algn="ctr" fontAlgn="ctr"/>
                      <a:r>
                        <a:rPr lang="en-US" sz="1800" b="1" dirty="0">
                          <a:effectLst/>
                        </a:rPr>
                        <a:t>p</a:t>
                      </a:r>
                    </a:p>
                  </a:txBody>
                  <a:tcPr marL="76200" marR="76200" marT="76200" marB="76200" anchor="ctr"/>
                </a:tc>
                <a:tc>
                  <a:txBody>
                    <a:bodyPr/>
                    <a:lstStyle/>
                    <a:p>
                      <a:pPr algn="ctr" fontAlgn="ctr"/>
                      <a:r>
                        <a:rPr lang="en-US" sz="1800" b="1" dirty="0">
                          <a:effectLst/>
                        </a:rPr>
                        <a:t>q</a:t>
                      </a:r>
                    </a:p>
                  </a:txBody>
                  <a:tcPr marL="76200" marR="76200" marT="76200" marB="76200" anchor="ctr"/>
                </a:tc>
                <a:tc>
                  <a:txBody>
                    <a:bodyPr/>
                    <a:lstStyle/>
                    <a:p>
                      <a:pPr algn="ctr" fontAlgn="ctr"/>
                      <a:r>
                        <a:rPr lang="en-US" sz="1800" b="1" dirty="0">
                          <a:effectLst/>
                        </a:rPr>
                        <a:t>r</a:t>
                      </a:r>
                    </a:p>
                  </a:txBody>
                  <a:tcPr marL="76200" marR="76200" marT="76200" marB="76200" anchor="ctr"/>
                </a:tc>
                <a:tc>
                  <a:txBody>
                    <a:bodyPr/>
                    <a:lstStyle/>
                    <a:p>
                      <a:pPr algn="ctr" fontAlgn="ctr"/>
                      <a:r>
                        <a:rPr lang="en-US" sz="1800" b="1" dirty="0">
                          <a:effectLst/>
                        </a:rPr>
                        <a:t>s</a:t>
                      </a: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14;</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336237"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612802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666114" cy="1200329"/>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7;</a:t>
            </a:r>
          </a:p>
        </p:txBody>
      </p:sp>
    </p:spTree>
    <p:extLst>
      <p:ext uri="{BB962C8B-B14F-4D97-AF65-F5344CB8AC3E}">
        <p14:creationId xmlns:p14="http://schemas.microsoft.com/office/powerpoint/2010/main" val="2040828054"/>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541574423"/>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0802600"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85943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666114" cy="1754326"/>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endParaRPr lang="en-US" dirty="0">
              <a:latin typeface="Courier New" panose="02070309020205020404" pitchFamily="49" charset="0"/>
              <a:cs typeface="Courier New" panose="02070309020205020404" pitchFamily="49" charset="0"/>
            </a:endParaRP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Tree>
    <p:extLst>
      <p:ext uri="{BB962C8B-B14F-4D97-AF65-F5344CB8AC3E}">
        <p14:creationId xmlns:p14="http://schemas.microsoft.com/office/powerpoint/2010/main" val="24439745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0802600"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85943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2666114" cy="1754326"/>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Tree>
    <p:extLst>
      <p:ext uri="{BB962C8B-B14F-4D97-AF65-F5344CB8AC3E}">
        <p14:creationId xmlns:p14="http://schemas.microsoft.com/office/powerpoint/2010/main" val="180875379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r>
                        <a:rPr lang="en-US" sz="1800" b="1" dirty="0">
                          <a:effectLst/>
                        </a:rPr>
                        <a:t>t</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0802600"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85943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3493264" cy="2031325"/>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a:p>
            <a:r>
              <a:rPr lang="en-US" dirty="0">
                <a:latin typeface="Courier New" panose="02070309020205020404" pitchFamily="49" charset="0"/>
                <a:cs typeface="Courier New" panose="02070309020205020404" pitchFamily="49" charset="0"/>
              </a:rPr>
              <a:t>    E temp = data[front]</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
        <p:nvSpPr>
          <p:cNvPr id="10" name="TextBox 9">
            <a:extLst>
              <a:ext uri="{FF2B5EF4-FFF2-40B4-BE49-F238E27FC236}">
                <a16:creationId xmlns:a16="http://schemas.microsoft.com/office/drawing/2014/main" id="{B3A5A849-A523-4B55-A618-1492A0722033}"/>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t;</a:t>
            </a:r>
          </a:p>
        </p:txBody>
      </p:sp>
    </p:spTree>
    <p:extLst>
      <p:ext uri="{BB962C8B-B14F-4D97-AF65-F5344CB8AC3E}">
        <p14:creationId xmlns:p14="http://schemas.microsoft.com/office/powerpoint/2010/main" val="1325402313"/>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2940461805"/>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0802600"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85943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3493264" cy="2308324"/>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a:p>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
        <p:nvSpPr>
          <p:cNvPr id="10" name="TextBox 9">
            <a:extLst>
              <a:ext uri="{FF2B5EF4-FFF2-40B4-BE49-F238E27FC236}">
                <a16:creationId xmlns:a16="http://schemas.microsoft.com/office/drawing/2014/main" id="{B3A5A849-A523-4B55-A618-1492A0722033}"/>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t;</a:t>
            </a:r>
          </a:p>
        </p:txBody>
      </p:sp>
    </p:spTree>
    <p:extLst>
      <p:ext uri="{BB962C8B-B14F-4D97-AF65-F5344CB8AC3E}">
        <p14:creationId xmlns:p14="http://schemas.microsoft.com/office/powerpoint/2010/main" val="397263362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0802600"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85943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5285421" cy="2585323"/>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a:p>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(front + 1)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
        <p:nvSpPr>
          <p:cNvPr id="10" name="TextBox 9">
            <a:extLst>
              <a:ext uri="{FF2B5EF4-FFF2-40B4-BE49-F238E27FC236}">
                <a16:creationId xmlns:a16="http://schemas.microsoft.com/office/drawing/2014/main" id="{B3A5A849-A523-4B55-A618-1492A0722033}"/>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t;</a:t>
            </a:r>
          </a:p>
        </p:txBody>
      </p:sp>
    </p:spTree>
    <p:extLst>
      <p:ext uri="{BB962C8B-B14F-4D97-AF65-F5344CB8AC3E}">
        <p14:creationId xmlns:p14="http://schemas.microsoft.com/office/powerpoint/2010/main" val="3613213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Stack operations:</a:t>
            </a:r>
          </a:p>
          <a:p>
            <a:pPr lvl="1"/>
            <a:r>
              <a:rPr lang="en-US" dirty="0"/>
              <a:t>push(e): adds element e to the top of the stack.</a:t>
            </a:r>
          </a:p>
          <a:p>
            <a:pPr lvl="1"/>
            <a:r>
              <a:rPr lang="en-US" dirty="0"/>
              <a:t>pop(): removes and returns the top element from the stack.  (null if the stack is empty)</a:t>
            </a:r>
          </a:p>
        </p:txBody>
      </p:sp>
    </p:spTree>
    <p:extLst>
      <p:ext uri="{BB962C8B-B14F-4D97-AF65-F5344CB8AC3E}">
        <p14:creationId xmlns:p14="http://schemas.microsoft.com/office/powerpoint/2010/main" val="3761298190"/>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0802600"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85943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4871847" cy="2585323"/>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a:p>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(19 + 1)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
        <p:nvSpPr>
          <p:cNvPr id="10" name="TextBox 9">
            <a:extLst>
              <a:ext uri="{FF2B5EF4-FFF2-40B4-BE49-F238E27FC236}">
                <a16:creationId xmlns:a16="http://schemas.microsoft.com/office/drawing/2014/main" id="{B3A5A849-A523-4B55-A618-1492A0722033}"/>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t;</a:t>
            </a:r>
          </a:p>
        </p:txBody>
      </p:sp>
    </p:spTree>
    <p:extLst>
      <p:ext uri="{BB962C8B-B14F-4D97-AF65-F5344CB8AC3E}">
        <p14:creationId xmlns:p14="http://schemas.microsoft.com/office/powerpoint/2010/main" val="1397749083"/>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0802600"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85943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4320413" cy="2585323"/>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a:p>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(20) % </a:t>
            </a:r>
            <a:r>
              <a:rPr lang="en-US" dirty="0" err="1">
                <a:latin typeface="Courier New" panose="02070309020205020404" pitchFamily="49" charset="0"/>
                <a:cs typeface="Courier New" panose="02070309020205020404" pitchFamily="49" charset="0"/>
              </a:rPr>
              <a:t>data.length</a:t>
            </a:r>
            <a:endParaRPr lang="en-US" dirty="0">
              <a:latin typeface="Courier New" panose="02070309020205020404" pitchFamily="49" charset="0"/>
              <a:cs typeface="Courier New" panose="02070309020205020404" pitchFamily="49" charset="0"/>
            </a:endParaRP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
        <p:nvSpPr>
          <p:cNvPr id="10" name="TextBox 9">
            <a:extLst>
              <a:ext uri="{FF2B5EF4-FFF2-40B4-BE49-F238E27FC236}">
                <a16:creationId xmlns:a16="http://schemas.microsoft.com/office/drawing/2014/main" id="{B3A5A849-A523-4B55-A618-1492A0722033}"/>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t;</a:t>
            </a:r>
          </a:p>
        </p:txBody>
      </p:sp>
    </p:spTree>
    <p:extLst>
      <p:ext uri="{BB962C8B-B14F-4D97-AF65-F5344CB8AC3E}">
        <p14:creationId xmlns:p14="http://schemas.microsoft.com/office/powerpoint/2010/main" val="3362165177"/>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0802600"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a:off x="2208213" y="2318154"/>
            <a:ext cx="859438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3493264" cy="2585323"/>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a:p>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0</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
        <p:nvSpPr>
          <p:cNvPr id="10" name="TextBox 9">
            <a:extLst>
              <a:ext uri="{FF2B5EF4-FFF2-40B4-BE49-F238E27FC236}">
                <a16:creationId xmlns:a16="http://schemas.microsoft.com/office/drawing/2014/main" id="{B3A5A849-A523-4B55-A618-1492A0722033}"/>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t;</a:t>
            </a:r>
          </a:p>
        </p:txBody>
      </p:sp>
    </p:spTree>
    <p:extLst>
      <p:ext uri="{BB962C8B-B14F-4D97-AF65-F5344CB8AC3E}">
        <p14:creationId xmlns:p14="http://schemas.microsoft.com/office/powerpoint/2010/main" val="251002428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0152"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0152" y="2318154"/>
            <a:ext cx="86085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3493264" cy="2585323"/>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a:p>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0</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2;</a:t>
            </a:r>
          </a:p>
        </p:txBody>
      </p:sp>
      <p:sp>
        <p:nvSpPr>
          <p:cNvPr id="10" name="TextBox 9">
            <a:extLst>
              <a:ext uri="{FF2B5EF4-FFF2-40B4-BE49-F238E27FC236}">
                <a16:creationId xmlns:a16="http://schemas.microsoft.com/office/drawing/2014/main" id="{B3A5A849-A523-4B55-A618-1492A0722033}"/>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t;</a:t>
            </a:r>
          </a:p>
        </p:txBody>
      </p:sp>
    </p:spTree>
    <p:extLst>
      <p:ext uri="{BB962C8B-B14F-4D97-AF65-F5344CB8AC3E}">
        <p14:creationId xmlns:p14="http://schemas.microsoft.com/office/powerpoint/2010/main" val="213313402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0152"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0152" y="2318154"/>
            <a:ext cx="86085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3493264" cy="286232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a:p>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0</a:t>
            </a:r>
          </a:p>
          <a:p>
            <a:r>
              <a:rPr lang="en-US" dirty="0">
                <a:latin typeface="Courier New" panose="02070309020205020404" pitchFamily="49" charset="0"/>
                <a:cs typeface="Courier New" panose="02070309020205020404" pitchFamily="49" charset="0"/>
              </a:rPr>
              <a:t>    size--</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1;</a:t>
            </a:r>
          </a:p>
        </p:txBody>
      </p:sp>
      <p:sp>
        <p:nvSpPr>
          <p:cNvPr id="10" name="TextBox 9">
            <a:extLst>
              <a:ext uri="{FF2B5EF4-FFF2-40B4-BE49-F238E27FC236}">
                <a16:creationId xmlns:a16="http://schemas.microsoft.com/office/drawing/2014/main" id="{B3A5A849-A523-4B55-A618-1492A0722033}"/>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t;</a:t>
            </a:r>
          </a:p>
        </p:txBody>
      </p:sp>
    </p:spTree>
    <p:extLst>
      <p:ext uri="{BB962C8B-B14F-4D97-AF65-F5344CB8AC3E}">
        <p14:creationId xmlns:p14="http://schemas.microsoft.com/office/powerpoint/2010/main" val="626828938"/>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Enqueue()/Dequeue() Wrapping Around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u</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2252540"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front = 19;</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90152" y="2318154"/>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a:stCxn id="7" idx="2"/>
          </p:cNvCxnSpPr>
          <p:nvPr/>
        </p:nvCxnSpPr>
        <p:spPr>
          <a:xfrm>
            <a:off x="2251010" y="2059214"/>
            <a:ext cx="0" cy="25894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90152" y="2318154"/>
            <a:ext cx="860859"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5406300" y="3466652"/>
            <a:ext cx="3493264" cy="3139321"/>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enqueue(u)</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back = 0</a:t>
            </a:r>
          </a:p>
          <a:p>
            <a:r>
              <a:rPr lang="en-US" dirty="0">
                <a:latin typeface="Courier New" panose="02070309020205020404" pitchFamily="49" charset="0"/>
                <a:cs typeface="Courier New" panose="02070309020205020404" pitchFamily="49" charset="0"/>
              </a:rPr>
              <a:t>    data[back] = u</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fast forward</a:t>
            </a:r>
          </a:p>
          <a:p>
            <a:r>
              <a:rPr lang="en-US" dirty="0">
                <a:latin typeface="Courier New" panose="02070309020205020404" pitchFamily="49" charset="0"/>
                <a:cs typeface="Courier New" panose="02070309020205020404" pitchFamily="49" charset="0"/>
              </a:rPr>
              <a:t>dequeue()</a:t>
            </a:r>
          </a:p>
          <a:p>
            <a:r>
              <a:rPr lang="en-US" dirty="0">
                <a:latin typeface="Courier New" panose="02070309020205020404" pitchFamily="49" charset="0"/>
                <a:cs typeface="Courier New" panose="02070309020205020404" pitchFamily="49" charset="0"/>
              </a:rPr>
              <a:t>    E temp = data[front]</a:t>
            </a:r>
          </a:p>
          <a:p>
            <a:r>
              <a:rPr lang="en-US" dirty="0">
                <a:latin typeface="Courier New" panose="02070309020205020404" pitchFamily="49" charset="0"/>
                <a:cs typeface="Courier New" panose="02070309020205020404" pitchFamily="49" charset="0"/>
              </a:rPr>
              <a:t>    data[front] = null</a:t>
            </a:r>
          </a:p>
          <a:p>
            <a:r>
              <a:rPr lang="en-US" dirty="0">
                <a:latin typeface="Courier New" panose="02070309020205020404" pitchFamily="49" charset="0"/>
                <a:cs typeface="Courier New" panose="02070309020205020404" pitchFamily="49" charset="0"/>
              </a:rPr>
              <a:t>    front = 0</a:t>
            </a:r>
          </a:p>
          <a:p>
            <a:r>
              <a:rPr lang="en-US" dirty="0">
                <a:latin typeface="Courier New" panose="02070309020205020404" pitchFamily="49" charset="0"/>
                <a:cs typeface="Courier New" panose="02070309020205020404" pitchFamily="49" charset="0"/>
              </a:rPr>
              <a:t>    size—</a:t>
            </a:r>
          </a:p>
          <a:p>
            <a:r>
              <a:rPr lang="en-US" dirty="0">
                <a:latin typeface="Courier New" panose="02070309020205020404" pitchFamily="49" charset="0"/>
                <a:cs typeface="Courier New" panose="02070309020205020404" pitchFamily="49" charset="0"/>
              </a:rPr>
              <a:t>    return temp</a:t>
            </a:r>
          </a:p>
        </p:txBody>
      </p:sp>
      <p:sp>
        <p:nvSpPr>
          <p:cNvPr id="13" name="TextBox 12">
            <a:extLst>
              <a:ext uri="{FF2B5EF4-FFF2-40B4-BE49-F238E27FC236}">
                <a16:creationId xmlns:a16="http://schemas.microsoft.com/office/drawing/2014/main" id="{31EB16D1-13E6-4043-8635-31E8741E3E3B}"/>
              </a:ext>
            </a:extLst>
          </p:cNvPr>
          <p:cNvSpPr txBox="1"/>
          <p:nvPr/>
        </p:nvSpPr>
        <p:spPr>
          <a:xfrm>
            <a:off x="3634446" y="1692455"/>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size = 1;</a:t>
            </a:r>
          </a:p>
        </p:txBody>
      </p:sp>
      <p:sp>
        <p:nvSpPr>
          <p:cNvPr id="10" name="TextBox 9">
            <a:extLst>
              <a:ext uri="{FF2B5EF4-FFF2-40B4-BE49-F238E27FC236}">
                <a16:creationId xmlns:a16="http://schemas.microsoft.com/office/drawing/2014/main" id="{B3A5A849-A523-4B55-A618-1492A0722033}"/>
              </a:ext>
            </a:extLst>
          </p:cNvPr>
          <p:cNvSpPr txBox="1"/>
          <p:nvPr/>
        </p:nvSpPr>
        <p:spPr>
          <a:xfrm>
            <a:off x="6006294" y="1689882"/>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t;</a:t>
            </a:r>
          </a:p>
        </p:txBody>
      </p:sp>
    </p:spTree>
    <p:extLst>
      <p:ext uri="{BB962C8B-B14F-4D97-AF65-F5344CB8AC3E}">
        <p14:creationId xmlns:p14="http://schemas.microsoft.com/office/powerpoint/2010/main" val="4222161814"/>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r>
              <a:rPr lang="en-US" dirty="0"/>
              <a:t>dequeue()</a:t>
            </a:r>
          </a:p>
          <a:p>
            <a:pPr lvl="1"/>
            <a:r>
              <a:rPr lang="en-US" dirty="0">
                <a:highlight>
                  <a:srgbClr val="FFFF00"/>
                </a:highlight>
              </a:rPr>
              <a:t>On your paper, implement dequeue with our current model</a:t>
            </a:r>
          </a:p>
          <a:p>
            <a:pPr lvl="1"/>
            <a:r>
              <a:rPr lang="en-US" dirty="0"/>
              <a:t>E temp = data[front];</a:t>
            </a:r>
            <a:br>
              <a:rPr lang="en-US" dirty="0"/>
            </a:br>
            <a:r>
              <a:rPr lang="en-US" dirty="0"/>
              <a:t>data[front] = null;</a:t>
            </a:r>
            <a:br>
              <a:rPr lang="en-US" dirty="0"/>
            </a:br>
            <a:r>
              <a:rPr lang="en-US" dirty="0"/>
              <a:t>front = (front + 1) % </a:t>
            </a:r>
            <a:r>
              <a:rPr lang="en-US" dirty="0" err="1"/>
              <a:t>data.length</a:t>
            </a:r>
            <a:r>
              <a:rPr lang="en-US" dirty="0"/>
              <a:t>;</a:t>
            </a:r>
            <a:br>
              <a:rPr lang="en-US" dirty="0"/>
            </a:br>
            <a:r>
              <a:rPr lang="en-US" dirty="0"/>
              <a:t>size--;</a:t>
            </a:r>
            <a:br>
              <a:rPr lang="en-US" dirty="0"/>
            </a:br>
            <a:r>
              <a:rPr lang="en-US" dirty="0"/>
              <a:t>return temp;  // return </a:t>
            </a:r>
          </a:p>
          <a:p>
            <a:pPr lvl="1"/>
            <a:endParaRPr lang="en-US" dirty="0"/>
          </a:p>
        </p:txBody>
      </p:sp>
    </p:spTree>
    <p:extLst>
      <p:ext uri="{BB962C8B-B14F-4D97-AF65-F5344CB8AC3E}">
        <p14:creationId xmlns:p14="http://schemas.microsoft.com/office/powerpoint/2010/main" val="192825822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r>
              <a:rPr lang="en-US" dirty="0"/>
              <a:t>dequeue()</a:t>
            </a:r>
          </a:p>
          <a:p>
            <a:pPr lvl="1"/>
            <a:r>
              <a:rPr lang="en-US" dirty="0">
                <a:highlight>
                  <a:srgbClr val="FFFF00"/>
                </a:highlight>
              </a:rPr>
              <a:t>On your paper, implement dequeue with our current model</a:t>
            </a:r>
          </a:p>
          <a:p>
            <a:pPr lvl="1"/>
            <a:r>
              <a:rPr lang="en-US" dirty="0"/>
              <a:t>E temp = data[front];</a:t>
            </a:r>
            <a:br>
              <a:rPr lang="en-US" dirty="0"/>
            </a:br>
            <a:r>
              <a:rPr lang="en-US" dirty="0"/>
              <a:t>data[front] = null;</a:t>
            </a:r>
            <a:br>
              <a:rPr lang="en-US" dirty="0"/>
            </a:br>
            <a:r>
              <a:rPr lang="en-US" dirty="0"/>
              <a:t>front = (front + 1) % </a:t>
            </a:r>
            <a:r>
              <a:rPr lang="en-US" dirty="0" err="1"/>
              <a:t>data.length</a:t>
            </a:r>
            <a:r>
              <a:rPr lang="en-US" dirty="0"/>
              <a:t>;</a:t>
            </a:r>
            <a:br>
              <a:rPr lang="en-US" dirty="0"/>
            </a:br>
            <a:r>
              <a:rPr lang="en-US" dirty="0"/>
              <a:t>size--;</a:t>
            </a:r>
            <a:br>
              <a:rPr lang="en-US" dirty="0"/>
            </a:br>
            <a:r>
              <a:rPr lang="en-US" dirty="0"/>
              <a:t>return temp;  // return </a:t>
            </a:r>
          </a:p>
          <a:p>
            <a:r>
              <a:rPr lang="en-US" dirty="0"/>
              <a:t>Operations are O(1)</a:t>
            </a:r>
          </a:p>
        </p:txBody>
      </p:sp>
    </p:spTree>
    <p:extLst>
      <p:ext uri="{BB962C8B-B14F-4D97-AF65-F5344CB8AC3E}">
        <p14:creationId xmlns:p14="http://schemas.microsoft.com/office/powerpoint/2010/main" val="142101089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Queue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normAutofit lnSpcReduction="10000"/>
          </a:bodyPr>
          <a:lstStyle/>
          <a:p>
            <a:r>
              <a:rPr lang="en-US" dirty="0"/>
              <a:t>enqueue(E e)</a:t>
            </a:r>
          </a:p>
          <a:p>
            <a:pPr lvl="1"/>
            <a:r>
              <a:rPr lang="en-US" dirty="0"/>
              <a:t>int back = (front + size) % </a:t>
            </a:r>
            <a:r>
              <a:rPr lang="en-US" dirty="0" err="1"/>
              <a:t>data.length</a:t>
            </a:r>
            <a:r>
              <a:rPr lang="en-US" dirty="0"/>
              <a:t>; // if queue is full, throw exception.</a:t>
            </a:r>
            <a:br>
              <a:rPr lang="en-US" dirty="0"/>
            </a:br>
            <a:r>
              <a:rPr lang="en-US" dirty="0"/>
              <a:t>data[back] = e;</a:t>
            </a:r>
            <a:br>
              <a:rPr lang="en-US" dirty="0"/>
            </a:br>
            <a:r>
              <a:rPr lang="en-US" dirty="0"/>
              <a:t>size++;</a:t>
            </a:r>
          </a:p>
          <a:p>
            <a:r>
              <a:rPr lang="en-US" dirty="0"/>
              <a:t>dequeue()</a:t>
            </a:r>
          </a:p>
          <a:p>
            <a:pPr lvl="1"/>
            <a:r>
              <a:rPr lang="en-US" dirty="0">
                <a:highlight>
                  <a:srgbClr val="FFFF00"/>
                </a:highlight>
              </a:rPr>
              <a:t>On your paper, implement dequeue with our current model</a:t>
            </a:r>
          </a:p>
          <a:p>
            <a:pPr lvl="1"/>
            <a:r>
              <a:rPr lang="en-US" dirty="0"/>
              <a:t>E temp = data[front];</a:t>
            </a:r>
            <a:br>
              <a:rPr lang="en-US" dirty="0"/>
            </a:br>
            <a:r>
              <a:rPr lang="en-US" dirty="0"/>
              <a:t>data[front] = null;</a:t>
            </a:r>
            <a:br>
              <a:rPr lang="en-US" dirty="0"/>
            </a:br>
            <a:r>
              <a:rPr lang="en-US" dirty="0"/>
              <a:t>front = (front + 1) % </a:t>
            </a:r>
            <a:r>
              <a:rPr lang="en-US" dirty="0" err="1"/>
              <a:t>data.length</a:t>
            </a:r>
            <a:r>
              <a:rPr lang="en-US" dirty="0"/>
              <a:t>;</a:t>
            </a:r>
            <a:br>
              <a:rPr lang="en-US" dirty="0"/>
            </a:br>
            <a:r>
              <a:rPr lang="en-US" dirty="0"/>
              <a:t>size--;</a:t>
            </a:r>
            <a:br>
              <a:rPr lang="en-US" dirty="0"/>
            </a:br>
            <a:r>
              <a:rPr lang="en-US" dirty="0"/>
              <a:t>return temp;  // return </a:t>
            </a:r>
          </a:p>
          <a:p>
            <a:r>
              <a:rPr lang="en-US" dirty="0"/>
              <a:t>Operations are O(1)</a:t>
            </a:r>
          </a:p>
          <a:p>
            <a:r>
              <a:rPr lang="en-US" dirty="0"/>
              <a:t>Still constrained by fixed array size.</a:t>
            </a:r>
          </a:p>
        </p:txBody>
      </p:sp>
    </p:spTree>
    <p:extLst>
      <p:ext uri="{BB962C8B-B14F-4D97-AF65-F5344CB8AC3E}">
        <p14:creationId xmlns:p14="http://schemas.microsoft.com/office/powerpoint/2010/main" val="2422958433"/>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92B0-8E64-4EE3-924B-B593EADFEB17}"/>
              </a:ext>
            </a:extLst>
          </p:cNvPr>
          <p:cNvSpPr>
            <a:spLocks noGrp="1"/>
          </p:cNvSpPr>
          <p:nvPr>
            <p:ph type="title"/>
          </p:nvPr>
        </p:nvSpPr>
        <p:spPr/>
        <p:txBody>
          <a:bodyPr/>
          <a:lstStyle/>
          <a:p>
            <a:r>
              <a:rPr lang="en-US" dirty="0"/>
              <a:t>Queue Linked List Implementation</a:t>
            </a:r>
          </a:p>
        </p:txBody>
      </p:sp>
      <p:sp>
        <p:nvSpPr>
          <p:cNvPr id="3" name="Content Placeholder 2">
            <a:extLst>
              <a:ext uri="{FF2B5EF4-FFF2-40B4-BE49-F238E27FC236}">
                <a16:creationId xmlns:a16="http://schemas.microsoft.com/office/drawing/2014/main" id="{BFFB3654-8C94-45FC-9F0F-4B4C147D1057}"/>
              </a:ext>
            </a:extLst>
          </p:cNvPr>
          <p:cNvSpPr>
            <a:spLocks noGrp="1"/>
          </p:cNvSpPr>
          <p:nvPr>
            <p:ph idx="1"/>
          </p:nvPr>
        </p:nvSpPr>
        <p:spPr/>
        <p:txBody>
          <a:bodyPr>
            <a:normAutofit/>
          </a:bodyPr>
          <a:lstStyle/>
          <a:p>
            <a:r>
              <a:rPr lang="en-US" dirty="0"/>
              <a:t>With a linked list, the head will represent the front and the tail will represent the back of our queue.</a:t>
            </a:r>
          </a:p>
        </p:txBody>
      </p:sp>
    </p:spTree>
    <p:extLst>
      <p:ext uri="{BB962C8B-B14F-4D97-AF65-F5344CB8AC3E}">
        <p14:creationId xmlns:p14="http://schemas.microsoft.com/office/powerpoint/2010/main" val="2296235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Stack operations:</a:t>
            </a:r>
          </a:p>
          <a:p>
            <a:pPr lvl="1"/>
            <a:r>
              <a:rPr lang="en-US" dirty="0"/>
              <a:t>push(e): adds element e to the top of the stack.</a:t>
            </a:r>
          </a:p>
          <a:p>
            <a:pPr lvl="1"/>
            <a:r>
              <a:rPr lang="en-US" dirty="0"/>
              <a:t>pop(): removes and returns the top element from the stack.  (null if the stack is empty)</a:t>
            </a:r>
          </a:p>
          <a:p>
            <a:r>
              <a:rPr lang="en-US" dirty="0"/>
              <a:t>Other stack operations</a:t>
            </a:r>
          </a:p>
        </p:txBody>
      </p:sp>
    </p:spTree>
    <p:extLst>
      <p:ext uri="{BB962C8B-B14F-4D97-AF65-F5344CB8AC3E}">
        <p14:creationId xmlns:p14="http://schemas.microsoft.com/office/powerpoint/2010/main" val="1453432442"/>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92B0-8E64-4EE3-924B-B593EADFEB17}"/>
              </a:ext>
            </a:extLst>
          </p:cNvPr>
          <p:cNvSpPr>
            <a:spLocks noGrp="1"/>
          </p:cNvSpPr>
          <p:nvPr>
            <p:ph type="title"/>
          </p:nvPr>
        </p:nvSpPr>
        <p:spPr/>
        <p:txBody>
          <a:bodyPr/>
          <a:lstStyle/>
          <a:p>
            <a:r>
              <a:rPr lang="en-US" dirty="0"/>
              <a:t>Queue Linked List Implementation</a:t>
            </a:r>
          </a:p>
        </p:txBody>
      </p:sp>
      <p:sp>
        <p:nvSpPr>
          <p:cNvPr id="3" name="Content Placeholder 2">
            <a:extLst>
              <a:ext uri="{FF2B5EF4-FFF2-40B4-BE49-F238E27FC236}">
                <a16:creationId xmlns:a16="http://schemas.microsoft.com/office/drawing/2014/main" id="{BFFB3654-8C94-45FC-9F0F-4B4C147D1057}"/>
              </a:ext>
            </a:extLst>
          </p:cNvPr>
          <p:cNvSpPr>
            <a:spLocks noGrp="1"/>
          </p:cNvSpPr>
          <p:nvPr>
            <p:ph idx="1"/>
          </p:nvPr>
        </p:nvSpPr>
        <p:spPr/>
        <p:txBody>
          <a:bodyPr>
            <a:normAutofit/>
          </a:bodyPr>
          <a:lstStyle/>
          <a:p>
            <a:r>
              <a:rPr lang="en-US" dirty="0"/>
              <a:t>With a linked list, the head will represent the front and the tail will represent the back of our queue.</a:t>
            </a:r>
          </a:p>
          <a:p>
            <a:pPr lvl="1"/>
            <a:r>
              <a:rPr lang="en-US" dirty="0">
                <a:highlight>
                  <a:srgbClr val="FFFF00"/>
                </a:highlight>
              </a:rPr>
              <a:t>On your paper, implement these functions using a singly linked list.</a:t>
            </a:r>
          </a:p>
          <a:p>
            <a:pPr lvl="2"/>
            <a:r>
              <a:rPr lang="en-US" dirty="0"/>
              <a:t>enqueue(E e) -</a:t>
            </a:r>
          </a:p>
          <a:p>
            <a:pPr lvl="2"/>
            <a:r>
              <a:rPr lang="en-US" dirty="0"/>
              <a:t>dequeue() -</a:t>
            </a:r>
          </a:p>
          <a:p>
            <a:pPr lvl="2"/>
            <a:r>
              <a:rPr lang="en-US" dirty="0"/>
              <a:t>top() -</a:t>
            </a:r>
          </a:p>
          <a:p>
            <a:pPr lvl="2"/>
            <a:r>
              <a:rPr lang="en-US" dirty="0"/>
              <a:t>size() -</a:t>
            </a:r>
          </a:p>
          <a:p>
            <a:pPr lvl="2"/>
            <a:r>
              <a:rPr lang="en-US" dirty="0" err="1"/>
              <a:t>isEmpty</a:t>
            </a:r>
            <a:r>
              <a:rPr lang="en-US" dirty="0"/>
              <a:t>() -</a:t>
            </a:r>
          </a:p>
        </p:txBody>
      </p:sp>
    </p:spTree>
    <p:extLst>
      <p:ext uri="{BB962C8B-B14F-4D97-AF65-F5344CB8AC3E}">
        <p14:creationId xmlns:p14="http://schemas.microsoft.com/office/powerpoint/2010/main" val="364452568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92B0-8E64-4EE3-924B-B593EADFEB17}"/>
              </a:ext>
            </a:extLst>
          </p:cNvPr>
          <p:cNvSpPr>
            <a:spLocks noGrp="1"/>
          </p:cNvSpPr>
          <p:nvPr>
            <p:ph type="title"/>
          </p:nvPr>
        </p:nvSpPr>
        <p:spPr/>
        <p:txBody>
          <a:bodyPr/>
          <a:lstStyle/>
          <a:p>
            <a:r>
              <a:rPr lang="en-US" dirty="0"/>
              <a:t>Queue Linked List Implementation</a:t>
            </a:r>
          </a:p>
        </p:txBody>
      </p:sp>
      <p:sp>
        <p:nvSpPr>
          <p:cNvPr id="3" name="Content Placeholder 2">
            <a:extLst>
              <a:ext uri="{FF2B5EF4-FFF2-40B4-BE49-F238E27FC236}">
                <a16:creationId xmlns:a16="http://schemas.microsoft.com/office/drawing/2014/main" id="{BFFB3654-8C94-45FC-9F0F-4B4C147D1057}"/>
              </a:ext>
            </a:extLst>
          </p:cNvPr>
          <p:cNvSpPr>
            <a:spLocks noGrp="1"/>
          </p:cNvSpPr>
          <p:nvPr>
            <p:ph idx="1"/>
          </p:nvPr>
        </p:nvSpPr>
        <p:spPr/>
        <p:txBody>
          <a:bodyPr>
            <a:normAutofit/>
          </a:bodyPr>
          <a:lstStyle/>
          <a:p>
            <a:r>
              <a:rPr lang="en-US" dirty="0"/>
              <a:t>With a linked list, the head will represent the front and the tail will represent the back of our queue.</a:t>
            </a:r>
          </a:p>
          <a:p>
            <a:pPr lvl="1"/>
            <a:r>
              <a:rPr lang="en-US" dirty="0">
                <a:highlight>
                  <a:srgbClr val="FFFF00"/>
                </a:highlight>
              </a:rPr>
              <a:t>On your paper, implement these functions using a singly linked list.</a:t>
            </a:r>
          </a:p>
          <a:p>
            <a:pPr lvl="2"/>
            <a:r>
              <a:rPr lang="en-US" dirty="0"/>
              <a:t>enqueue(E e) – </a:t>
            </a:r>
            <a:r>
              <a:rPr lang="en-US" dirty="0" err="1"/>
              <a:t>list.addToTail</a:t>
            </a:r>
            <a:r>
              <a:rPr lang="en-US" dirty="0"/>
              <a:t>(e);</a:t>
            </a:r>
          </a:p>
          <a:p>
            <a:pPr lvl="2"/>
            <a:r>
              <a:rPr lang="en-US" dirty="0"/>
              <a:t>dequeue() – </a:t>
            </a:r>
            <a:r>
              <a:rPr lang="en-US" dirty="0" err="1"/>
              <a:t>list.removeHead</a:t>
            </a:r>
            <a:r>
              <a:rPr lang="en-US" dirty="0"/>
              <a:t>();</a:t>
            </a:r>
          </a:p>
          <a:p>
            <a:pPr lvl="2"/>
            <a:r>
              <a:rPr lang="en-US" dirty="0"/>
              <a:t>top() – </a:t>
            </a:r>
            <a:r>
              <a:rPr lang="en-US" dirty="0" err="1"/>
              <a:t>list.getHead</a:t>
            </a:r>
            <a:r>
              <a:rPr lang="en-US" dirty="0"/>
              <a:t>();</a:t>
            </a:r>
          </a:p>
          <a:p>
            <a:pPr lvl="2"/>
            <a:r>
              <a:rPr lang="en-US" dirty="0"/>
              <a:t>size() – </a:t>
            </a:r>
            <a:r>
              <a:rPr lang="en-US" dirty="0" err="1"/>
              <a:t>list.size</a:t>
            </a:r>
            <a:r>
              <a:rPr lang="en-US" dirty="0"/>
              <a:t>();</a:t>
            </a:r>
          </a:p>
          <a:p>
            <a:pPr lvl="2"/>
            <a:r>
              <a:rPr lang="en-US" dirty="0" err="1"/>
              <a:t>isEmpty</a:t>
            </a:r>
            <a:r>
              <a:rPr lang="en-US" dirty="0"/>
              <a:t>() – </a:t>
            </a:r>
            <a:r>
              <a:rPr lang="en-US" dirty="0" err="1"/>
              <a:t>list.isEmpty</a:t>
            </a:r>
            <a:r>
              <a:rPr lang="en-US" dirty="0"/>
              <a:t>();</a:t>
            </a:r>
          </a:p>
        </p:txBody>
      </p:sp>
    </p:spTree>
    <p:extLst>
      <p:ext uri="{BB962C8B-B14F-4D97-AF65-F5344CB8AC3E}">
        <p14:creationId xmlns:p14="http://schemas.microsoft.com/office/powerpoint/2010/main" val="308011577"/>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2915320"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AFC7A643-53FA-4245-A21A-EBA91A2776F3}"/>
              </a:ext>
            </a:extLst>
          </p:cNvPr>
          <p:cNvSpPr txBox="1"/>
          <p:nvPr/>
        </p:nvSpPr>
        <p:spPr>
          <a:xfrm>
            <a:off x="2339075" y="1540565"/>
            <a:ext cx="712054" cy="646331"/>
          </a:xfrm>
          <a:prstGeom prst="rect">
            <a:avLst/>
          </a:prstGeom>
          <a:noFill/>
        </p:spPr>
        <p:txBody>
          <a:bodyPr wrap="none" rtlCol="0">
            <a:spAutoFit/>
          </a:bodyPr>
          <a:lstStyle/>
          <a:p>
            <a:r>
              <a:rPr lang="en-US" dirty="0"/>
              <a:t>head</a:t>
            </a:r>
          </a:p>
          <a:p>
            <a:r>
              <a:rPr lang="en-US" dirty="0"/>
              <a:t>tail</a:t>
            </a:r>
          </a:p>
        </p:txBody>
      </p:sp>
    </p:spTree>
    <p:extLst>
      <p:ext uri="{BB962C8B-B14F-4D97-AF65-F5344CB8AC3E}">
        <p14:creationId xmlns:p14="http://schemas.microsoft.com/office/powerpoint/2010/main" val="228734645"/>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2915320"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AFC7A643-53FA-4245-A21A-EBA91A2776F3}"/>
              </a:ext>
            </a:extLst>
          </p:cNvPr>
          <p:cNvSpPr txBox="1"/>
          <p:nvPr/>
        </p:nvSpPr>
        <p:spPr>
          <a:xfrm>
            <a:off x="2339075" y="1540565"/>
            <a:ext cx="712054" cy="646331"/>
          </a:xfrm>
          <a:prstGeom prst="rect">
            <a:avLst/>
          </a:prstGeom>
          <a:noFill/>
        </p:spPr>
        <p:txBody>
          <a:bodyPr wrap="none" rtlCol="0">
            <a:spAutoFit/>
          </a:bodyPr>
          <a:lstStyle/>
          <a:p>
            <a:r>
              <a:rPr lang="en-US" dirty="0"/>
              <a:t>head</a:t>
            </a:r>
          </a:p>
          <a:p>
            <a:r>
              <a:rPr lang="en-US" dirty="0"/>
              <a:t>tail</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a:t>enqueue(30)</a:t>
            </a:r>
          </a:p>
        </p:txBody>
      </p:sp>
    </p:spTree>
    <p:extLst>
      <p:ext uri="{BB962C8B-B14F-4D97-AF65-F5344CB8AC3E}">
        <p14:creationId xmlns:p14="http://schemas.microsoft.com/office/powerpoint/2010/main" val="1776240345"/>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2915320"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AFC7A643-53FA-4245-A21A-EBA91A2776F3}"/>
              </a:ext>
            </a:extLst>
          </p:cNvPr>
          <p:cNvSpPr txBox="1"/>
          <p:nvPr/>
        </p:nvSpPr>
        <p:spPr>
          <a:xfrm>
            <a:off x="2339075" y="1540565"/>
            <a:ext cx="712054" cy="646331"/>
          </a:xfrm>
          <a:prstGeom prst="rect">
            <a:avLst/>
          </a:prstGeom>
          <a:noFill/>
        </p:spPr>
        <p:txBody>
          <a:bodyPr wrap="none" rtlCol="0">
            <a:spAutoFit/>
          </a:bodyPr>
          <a:lstStyle/>
          <a:p>
            <a:r>
              <a:rPr lang="en-US" dirty="0"/>
              <a:t>head</a:t>
            </a:r>
          </a:p>
          <a:p>
            <a:r>
              <a:rPr lang="en-US" dirty="0"/>
              <a:t>tail</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a:t>enqueue(30)</a:t>
            </a:r>
          </a:p>
        </p:txBody>
      </p:sp>
      <p:sp>
        <p:nvSpPr>
          <p:cNvPr id="11" name="Rectangle 10">
            <a:extLst>
              <a:ext uri="{FF2B5EF4-FFF2-40B4-BE49-F238E27FC236}">
                <a16:creationId xmlns:a16="http://schemas.microsoft.com/office/drawing/2014/main" id="{73A97D50-C613-41C4-B54B-931A8732A9A4}"/>
              </a:ext>
            </a:extLst>
          </p:cNvPr>
          <p:cNvSpPr/>
          <p:nvPr/>
        </p:nvSpPr>
        <p:spPr>
          <a:xfrm>
            <a:off x="3376237"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2" name="Rectangle 11">
            <a:extLst>
              <a:ext uri="{FF2B5EF4-FFF2-40B4-BE49-F238E27FC236}">
                <a16:creationId xmlns:a16="http://schemas.microsoft.com/office/drawing/2014/main" id="{95A10B39-4C16-406C-8FEA-E5DA85CC7DC5}"/>
              </a:ext>
            </a:extLst>
          </p:cNvPr>
          <p:cNvSpPr/>
          <p:nvPr/>
        </p:nvSpPr>
        <p:spPr>
          <a:xfrm>
            <a:off x="3844554"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7A2B73D9-8EA3-4530-9448-7D9947C4B74B}"/>
              </a:ext>
            </a:extLst>
          </p:cNvPr>
          <p:cNvCxnSpPr>
            <a:cxnSpLocks/>
          </p:cNvCxnSpPr>
          <p:nvPr/>
        </p:nvCxnSpPr>
        <p:spPr>
          <a:xfrm>
            <a:off x="4083344" y="2793479"/>
            <a:ext cx="362821"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7996508"/>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2915320"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AFC7A643-53FA-4245-A21A-EBA91A2776F3}"/>
              </a:ext>
            </a:extLst>
          </p:cNvPr>
          <p:cNvSpPr txBox="1"/>
          <p:nvPr/>
        </p:nvSpPr>
        <p:spPr>
          <a:xfrm>
            <a:off x="2339075" y="1540565"/>
            <a:ext cx="712054" cy="646331"/>
          </a:xfrm>
          <a:prstGeom prst="rect">
            <a:avLst/>
          </a:prstGeom>
          <a:noFill/>
        </p:spPr>
        <p:txBody>
          <a:bodyPr wrap="none" rtlCol="0">
            <a:spAutoFit/>
          </a:bodyPr>
          <a:lstStyle/>
          <a:p>
            <a:r>
              <a:rPr lang="en-US" dirty="0"/>
              <a:t>head</a:t>
            </a:r>
          </a:p>
          <a:p>
            <a:r>
              <a:rPr lang="en-US" dirty="0"/>
              <a:t>tail</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a:t>enqueue(30)</a:t>
            </a:r>
          </a:p>
        </p:txBody>
      </p:sp>
      <p:sp>
        <p:nvSpPr>
          <p:cNvPr id="11" name="Rectangle 10">
            <a:extLst>
              <a:ext uri="{FF2B5EF4-FFF2-40B4-BE49-F238E27FC236}">
                <a16:creationId xmlns:a16="http://schemas.microsoft.com/office/drawing/2014/main" id="{73A97D50-C613-41C4-B54B-931A8732A9A4}"/>
              </a:ext>
            </a:extLst>
          </p:cNvPr>
          <p:cNvSpPr/>
          <p:nvPr/>
        </p:nvSpPr>
        <p:spPr>
          <a:xfrm>
            <a:off x="3376237"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2" name="Rectangle 11">
            <a:extLst>
              <a:ext uri="{FF2B5EF4-FFF2-40B4-BE49-F238E27FC236}">
                <a16:creationId xmlns:a16="http://schemas.microsoft.com/office/drawing/2014/main" id="{95A10B39-4C16-406C-8FEA-E5DA85CC7DC5}"/>
              </a:ext>
            </a:extLst>
          </p:cNvPr>
          <p:cNvSpPr/>
          <p:nvPr/>
        </p:nvSpPr>
        <p:spPr>
          <a:xfrm>
            <a:off x="3844554"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7A2B73D9-8EA3-4530-9448-7D9947C4B74B}"/>
              </a:ext>
            </a:extLst>
          </p:cNvPr>
          <p:cNvCxnSpPr>
            <a:cxnSpLocks/>
          </p:cNvCxnSpPr>
          <p:nvPr/>
        </p:nvCxnSpPr>
        <p:spPr>
          <a:xfrm>
            <a:off x="4083344" y="2793479"/>
            <a:ext cx="362821"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9CA7AD5-EFC8-4C52-955A-1BEE102BB253}"/>
              </a:ext>
            </a:extLst>
          </p:cNvPr>
          <p:cNvCxnSpPr>
            <a:cxnSpLocks/>
          </p:cNvCxnSpPr>
          <p:nvPr/>
        </p:nvCxnSpPr>
        <p:spPr>
          <a:xfrm>
            <a:off x="2805558" y="2049741"/>
            <a:ext cx="1038996" cy="3769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12901749"/>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2915320"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AFC7A643-53FA-4245-A21A-EBA91A2776F3}"/>
              </a:ext>
            </a:extLst>
          </p:cNvPr>
          <p:cNvSpPr txBox="1"/>
          <p:nvPr/>
        </p:nvSpPr>
        <p:spPr>
          <a:xfrm>
            <a:off x="2339076" y="1807997"/>
            <a:ext cx="712054" cy="369332"/>
          </a:xfrm>
          <a:prstGeom prst="rect">
            <a:avLst/>
          </a:prstGeom>
          <a:noFill/>
        </p:spPr>
        <p:txBody>
          <a:bodyPr wrap="none" rtlCol="0">
            <a:spAutoFit/>
          </a:bodyPr>
          <a:lstStyle/>
          <a:p>
            <a:r>
              <a:rPr lang="en-US" dirty="0"/>
              <a:t>head</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a:t>enqueue(30)</a:t>
            </a:r>
          </a:p>
        </p:txBody>
      </p:sp>
      <p:sp>
        <p:nvSpPr>
          <p:cNvPr id="11" name="Rectangle 10">
            <a:extLst>
              <a:ext uri="{FF2B5EF4-FFF2-40B4-BE49-F238E27FC236}">
                <a16:creationId xmlns:a16="http://schemas.microsoft.com/office/drawing/2014/main" id="{73A97D50-C613-41C4-B54B-931A8732A9A4}"/>
              </a:ext>
            </a:extLst>
          </p:cNvPr>
          <p:cNvSpPr/>
          <p:nvPr/>
        </p:nvSpPr>
        <p:spPr>
          <a:xfrm>
            <a:off x="3376237"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2" name="Rectangle 11">
            <a:extLst>
              <a:ext uri="{FF2B5EF4-FFF2-40B4-BE49-F238E27FC236}">
                <a16:creationId xmlns:a16="http://schemas.microsoft.com/office/drawing/2014/main" id="{95A10B39-4C16-406C-8FEA-E5DA85CC7DC5}"/>
              </a:ext>
            </a:extLst>
          </p:cNvPr>
          <p:cNvSpPr/>
          <p:nvPr/>
        </p:nvSpPr>
        <p:spPr>
          <a:xfrm>
            <a:off x="3844554"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7A2B73D9-8EA3-4530-9448-7D9947C4B74B}"/>
              </a:ext>
            </a:extLst>
          </p:cNvPr>
          <p:cNvCxnSpPr>
            <a:cxnSpLocks/>
          </p:cNvCxnSpPr>
          <p:nvPr/>
        </p:nvCxnSpPr>
        <p:spPr>
          <a:xfrm>
            <a:off x="4083344" y="2793479"/>
            <a:ext cx="362821"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9CA7AD5-EFC8-4C52-955A-1BEE102BB253}"/>
              </a:ext>
            </a:extLst>
          </p:cNvPr>
          <p:cNvCxnSpPr>
            <a:cxnSpLocks/>
          </p:cNvCxnSpPr>
          <p:nvPr/>
        </p:nvCxnSpPr>
        <p:spPr>
          <a:xfrm>
            <a:off x="3837154" y="2177329"/>
            <a:ext cx="0" cy="22366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A8EBD8F8-5619-4FE2-9DE0-9B6AE0EE39A8}"/>
              </a:ext>
            </a:extLst>
          </p:cNvPr>
          <p:cNvSpPr txBox="1"/>
          <p:nvPr/>
        </p:nvSpPr>
        <p:spPr>
          <a:xfrm>
            <a:off x="3606695" y="1838358"/>
            <a:ext cx="508473" cy="369332"/>
          </a:xfrm>
          <a:prstGeom prst="rect">
            <a:avLst/>
          </a:prstGeom>
          <a:noFill/>
        </p:spPr>
        <p:txBody>
          <a:bodyPr wrap="none" rtlCol="0">
            <a:spAutoFit/>
          </a:bodyPr>
          <a:lstStyle/>
          <a:p>
            <a:r>
              <a:rPr lang="en-US" dirty="0"/>
              <a:t>tail</a:t>
            </a:r>
          </a:p>
        </p:txBody>
      </p:sp>
    </p:spTree>
    <p:extLst>
      <p:ext uri="{BB962C8B-B14F-4D97-AF65-F5344CB8AC3E}">
        <p14:creationId xmlns:p14="http://schemas.microsoft.com/office/powerpoint/2010/main" val="1939047132"/>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a:endCxn id="11" idx="1"/>
          </p:cNvCxnSpPr>
          <p:nvPr/>
        </p:nvCxnSpPr>
        <p:spPr>
          <a:xfrm>
            <a:off x="2915320" y="2793480"/>
            <a:ext cx="46091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AFC7A643-53FA-4245-A21A-EBA91A2776F3}"/>
              </a:ext>
            </a:extLst>
          </p:cNvPr>
          <p:cNvSpPr txBox="1"/>
          <p:nvPr/>
        </p:nvSpPr>
        <p:spPr>
          <a:xfrm>
            <a:off x="2339076" y="1807997"/>
            <a:ext cx="712054" cy="369332"/>
          </a:xfrm>
          <a:prstGeom prst="rect">
            <a:avLst/>
          </a:prstGeom>
          <a:noFill/>
        </p:spPr>
        <p:txBody>
          <a:bodyPr wrap="none" rtlCol="0">
            <a:spAutoFit/>
          </a:bodyPr>
          <a:lstStyle/>
          <a:p>
            <a:r>
              <a:rPr lang="en-US" dirty="0"/>
              <a:t>head</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a:t>enqueue(30)</a:t>
            </a:r>
          </a:p>
        </p:txBody>
      </p:sp>
      <p:sp>
        <p:nvSpPr>
          <p:cNvPr id="11" name="Rectangle 10">
            <a:extLst>
              <a:ext uri="{FF2B5EF4-FFF2-40B4-BE49-F238E27FC236}">
                <a16:creationId xmlns:a16="http://schemas.microsoft.com/office/drawing/2014/main" id="{73A97D50-C613-41C4-B54B-931A8732A9A4}"/>
              </a:ext>
            </a:extLst>
          </p:cNvPr>
          <p:cNvSpPr/>
          <p:nvPr/>
        </p:nvSpPr>
        <p:spPr>
          <a:xfrm>
            <a:off x="3376237"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2" name="Rectangle 11">
            <a:extLst>
              <a:ext uri="{FF2B5EF4-FFF2-40B4-BE49-F238E27FC236}">
                <a16:creationId xmlns:a16="http://schemas.microsoft.com/office/drawing/2014/main" id="{95A10B39-4C16-406C-8FEA-E5DA85CC7DC5}"/>
              </a:ext>
            </a:extLst>
          </p:cNvPr>
          <p:cNvSpPr/>
          <p:nvPr/>
        </p:nvSpPr>
        <p:spPr>
          <a:xfrm>
            <a:off x="3844554"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7A2B73D9-8EA3-4530-9448-7D9947C4B74B}"/>
              </a:ext>
            </a:extLst>
          </p:cNvPr>
          <p:cNvCxnSpPr>
            <a:cxnSpLocks/>
          </p:cNvCxnSpPr>
          <p:nvPr/>
        </p:nvCxnSpPr>
        <p:spPr>
          <a:xfrm>
            <a:off x="4083344" y="2793479"/>
            <a:ext cx="362821"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69CA7AD5-EFC8-4C52-955A-1BEE102BB253}"/>
              </a:ext>
            </a:extLst>
          </p:cNvPr>
          <p:cNvCxnSpPr>
            <a:cxnSpLocks/>
          </p:cNvCxnSpPr>
          <p:nvPr/>
        </p:nvCxnSpPr>
        <p:spPr>
          <a:xfrm>
            <a:off x="3837154" y="2177329"/>
            <a:ext cx="0" cy="22366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A8EBD8F8-5619-4FE2-9DE0-9B6AE0EE39A8}"/>
              </a:ext>
            </a:extLst>
          </p:cNvPr>
          <p:cNvSpPr txBox="1"/>
          <p:nvPr/>
        </p:nvSpPr>
        <p:spPr>
          <a:xfrm>
            <a:off x="3606695" y="1838358"/>
            <a:ext cx="508473" cy="369332"/>
          </a:xfrm>
          <a:prstGeom prst="rect">
            <a:avLst/>
          </a:prstGeom>
          <a:noFill/>
        </p:spPr>
        <p:txBody>
          <a:bodyPr wrap="none" rtlCol="0">
            <a:spAutoFit/>
          </a:bodyPr>
          <a:lstStyle/>
          <a:p>
            <a:r>
              <a:rPr lang="en-US" dirty="0"/>
              <a:t>tail</a:t>
            </a:r>
          </a:p>
        </p:txBody>
      </p:sp>
    </p:spTree>
    <p:extLst>
      <p:ext uri="{BB962C8B-B14F-4D97-AF65-F5344CB8AC3E}">
        <p14:creationId xmlns:p14="http://schemas.microsoft.com/office/powerpoint/2010/main" val="3630314146"/>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a:endCxn id="11" idx="1"/>
          </p:cNvCxnSpPr>
          <p:nvPr/>
        </p:nvCxnSpPr>
        <p:spPr>
          <a:xfrm>
            <a:off x="2915320" y="2793480"/>
            <a:ext cx="46091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73763" y="217732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AFC7A643-53FA-4245-A21A-EBA91A2776F3}"/>
              </a:ext>
            </a:extLst>
          </p:cNvPr>
          <p:cNvSpPr txBox="1"/>
          <p:nvPr/>
        </p:nvSpPr>
        <p:spPr>
          <a:xfrm>
            <a:off x="2339076" y="1807997"/>
            <a:ext cx="712054" cy="369332"/>
          </a:xfrm>
          <a:prstGeom prst="rect">
            <a:avLst/>
          </a:prstGeom>
          <a:noFill/>
        </p:spPr>
        <p:txBody>
          <a:bodyPr wrap="none" rtlCol="0">
            <a:spAutoFit/>
          </a:bodyPr>
          <a:lstStyle/>
          <a:p>
            <a:r>
              <a:rPr lang="en-US" dirty="0"/>
              <a:t>head</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a:t>enqueue(30)</a:t>
            </a:r>
          </a:p>
          <a:p>
            <a:pPr marL="45720" indent="0">
              <a:buNone/>
            </a:pPr>
            <a:r>
              <a:rPr lang="en-US" dirty="0"/>
              <a:t>enqueue(20)</a:t>
            </a:r>
          </a:p>
          <a:p>
            <a:pPr marL="45720" indent="0">
              <a:buNone/>
            </a:pPr>
            <a:endParaRPr lang="en-US" dirty="0"/>
          </a:p>
        </p:txBody>
      </p:sp>
      <p:sp>
        <p:nvSpPr>
          <p:cNvPr id="11" name="Rectangle 10">
            <a:extLst>
              <a:ext uri="{FF2B5EF4-FFF2-40B4-BE49-F238E27FC236}">
                <a16:creationId xmlns:a16="http://schemas.microsoft.com/office/drawing/2014/main" id="{73A97D50-C613-41C4-B54B-931A8732A9A4}"/>
              </a:ext>
            </a:extLst>
          </p:cNvPr>
          <p:cNvSpPr/>
          <p:nvPr/>
        </p:nvSpPr>
        <p:spPr>
          <a:xfrm>
            <a:off x="3376237"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2" name="Rectangle 11">
            <a:extLst>
              <a:ext uri="{FF2B5EF4-FFF2-40B4-BE49-F238E27FC236}">
                <a16:creationId xmlns:a16="http://schemas.microsoft.com/office/drawing/2014/main" id="{95A10B39-4C16-406C-8FEA-E5DA85CC7DC5}"/>
              </a:ext>
            </a:extLst>
          </p:cNvPr>
          <p:cNvSpPr/>
          <p:nvPr/>
        </p:nvSpPr>
        <p:spPr>
          <a:xfrm>
            <a:off x="3844554"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7A2B73D9-8EA3-4530-9448-7D9947C4B74B}"/>
              </a:ext>
            </a:extLst>
          </p:cNvPr>
          <p:cNvCxnSpPr>
            <a:cxnSpLocks/>
            <a:endCxn id="16" idx="1"/>
          </p:cNvCxnSpPr>
          <p:nvPr/>
        </p:nvCxnSpPr>
        <p:spPr>
          <a:xfrm>
            <a:off x="4083344" y="2793479"/>
            <a:ext cx="460917"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8EBD8F8-5619-4FE2-9DE0-9B6AE0EE39A8}"/>
              </a:ext>
            </a:extLst>
          </p:cNvPr>
          <p:cNvSpPr txBox="1"/>
          <p:nvPr/>
        </p:nvSpPr>
        <p:spPr>
          <a:xfrm>
            <a:off x="4788594" y="1838358"/>
            <a:ext cx="508473" cy="369332"/>
          </a:xfrm>
          <a:prstGeom prst="rect">
            <a:avLst/>
          </a:prstGeom>
          <a:noFill/>
        </p:spPr>
        <p:txBody>
          <a:bodyPr wrap="none" rtlCol="0">
            <a:spAutoFit/>
          </a:bodyPr>
          <a:lstStyle/>
          <a:p>
            <a:r>
              <a:rPr lang="en-US" dirty="0"/>
              <a:t>tail</a:t>
            </a:r>
          </a:p>
        </p:txBody>
      </p:sp>
      <p:sp>
        <p:nvSpPr>
          <p:cNvPr id="16" name="Rectangle 15">
            <a:extLst>
              <a:ext uri="{FF2B5EF4-FFF2-40B4-BE49-F238E27FC236}">
                <a16:creationId xmlns:a16="http://schemas.microsoft.com/office/drawing/2014/main" id="{D5B8479F-AB08-448E-9DA8-A1BB03097D79}"/>
              </a:ext>
            </a:extLst>
          </p:cNvPr>
          <p:cNvSpPr/>
          <p:nvPr/>
        </p:nvSpPr>
        <p:spPr>
          <a:xfrm>
            <a:off x="454426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7" name="Rectangle 16">
            <a:extLst>
              <a:ext uri="{FF2B5EF4-FFF2-40B4-BE49-F238E27FC236}">
                <a16:creationId xmlns:a16="http://schemas.microsoft.com/office/drawing/2014/main" id="{D1B703D8-6BA1-49A1-9235-2A6A22316D79}"/>
              </a:ext>
            </a:extLst>
          </p:cNvPr>
          <p:cNvSpPr/>
          <p:nvPr/>
        </p:nvSpPr>
        <p:spPr>
          <a:xfrm>
            <a:off x="501257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D6728281-7146-4629-885F-314589F6A42E}"/>
              </a:ext>
            </a:extLst>
          </p:cNvPr>
          <p:cNvCxnSpPr>
            <a:cxnSpLocks/>
          </p:cNvCxnSpPr>
          <p:nvPr/>
        </p:nvCxnSpPr>
        <p:spPr>
          <a:xfrm>
            <a:off x="5251368" y="2793479"/>
            <a:ext cx="362821"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5EF3687-4590-4150-B6F5-19FAC1F300F4}"/>
              </a:ext>
            </a:extLst>
          </p:cNvPr>
          <p:cNvCxnSpPr>
            <a:cxnSpLocks/>
          </p:cNvCxnSpPr>
          <p:nvPr/>
        </p:nvCxnSpPr>
        <p:spPr>
          <a:xfrm>
            <a:off x="5005178" y="2177329"/>
            <a:ext cx="0" cy="22366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28676122"/>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3830013" y="2177329"/>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AFC7A643-53FA-4245-A21A-EBA91A2776F3}"/>
              </a:ext>
            </a:extLst>
          </p:cNvPr>
          <p:cNvSpPr txBox="1"/>
          <p:nvPr/>
        </p:nvSpPr>
        <p:spPr>
          <a:xfrm>
            <a:off x="3516159" y="1838358"/>
            <a:ext cx="712054" cy="369332"/>
          </a:xfrm>
          <a:prstGeom prst="rect">
            <a:avLst/>
          </a:prstGeom>
          <a:noFill/>
        </p:spPr>
        <p:txBody>
          <a:bodyPr wrap="none" rtlCol="0">
            <a:spAutoFit/>
          </a:bodyPr>
          <a:lstStyle/>
          <a:p>
            <a:r>
              <a:rPr lang="en-US" dirty="0"/>
              <a:t>head</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a:t>enqueue(30)</a:t>
            </a:r>
          </a:p>
          <a:p>
            <a:pPr marL="45720" indent="0">
              <a:buNone/>
            </a:pPr>
            <a:r>
              <a:rPr lang="en-US" dirty="0"/>
              <a:t>enqueue(20)</a:t>
            </a:r>
          </a:p>
          <a:p>
            <a:pPr marL="45720" indent="0">
              <a:buNone/>
            </a:pPr>
            <a:r>
              <a:rPr lang="en-US" dirty="0"/>
              <a:t>dequeue()</a:t>
            </a:r>
          </a:p>
        </p:txBody>
      </p:sp>
      <p:sp>
        <p:nvSpPr>
          <p:cNvPr id="11" name="Rectangle 10">
            <a:extLst>
              <a:ext uri="{FF2B5EF4-FFF2-40B4-BE49-F238E27FC236}">
                <a16:creationId xmlns:a16="http://schemas.microsoft.com/office/drawing/2014/main" id="{73A97D50-C613-41C4-B54B-931A8732A9A4}"/>
              </a:ext>
            </a:extLst>
          </p:cNvPr>
          <p:cNvSpPr/>
          <p:nvPr/>
        </p:nvSpPr>
        <p:spPr>
          <a:xfrm>
            <a:off x="3376237"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2" name="Rectangle 11">
            <a:extLst>
              <a:ext uri="{FF2B5EF4-FFF2-40B4-BE49-F238E27FC236}">
                <a16:creationId xmlns:a16="http://schemas.microsoft.com/office/drawing/2014/main" id="{95A10B39-4C16-406C-8FEA-E5DA85CC7DC5}"/>
              </a:ext>
            </a:extLst>
          </p:cNvPr>
          <p:cNvSpPr/>
          <p:nvPr/>
        </p:nvSpPr>
        <p:spPr>
          <a:xfrm>
            <a:off x="3844554"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3" name="Straight Arrow Connector 12">
            <a:extLst>
              <a:ext uri="{FF2B5EF4-FFF2-40B4-BE49-F238E27FC236}">
                <a16:creationId xmlns:a16="http://schemas.microsoft.com/office/drawing/2014/main" id="{7A2B73D9-8EA3-4530-9448-7D9947C4B74B}"/>
              </a:ext>
            </a:extLst>
          </p:cNvPr>
          <p:cNvCxnSpPr>
            <a:cxnSpLocks/>
            <a:endCxn id="16" idx="1"/>
          </p:cNvCxnSpPr>
          <p:nvPr/>
        </p:nvCxnSpPr>
        <p:spPr>
          <a:xfrm>
            <a:off x="4083344" y="2793479"/>
            <a:ext cx="460917"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8EBD8F8-5619-4FE2-9DE0-9B6AE0EE39A8}"/>
              </a:ext>
            </a:extLst>
          </p:cNvPr>
          <p:cNvSpPr txBox="1"/>
          <p:nvPr/>
        </p:nvSpPr>
        <p:spPr>
          <a:xfrm>
            <a:off x="4788594" y="1838358"/>
            <a:ext cx="508473" cy="369332"/>
          </a:xfrm>
          <a:prstGeom prst="rect">
            <a:avLst/>
          </a:prstGeom>
          <a:noFill/>
        </p:spPr>
        <p:txBody>
          <a:bodyPr wrap="none" rtlCol="0">
            <a:spAutoFit/>
          </a:bodyPr>
          <a:lstStyle/>
          <a:p>
            <a:r>
              <a:rPr lang="en-US" dirty="0"/>
              <a:t>tail</a:t>
            </a:r>
          </a:p>
        </p:txBody>
      </p:sp>
      <p:sp>
        <p:nvSpPr>
          <p:cNvPr id="16" name="Rectangle 15">
            <a:extLst>
              <a:ext uri="{FF2B5EF4-FFF2-40B4-BE49-F238E27FC236}">
                <a16:creationId xmlns:a16="http://schemas.microsoft.com/office/drawing/2014/main" id="{D5B8479F-AB08-448E-9DA8-A1BB03097D79}"/>
              </a:ext>
            </a:extLst>
          </p:cNvPr>
          <p:cNvSpPr/>
          <p:nvPr/>
        </p:nvSpPr>
        <p:spPr>
          <a:xfrm>
            <a:off x="454426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7" name="Rectangle 16">
            <a:extLst>
              <a:ext uri="{FF2B5EF4-FFF2-40B4-BE49-F238E27FC236}">
                <a16:creationId xmlns:a16="http://schemas.microsoft.com/office/drawing/2014/main" id="{D1B703D8-6BA1-49A1-9235-2A6A22316D79}"/>
              </a:ext>
            </a:extLst>
          </p:cNvPr>
          <p:cNvSpPr/>
          <p:nvPr/>
        </p:nvSpPr>
        <p:spPr>
          <a:xfrm>
            <a:off x="501257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D6728281-7146-4629-885F-314589F6A42E}"/>
              </a:ext>
            </a:extLst>
          </p:cNvPr>
          <p:cNvCxnSpPr>
            <a:cxnSpLocks/>
          </p:cNvCxnSpPr>
          <p:nvPr/>
        </p:nvCxnSpPr>
        <p:spPr>
          <a:xfrm>
            <a:off x="5251368" y="2793479"/>
            <a:ext cx="362821"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5EF3687-4590-4150-B6F5-19FAC1F300F4}"/>
              </a:ext>
            </a:extLst>
          </p:cNvPr>
          <p:cNvCxnSpPr>
            <a:cxnSpLocks/>
          </p:cNvCxnSpPr>
          <p:nvPr/>
        </p:nvCxnSpPr>
        <p:spPr>
          <a:xfrm>
            <a:off x="5005178" y="2177329"/>
            <a:ext cx="0" cy="22366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0" name="Content Placeholder 2">
            <a:extLst>
              <a:ext uri="{FF2B5EF4-FFF2-40B4-BE49-F238E27FC236}">
                <a16:creationId xmlns:a16="http://schemas.microsoft.com/office/drawing/2014/main" id="{86A2D5BC-359E-4DC3-821F-A7830785383D}"/>
              </a:ext>
            </a:extLst>
          </p:cNvPr>
          <p:cNvSpPr txBox="1">
            <a:spLocks/>
          </p:cNvSpPr>
          <p:nvPr/>
        </p:nvSpPr>
        <p:spPr>
          <a:xfrm>
            <a:off x="2046187" y="3689252"/>
            <a:ext cx="1330050" cy="369333"/>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marL="45720" indent="0">
              <a:buFont typeface="Wingdings" panose="05000000000000000000" pitchFamily="2" charset="2"/>
              <a:buNone/>
            </a:pPr>
            <a:r>
              <a:rPr lang="en-US" dirty="0"/>
              <a:t>return 40</a:t>
            </a:r>
          </a:p>
        </p:txBody>
      </p:sp>
    </p:spTree>
    <p:extLst>
      <p:ext uri="{BB962C8B-B14F-4D97-AF65-F5344CB8AC3E}">
        <p14:creationId xmlns:p14="http://schemas.microsoft.com/office/powerpoint/2010/main" val="1021353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Stack operations:</a:t>
            </a:r>
          </a:p>
          <a:p>
            <a:pPr lvl="1"/>
            <a:r>
              <a:rPr lang="en-US" dirty="0"/>
              <a:t>push(e): adds element e to the top of the stack.</a:t>
            </a:r>
          </a:p>
          <a:p>
            <a:pPr lvl="1"/>
            <a:r>
              <a:rPr lang="en-US" dirty="0"/>
              <a:t>pop(): removes and returns the top element from the stack.  (null if the stack is empty)</a:t>
            </a:r>
          </a:p>
          <a:p>
            <a:r>
              <a:rPr lang="en-US" dirty="0"/>
              <a:t>Other stack operations</a:t>
            </a:r>
          </a:p>
          <a:p>
            <a:pPr lvl="1"/>
            <a:r>
              <a:rPr lang="en-US" dirty="0"/>
              <a:t>top(): returns the top element of the stack, without removing it. (null if the stack is </a:t>
            </a:r>
            <a:r>
              <a:rPr lang="en-US"/>
              <a:t>empty).</a:t>
            </a:r>
            <a:endParaRPr lang="en-US" dirty="0"/>
          </a:p>
        </p:txBody>
      </p:sp>
    </p:spTree>
    <p:extLst>
      <p:ext uri="{BB962C8B-B14F-4D97-AF65-F5344CB8AC3E}">
        <p14:creationId xmlns:p14="http://schemas.microsoft.com/office/powerpoint/2010/main" val="742188233"/>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9" name="TextBox 8">
            <a:extLst>
              <a:ext uri="{FF2B5EF4-FFF2-40B4-BE49-F238E27FC236}">
                <a16:creationId xmlns:a16="http://schemas.microsoft.com/office/drawing/2014/main" id="{AFC7A643-53FA-4245-A21A-EBA91A2776F3}"/>
              </a:ext>
            </a:extLst>
          </p:cNvPr>
          <p:cNvSpPr txBox="1"/>
          <p:nvPr/>
        </p:nvSpPr>
        <p:spPr>
          <a:xfrm>
            <a:off x="4716666" y="1573197"/>
            <a:ext cx="712054" cy="369332"/>
          </a:xfrm>
          <a:prstGeom prst="rect">
            <a:avLst/>
          </a:prstGeom>
          <a:noFill/>
        </p:spPr>
        <p:txBody>
          <a:bodyPr wrap="none" rtlCol="0">
            <a:spAutoFit/>
          </a:bodyPr>
          <a:lstStyle/>
          <a:p>
            <a:r>
              <a:rPr lang="en-US" dirty="0"/>
              <a:t>head</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a:t>enqueue(30)</a:t>
            </a:r>
          </a:p>
          <a:p>
            <a:pPr marL="45720" indent="0">
              <a:buNone/>
            </a:pPr>
            <a:r>
              <a:rPr lang="en-US" dirty="0"/>
              <a:t>enqueue(20)</a:t>
            </a:r>
          </a:p>
          <a:p>
            <a:pPr marL="45720" indent="0">
              <a:buNone/>
            </a:pPr>
            <a:r>
              <a:rPr lang="en-US" dirty="0"/>
              <a:t>dequeue()</a:t>
            </a:r>
          </a:p>
          <a:p>
            <a:pPr marL="45720" indent="0">
              <a:buNone/>
            </a:pPr>
            <a:r>
              <a:rPr lang="en-US" dirty="0"/>
              <a:t>dequeue()</a:t>
            </a:r>
          </a:p>
        </p:txBody>
      </p:sp>
      <p:sp>
        <p:nvSpPr>
          <p:cNvPr id="14" name="TextBox 13">
            <a:extLst>
              <a:ext uri="{FF2B5EF4-FFF2-40B4-BE49-F238E27FC236}">
                <a16:creationId xmlns:a16="http://schemas.microsoft.com/office/drawing/2014/main" id="{A8EBD8F8-5619-4FE2-9DE0-9B6AE0EE39A8}"/>
              </a:ext>
            </a:extLst>
          </p:cNvPr>
          <p:cNvSpPr txBox="1"/>
          <p:nvPr/>
        </p:nvSpPr>
        <p:spPr>
          <a:xfrm>
            <a:off x="4788594" y="1838358"/>
            <a:ext cx="508473" cy="369332"/>
          </a:xfrm>
          <a:prstGeom prst="rect">
            <a:avLst/>
          </a:prstGeom>
          <a:noFill/>
        </p:spPr>
        <p:txBody>
          <a:bodyPr wrap="none" rtlCol="0">
            <a:spAutoFit/>
          </a:bodyPr>
          <a:lstStyle/>
          <a:p>
            <a:r>
              <a:rPr lang="en-US" dirty="0"/>
              <a:t>tail</a:t>
            </a:r>
          </a:p>
        </p:txBody>
      </p:sp>
      <p:sp>
        <p:nvSpPr>
          <p:cNvPr id="16" name="Rectangle 15">
            <a:extLst>
              <a:ext uri="{FF2B5EF4-FFF2-40B4-BE49-F238E27FC236}">
                <a16:creationId xmlns:a16="http://schemas.microsoft.com/office/drawing/2014/main" id="{D5B8479F-AB08-448E-9DA8-A1BB03097D79}"/>
              </a:ext>
            </a:extLst>
          </p:cNvPr>
          <p:cNvSpPr/>
          <p:nvPr/>
        </p:nvSpPr>
        <p:spPr>
          <a:xfrm>
            <a:off x="454426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7" name="Rectangle 16">
            <a:extLst>
              <a:ext uri="{FF2B5EF4-FFF2-40B4-BE49-F238E27FC236}">
                <a16:creationId xmlns:a16="http://schemas.microsoft.com/office/drawing/2014/main" id="{D1B703D8-6BA1-49A1-9235-2A6A22316D79}"/>
              </a:ext>
            </a:extLst>
          </p:cNvPr>
          <p:cNvSpPr/>
          <p:nvPr/>
        </p:nvSpPr>
        <p:spPr>
          <a:xfrm>
            <a:off x="501257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8" name="Straight Arrow Connector 17">
            <a:extLst>
              <a:ext uri="{FF2B5EF4-FFF2-40B4-BE49-F238E27FC236}">
                <a16:creationId xmlns:a16="http://schemas.microsoft.com/office/drawing/2014/main" id="{D6728281-7146-4629-885F-314589F6A42E}"/>
              </a:ext>
            </a:extLst>
          </p:cNvPr>
          <p:cNvCxnSpPr>
            <a:cxnSpLocks/>
          </p:cNvCxnSpPr>
          <p:nvPr/>
        </p:nvCxnSpPr>
        <p:spPr>
          <a:xfrm>
            <a:off x="5251368" y="2793479"/>
            <a:ext cx="362821"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5EF3687-4590-4150-B6F5-19FAC1F300F4}"/>
              </a:ext>
            </a:extLst>
          </p:cNvPr>
          <p:cNvCxnSpPr>
            <a:cxnSpLocks/>
          </p:cNvCxnSpPr>
          <p:nvPr/>
        </p:nvCxnSpPr>
        <p:spPr>
          <a:xfrm>
            <a:off x="5005178" y="2177329"/>
            <a:ext cx="0" cy="22366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0" name="Content Placeholder 2">
            <a:extLst>
              <a:ext uri="{FF2B5EF4-FFF2-40B4-BE49-F238E27FC236}">
                <a16:creationId xmlns:a16="http://schemas.microsoft.com/office/drawing/2014/main" id="{86A2D5BC-359E-4DC3-821F-A7830785383D}"/>
              </a:ext>
            </a:extLst>
          </p:cNvPr>
          <p:cNvSpPr txBox="1">
            <a:spLocks/>
          </p:cNvSpPr>
          <p:nvPr/>
        </p:nvSpPr>
        <p:spPr>
          <a:xfrm>
            <a:off x="2046187" y="3689252"/>
            <a:ext cx="1330050" cy="369333"/>
          </a:xfrm>
          <a:prstGeom prst="rect">
            <a:avLst/>
          </a:prstGeom>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marL="45720" indent="0">
              <a:buFont typeface="Wingdings" panose="05000000000000000000" pitchFamily="2" charset="2"/>
              <a:buNone/>
            </a:pPr>
            <a:r>
              <a:rPr lang="en-US" dirty="0"/>
              <a:t>return 30</a:t>
            </a:r>
          </a:p>
        </p:txBody>
      </p:sp>
    </p:spTree>
    <p:extLst>
      <p:ext uri="{BB962C8B-B14F-4D97-AF65-F5344CB8AC3E}">
        <p14:creationId xmlns:p14="http://schemas.microsoft.com/office/powerpoint/2010/main" val="4156352148"/>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92B0-8E64-4EE3-924B-B593EADFEB17}"/>
              </a:ext>
            </a:extLst>
          </p:cNvPr>
          <p:cNvSpPr>
            <a:spLocks noGrp="1"/>
          </p:cNvSpPr>
          <p:nvPr>
            <p:ph type="title"/>
          </p:nvPr>
        </p:nvSpPr>
        <p:spPr/>
        <p:txBody>
          <a:bodyPr/>
          <a:lstStyle/>
          <a:p>
            <a:r>
              <a:rPr lang="en-US" dirty="0"/>
              <a:t>Queue Linked List Implementation</a:t>
            </a:r>
          </a:p>
        </p:txBody>
      </p:sp>
      <p:sp>
        <p:nvSpPr>
          <p:cNvPr id="3" name="Content Placeholder 2">
            <a:extLst>
              <a:ext uri="{FF2B5EF4-FFF2-40B4-BE49-F238E27FC236}">
                <a16:creationId xmlns:a16="http://schemas.microsoft.com/office/drawing/2014/main" id="{BFFB3654-8C94-45FC-9F0F-4B4C147D1057}"/>
              </a:ext>
            </a:extLst>
          </p:cNvPr>
          <p:cNvSpPr>
            <a:spLocks noGrp="1"/>
          </p:cNvSpPr>
          <p:nvPr>
            <p:ph idx="1"/>
          </p:nvPr>
        </p:nvSpPr>
        <p:spPr/>
        <p:txBody>
          <a:bodyPr>
            <a:normAutofit/>
          </a:bodyPr>
          <a:lstStyle/>
          <a:p>
            <a:r>
              <a:rPr lang="en-US" dirty="0"/>
              <a:t>With a linked list, the head will represent the front and the tail will represent the back of our queue.</a:t>
            </a:r>
          </a:p>
          <a:p>
            <a:pPr lvl="1"/>
            <a:r>
              <a:rPr lang="en-US" dirty="0">
                <a:highlight>
                  <a:srgbClr val="FFFF00"/>
                </a:highlight>
              </a:rPr>
              <a:t>On your paper, implement these functions using a singly linked list.</a:t>
            </a:r>
          </a:p>
          <a:p>
            <a:pPr lvl="2"/>
            <a:r>
              <a:rPr lang="en-US" dirty="0"/>
              <a:t>enqueue(E e) – </a:t>
            </a:r>
            <a:r>
              <a:rPr lang="en-US" dirty="0" err="1"/>
              <a:t>list.addToTail</a:t>
            </a:r>
            <a:r>
              <a:rPr lang="en-US" dirty="0"/>
              <a:t>(e);</a:t>
            </a:r>
          </a:p>
          <a:p>
            <a:pPr lvl="2"/>
            <a:r>
              <a:rPr lang="en-US" dirty="0"/>
              <a:t>dequeue() – </a:t>
            </a:r>
            <a:r>
              <a:rPr lang="en-US" dirty="0" err="1"/>
              <a:t>list.removeHead</a:t>
            </a:r>
            <a:r>
              <a:rPr lang="en-US" dirty="0"/>
              <a:t>();</a:t>
            </a:r>
          </a:p>
          <a:p>
            <a:pPr lvl="2"/>
            <a:r>
              <a:rPr lang="en-US" dirty="0"/>
              <a:t>top() – </a:t>
            </a:r>
            <a:r>
              <a:rPr lang="en-US" dirty="0" err="1"/>
              <a:t>list.getHead</a:t>
            </a:r>
            <a:r>
              <a:rPr lang="en-US" dirty="0"/>
              <a:t>();</a:t>
            </a:r>
          </a:p>
          <a:p>
            <a:pPr lvl="2"/>
            <a:r>
              <a:rPr lang="en-US" dirty="0"/>
              <a:t>size() – </a:t>
            </a:r>
            <a:r>
              <a:rPr lang="en-US" dirty="0" err="1"/>
              <a:t>list.size</a:t>
            </a:r>
            <a:r>
              <a:rPr lang="en-US" dirty="0"/>
              <a:t>();</a:t>
            </a:r>
          </a:p>
          <a:p>
            <a:pPr lvl="2"/>
            <a:r>
              <a:rPr lang="en-US" dirty="0" err="1"/>
              <a:t>isEmpty</a:t>
            </a:r>
            <a:r>
              <a:rPr lang="en-US" dirty="0"/>
              <a:t>() – </a:t>
            </a:r>
            <a:r>
              <a:rPr lang="en-US" dirty="0" err="1"/>
              <a:t>list.isEmpty</a:t>
            </a:r>
            <a:r>
              <a:rPr lang="en-US" dirty="0"/>
              <a:t>();</a:t>
            </a:r>
          </a:p>
        </p:txBody>
      </p:sp>
    </p:spTree>
    <p:extLst>
      <p:ext uri="{BB962C8B-B14F-4D97-AF65-F5344CB8AC3E}">
        <p14:creationId xmlns:p14="http://schemas.microsoft.com/office/powerpoint/2010/main" val="2816114575"/>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92B0-8E64-4EE3-924B-B593EADFEB17}"/>
              </a:ext>
            </a:extLst>
          </p:cNvPr>
          <p:cNvSpPr>
            <a:spLocks noGrp="1"/>
          </p:cNvSpPr>
          <p:nvPr>
            <p:ph type="title"/>
          </p:nvPr>
        </p:nvSpPr>
        <p:spPr/>
        <p:txBody>
          <a:bodyPr/>
          <a:lstStyle/>
          <a:p>
            <a:r>
              <a:rPr lang="en-US" dirty="0"/>
              <a:t>Queue Linked List Implementation</a:t>
            </a:r>
          </a:p>
        </p:txBody>
      </p:sp>
      <p:sp>
        <p:nvSpPr>
          <p:cNvPr id="3" name="Content Placeholder 2">
            <a:extLst>
              <a:ext uri="{FF2B5EF4-FFF2-40B4-BE49-F238E27FC236}">
                <a16:creationId xmlns:a16="http://schemas.microsoft.com/office/drawing/2014/main" id="{BFFB3654-8C94-45FC-9F0F-4B4C147D1057}"/>
              </a:ext>
            </a:extLst>
          </p:cNvPr>
          <p:cNvSpPr>
            <a:spLocks noGrp="1"/>
          </p:cNvSpPr>
          <p:nvPr>
            <p:ph idx="1"/>
          </p:nvPr>
        </p:nvSpPr>
        <p:spPr/>
        <p:txBody>
          <a:bodyPr>
            <a:normAutofit/>
          </a:bodyPr>
          <a:lstStyle/>
          <a:p>
            <a:r>
              <a:rPr lang="en-US" dirty="0"/>
              <a:t>With a linked list, the head will represent the front and the tail will represent the back of our queue.</a:t>
            </a:r>
          </a:p>
          <a:p>
            <a:pPr lvl="1"/>
            <a:r>
              <a:rPr lang="en-US" dirty="0">
                <a:highlight>
                  <a:srgbClr val="FFFF00"/>
                </a:highlight>
              </a:rPr>
              <a:t>On your paper, implement these functions using a singly linked list.</a:t>
            </a:r>
          </a:p>
          <a:p>
            <a:pPr lvl="2"/>
            <a:r>
              <a:rPr lang="en-US" dirty="0"/>
              <a:t>enqueue(E e) – </a:t>
            </a:r>
            <a:r>
              <a:rPr lang="en-US" dirty="0" err="1"/>
              <a:t>list.addToTail</a:t>
            </a:r>
            <a:r>
              <a:rPr lang="en-US" dirty="0"/>
              <a:t>(e);</a:t>
            </a:r>
          </a:p>
          <a:p>
            <a:pPr lvl="2"/>
            <a:r>
              <a:rPr lang="en-US" dirty="0"/>
              <a:t>dequeue() – </a:t>
            </a:r>
            <a:r>
              <a:rPr lang="en-US" dirty="0" err="1"/>
              <a:t>list.removeHead</a:t>
            </a:r>
            <a:r>
              <a:rPr lang="en-US" dirty="0"/>
              <a:t>();</a:t>
            </a:r>
          </a:p>
          <a:p>
            <a:pPr lvl="2"/>
            <a:r>
              <a:rPr lang="en-US" dirty="0"/>
              <a:t>top() – </a:t>
            </a:r>
            <a:r>
              <a:rPr lang="en-US" dirty="0" err="1"/>
              <a:t>list.getHead</a:t>
            </a:r>
            <a:r>
              <a:rPr lang="en-US" dirty="0"/>
              <a:t>();</a:t>
            </a:r>
          </a:p>
          <a:p>
            <a:pPr lvl="2"/>
            <a:r>
              <a:rPr lang="en-US" dirty="0"/>
              <a:t>size() – </a:t>
            </a:r>
            <a:r>
              <a:rPr lang="en-US" dirty="0" err="1"/>
              <a:t>list.size</a:t>
            </a:r>
            <a:r>
              <a:rPr lang="en-US" dirty="0"/>
              <a:t>();</a:t>
            </a:r>
          </a:p>
          <a:p>
            <a:pPr lvl="2"/>
            <a:r>
              <a:rPr lang="en-US" dirty="0" err="1"/>
              <a:t>isEmpty</a:t>
            </a:r>
            <a:r>
              <a:rPr lang="en-US" dirty="0"/>
              <a:t>() – </a:t>
            </a:r>
            <a:r>
              <a:rPr lang="en-US" dirty="0" err="1"/>
              <a:t>list.isEmpty</a:t>
            </a:r>
            <a:r>
              <a:rPr lang="en-US" dirty="0"/>
              <a:t>();</a:t>
            </a:r>
          </a:p>
          <a:p>
            <a:r>
              <a:rPr lang="en-US" dirty="0"/>
              <a:t>These are all O(1)</a:t>
            </a:r>
          </a:p>
        </p:txBody>
      </p:sp>
    </p:spTree>
    <p:extLst>
      <p:ext uri="{BB962C8B-B14F-4D97-AF65-F5344CB8AC3E}">
        <p14:creationId xmlns:p14="http://schemas.microsoft.com/office/powerpoint/2010/main" val="2373519542"/>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92B0-8E64-4EE3-924B-B593EADFEB17}"/>
              </a:ext>
            </a:extLst>
          </p:cNvPr>
          <p:cNvSpPr>
            <a:spLocks noGrp="1"/>
          </p:cNvSpPr>
          <p:nvPr>
            <p:ph type="title"/>
          </p:nvPr>
        </p:nvSpPr>
        <p:spPr/>
        <p:txBody>
          <a:bodyPr/>
          <a:lstStyle/>
          <a:p>
            <a:r>
              <a:rPr lang="en-US" dirty="0"/>
              <a:t>Queue Linked List Implementation</a:t>
            </a:r>
          </a:p>
        </p:txBody>
      </p:sp>
      <p:sp>
        <p:nvSpPr>
          <p:cNvPr id="3" name="Content Placeholder 2">
            <a:extLst>
              <a:ext uri="{FF2B5EF4-FFF2-40B4-BE49-F238E27FC236}">
                <a16:creationId xmlns:a16="http://schemas.microsoft.com/office/drawing/2014/main" id="{BFFB3654-8C94-45FC-9F0F-4B4C147D1057}"/>
              </a:ext>
            </a:extLst>
          </p:cNvPr>
          <p:cNvSpPr>
            <a:spLocks noGrp="1"/>
          </p:cNvSpPr>
          <p:nvPr>
            <p:ph idx="1"/>
          </p:nvPr>
        </p:nvSpPr>
        <p:spPr/>
        <p:txBody>
          <a:bodyPr>
            <a:normAutofit/>
          </a:bodyPr>
          <a:lstStyle/>
          <a:p>
            <a:r>
              <a:rPr lang="en-US" dirty="0"/>
              <a:t>With a linked list, the head will represent the front and the tail will represent the back of our queue.</a:t>
            </a:r>
          </a:p>
          <a:p>
            <a:pPr lvl="1"/>
            <a:r>
              <a:rPr lang="en-US" dirty="0">
                <a:highlight>
                  <a:srgbClr val="FFFF00"/>
                </a:highlight>
              </a:rPr>
              <a:t>On your paper, implement these functions using a singly linked list.</a:t>
            </a:r>
          </a:p>
          <a:p>
            <a:pPr lvl="2"/>
            <a:r>
              <a:rPr lang="en-US" dirty="0"/>
              <a:t>enqueue(E e) – </a:t>
            </a:r>
            <a:r>
              <a:rPr lang="en-US" dirty="0" err="1"/>
              <a:t>list.addToTail</a:t>
            </a:r>
            <a:r>
              <a:rPr lang="en-US" dirty="0"/>
              <a:t>(e);</a:t>
            </a:r>
          </a:p>
          <a:p>
            <a:pPr lvl="2"/>
            <a:r>
              <a:rPr lang="en-US" dirty="0"/>
              <a:t>dequeue() – </a:t>
            </a:r>
            <a:r>
              <a:rPr lang="en-US" dirty="0" err="1"/>
              <a:t>list.removeHead</a:t>
            </a:r>
            <a:r>
              <a:rPr lang="en-US" dirty="0"/>
              <a:t>();</a:t>
            </a:r>
          </a:p>
          <a:p>
            <a:pPr lvl="2"/>
            <a:r>
              <a:rPr lang="en-US" dirty="0"/>
              <a:t>top() – </a:t>
            </a:r>
            <a:r>
              <a:rPr lang="en-US" dirty="0" err="1"/>
              <a:t>list.getHead</a:t>
            </a:r>
            <a:r>
              <a:rPr lang="en-US" dirty="0"/>
              <a:t>();</a:t>
            </a:r>
          </a:p>
          <a:p>
            <a:pPr lvl="2"/>
            <a:r>
              <a:rPr lang="en-US" dirty="0"/>
              <a:t>size() – </a:t>
            </a:r>
            <a:r>
              <a:rPr lang="en-US" dirty="0" err="1"/>
              <a:t>list.size</a:t>
            </a:r>
            <a:r>
              <a:rPr lang="en-US" dirty="0"/>
              <a:t>();</a:t>
            </a:r>
          </a:p>
          <a:p>
            <a:pPr lvl="2"/>
            <a:r>
              <a:rPr lang="en-US" dirty="0" err="1"/>
              <a:t>isEmpty</a:t>
            </a:r>
            <a:r>
              <a:rPr lang="en-US" dirty="0"/>
              <a:t>() – </a:t>
            </a:r>
            <a:r>
              <a:rPr lang="en-US" dirty="0" err="1"/>
              <a:t>list.isEmpty</a:t>
            </a:r>
            <a:r>
              <a:rPr lang="en-US" dirty="0"/>
              <a:t>();</a:t>
            </a:r>
          </a:p>
          <a:p>
            <a:r>
              <a:rPr lang="en-US" dirty="0"/>
              <a:t>These are all O(1)</a:t>
            </a:r>
          </a:p>
          <a:p>
            <a:r>
              <a:rPr lang="en-US" dirty="0"/>
              <a:t>Be careful of which end you add/remove from.</a:t>
            </a:r>
          </a:p>
        </p:txBody>
      </p:sp>
    </p:spTree>
    <p:extLst>
      <p:ext uri="{BB962C8B-B14F-4D97-AF65-F5344CB8AC3E}">
        <p14:creationId xmlns:p14="http://schemas.microsoft.com/office/powerpoint/2010/main" val="6035564"/>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92B0-8E64-4EE3-924B-B593EADFEB17}"/>
              </a:ext>
            </a:extLst>
          </p:cNvPr>
          <p:cNvSpPr>
            <a:spLocks noGrp="1"/>
          </p:cNvSpPr>
          <p:nvPr>
            <p:ph type="title"/>
          </p:nvPr>
        </p:nvSpPr>
        <p:spPr/>
        <p:txBody>
          <a:bodyPr/>
          <a:lstStyle/>
          <a:p>
            <a:r>
              <a:rPr lang="en-US" dirty="0"/>
              <a:t>Queue Linked List Implementation</a:t>
            </a:r>
          </a:p>
        </p:txBody>
      </p:sp>
      <p:sp>
        <p:nvSpPr>
          <p:cNvPr id="3" name="Content Placeholder 2">
            <a:extLst>
              <a:ext uri="{FF2B5EF4-FFF2-40B4-BE49-F238E27FC236}">
                <a16:creationId xmlns:a16="http://schemas.microsoft.com/office/drawing/2014/main" id="{BFFB3654-8C94-45FC-9F0F-4B4C147D1057}"/>
              </a:ext>
            </a:extLst>
          </p:cNvPr>
          <p:cNvSpPr>
            <a:spLocks noGrp="1"/>
          </p:cNvSpPr>
          <p:nvPr>
            <p:ph idx="1"/>
          </p:nvPr>
        </p:nvSpPr>
        <p:spPr/>
        <p:txBody>
          <a:bodyPr>
            <a:normAutofit/>
          </a:bodyPr>
          <a:lstStyle/>
          <a:p>
            <a:r>
              <a:rPr lang="en-US" dirty="0"/>
              <a:t>With a linked list, the head will represent the front and the tail will represent the back of our queue.</a:t>
            </a:r>
          </a:p>
          <a:p>
            <a:pPr lvl="1"/>
            <a:r>
              <a:rPr lang="en-US" dirty="0">
                <a:highlight>
                  <a:srgbClr val="FFFF00"/>
                </a:highlight>
              </a:rPr>
              <a:t>On your paper, implement these functions using a singly linked list.</a:t>
            </a:r>
          </a:p>
          <a:p>
            <a:pPr lvl="2"/>
            <a:r>
              <a:rPr lang="en-US" dirty="0"/>
              <a:t>enqueue(E e) – </a:t>
            </a:r>
            <a:r>
              <a:rPr lang="en-US" dirty="0" err="1"/>
              <a:t>list.addToTail</a:t>
            </a:r>
            <a:r>
              <a:rPr lang="en-US" dirty="0"/>
              <a:t>(e);</a:t>
            </a:r>
          </a:p>
          <a:p>
            <a:pPr lvl="2"/>
            <a:r>
              <a:rPr lang="en-US" dirty="0"/>
              <a:t>dequeue() – </a:t>
            </a:r>
            <a:r>
              <a:rPr lang="en-US" dirty="0" err="1"/>
              <a:t>list.removeHead</a:t>
            </a:r>
            <a:r>
              <a:rPr lang="en-US" dirty="0"/>
              <a:t>();</a:t>
            </a:r>
          </a:p>
          <a:p>
            <a:pPr lvl="2"/>
            <a:r>
              <a:rPr lang="en-US" dirty="0"/>
              <a:t>top() – </a:t>
            </a:r>
            <a:r>
              <a:rPr lang="en-US" dirty="0" err="1"/>
              <a:t>list.getHead</a:t>
            </a:r>
            <a:r>
              <a:rPr lang="en-US" dirty="0"/>
              <a:t>();</a:t>
            </a:r>
          </a:p>
          <a:p>
            <a:pPr lvl="2"/>
            <a:r>
              <a:rPr lang="en-US" dirty="0"/>
              <a:t>size() – </a:t>
            </a:r>
            <a:r>
              <a:rPr lang="en-US" dirty="0" err="1"/>
              <a:t>list.size</a:t>
            </a:r>
            <a:r>
              <a:rPr lang="en-US" dirty="0"/>
              <a:t>();</a:t>
            </a:r>
          </a:p>
          <a:p>
            <a:pPr lvl="2"/>
            <a:r>
              <a:rPr lang="en-US" dirty="0" err="1"/>
              <a:t>isEmpty</a:t>
            </a:r>
            <a:r>
              <a:rPr lang="en-US" dirty="0"/>
              <a:t>() – </a:t>
            </a:r>
            <a:r>
              <a:rPr lang="en-US" dirty="0" err="1"/>
              <a:t>list.isEmpty</a:t>
            </a:r>
            <a:r>
              <a:rPr lang="en-US" dirty="0"/>
              <a:t>();</a:t>
            </a:r>
          </a:p>
          <a:p>
            <a:r>
              <a:rPr lang="en-US" dirty="0"/>
              <a:t>These are all O(1)</a:t>
            </a:r>
          </a:p>
          <a:p>
            <a:r>
              <a:rPr lang="en-US" dirty="0"/>
              <a:t>Be careful of which end you add/remove from.</a:t>
            </a:r>
          </a:p>
          <a:p>
            <a:pPr lvl="1"/>
            <a:r>
              <a:rPr lang="en-US" dirty="0"/>
              <a:t>enqueue(E e) – </a:t>
            </a:r>
            <a:r>
              <a:rPr lang="en-US" dirty="0" err="1"/>
              <a:t>list.addToHead</a:t>
            </a:r>
            <a:r>
              <a:rPr lang="en-US" dirty="0"/>
              <a:t>(e) is O(1)</a:t>
            </a:r>
          </a:p>
        </p:txBody>
      </p:sp>
    </p:spTree>
    <p:extLst>
      <p:ext uri="{BB962C8B-B14F-4D97-AF65-F5344CB8AC3E}">
        <p14:creationId xmlns:p14="http://schemas.microsoft.com/office/powerpoint/2010/main" val="3340441896"/>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92B0-8E64-4EE3-924B-B593EADFEB17}"/>
              </a:ext>
            </a:extLst>
          </p:cNvPr>
          <p:cNvSpPr>
            <a:spLocks noGrp="1"/>
          </p:cNvSpPr>
          <p:nvPr>
            <p:ph type="title"/>
          </p:nvPr>
        </p:nvSpPr>
        <p:spPr/>
        <p:txBody>
          <a:bodyPr/>
          <a:lstStyle/>
          <a:p>
            <a:r>
              <a:rPr lang="en-US" dirty="0"/>
              <a:t>Queue Linked List Implementation</a:t>
            </a:r>
          </a:p>
        </p:txBody>
      </p:sp>
      <p:sp>
        <p:nvSpPr>
          <p:cNvPr id="3" name="Content Placeholder 2">
            <a:extLst>
              <a:ext uri="{FF2B5EF4-FFF2-40B4-BE49-F238E27FC236}">
                <a16:creationId xmlns:a16="http://schemas.microsoft.com/office/drawing/2014/main" id="{BFFB3654-8C94-45FC-9F0F-4B4C147D1057}"/>
              </a:ext>
            </a:extLst>
          </p:cNvPr>
          <p:cNvSpPr>
            <a:spLocks noGrp="1"/>
          </p:cNvSpPr>
          <p:nvPr>
            <p:ph idx="1"/>
          </p:nvPr>
        </p:nvSpPr>
        <p:spPr/>
        <p:txBody>
          <a:bodyPr>
            <a:normAutofit fontScale="92500" lnSpcReduction="10000"/>
          </a:bodyPr>
          <a:lstStyle/>
          <a:p>
            <a:r>
              <a:rPr lang="en-US" dirty="0"/>
              <a:t>With a linked list, the head will represent the front and the tail will represent the back of our queue.</a:t>
            </a:r>
          </a:p>
          <a:p>
            <a:pPr lvl="1"/>
            <a:r>
              <a:rPr lang="en-US" dirty="0">
                <a:highlight>
                  <a:srgbClr val="FFFF00"/>
                </a:highlight>
              </a:rPr>
              <a:t>On your paper, implement these functions using a singly linked list.</a:t>
            </a:r>
          </a:p>
          <a:p>
            <a:pPr lvl="2"/>
            <a:r>
              <a:rPr lang="en-US" dirty="0"/>
              <a:t>enqueue(E e) – </a:t>
            </a:r>
            <a:r>
              <a:rPr lang="en-US" dirty="0" err="1"/>
              <a:t>list.addToTail</a:t>
            </a:r>
            <a:r>
              <a:rPr lang="en-US" dirty="0"/>
              <a:t>(e);</a:t>
            </a:r>
          </a:p>
          <a:p>
            <a:pPr lvl="2"/>
            <a:r>
              <a:rPr lang="en-US" dirty="0"/>
              <a:t>dequeue() – </a:t>
            </a:r>
            <a:r>
              <a:rPr lang="en-US" dirty="0" err="1"/>
              <a:t>list.removeHead</a:t>
            </a:r>
            <a:r>
              <a:rPr lang="en-US" dirty="0"/>
              <a:t>();</a:t>
            </a:r>
          </a:p>
          <a:p>
            <a:pPr lvl="2"/>
            <a:r>
              <a:rPr lang="en-US" dirty="0"/>
              <a:t>top() – </a:t>
            </a:r>
            <a:r>
              <a:rPr lang="en-US" dirty="0" err="1"/>
              <a:t>list.getHead</a:t>
            </a:r>
            <a:r>
              <a:rPr lang="en-US" dirty="0"/>
              <a:t>();</a:t>
            </a:r>
          </a:p>
          <a:p>
            <a:pPr lvl="2"/>
            <a:r>
              <a:rPr lang="en-US" dirty="0"/>
              <a:t>size() – </a:t>
            </a:r>
            <a:r>
              <a:rPr lang="en-US" dirty="0" err="1"/>
              <a:t>list.size</a:t>
            </a:r>
            <a:r>
              <a:rPr lang="en-US" dirty="0"/>
              <a:t>();</a:t>
            </a:r>
          </a:p>
          <a:p>
            <a:pPr lvl="2"/>
            <a:r>
              <a:rPr lang="en-US" dirty="0" err="1"/>
              <a:t>isEmpty</a:t>
            </a:r>
            <a:r>
              <a:rPr lang="en-US" dirty="0"/>
              <a:t>() – </a:t>
            </a:r>
            <a:r>
              <a:rPr lang="en-US" dirty="0" err="1"/>
              <a:t>list.isEmpty</a:t>
            </a:r>
            <a:r>
              <a:rPr lang="en-US" dirty="0"/>
              <a:t>();</a:t>
            </a:r>
          </a:p>
          <a:p>
            <a:r>
              <a:rPr lang="en-US" dirty="0"/>
              <a:t>These are all O(1)</a:t>
            </a:r>
          </a:p>
          <a:p>
            <a:r>
              <a:rPr lang="en-US" dirty="0"/>
              <a:t>Be careful of which end you add/remove from.</a:t>
            </a:r>
          </a:p>
          <a:p>
            <a:pPr lvl="1"/>
            <a:r>
              <a:rPr lang="en-US" dirty="0"/>
              <a:t>enqueue(E e) – </a:t>
            </a:r>
            <a:r>
              <a:rPr lang="en-US" dirty="0" err="1"/>
              <a:t>list.addToHead</a:t>
            </a:r>
            <a:r>
              <a:rPr lang="en-US" dirty="0"/>
              <a:t>(e) is O(1)</a:t>
            </a:r>
          </a:p>
          <a:p>
            <a:pPr lvl="1"/>
            <a:r>
              <a:rPr lang="en-US" dirty="0"/>
              <a:t>dequeue() – </a:t>
            </a:r>
            <a:r>
              <a:rPr lang="en-US" dirty="0" err="1"/>
              <a:t>list.removeTail</a:t>
            </a:r>
            <a:r>
              <a:rPr lang="en-US" dirty="0"/>
              <a:t>() is O(n) with a singly linked list</a:t>
            </a:r>
          </a:p>
        </p:txBody>
      </p:sp>
    </p:spTree>
    <p:extLst>
      <p:ext uri="{BB962C8B-B14F-4D97-AF65-F5344CB8AC3E}">
        <p14:creationId xmlns:p14="http://schemas.microsoft.com/office/powerpoint/2010/main" val="2180872787"/>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92B0-8E64-4EE3-924B-B593EADFEB17}"/>
              </a:ext>
            </a:extLst>
          </p:cNvPr>
          <p:cNvSpPr>
            <a:spLocks noGrp="1"/>
          </p:cNvSpPr>
          <p:nvPr>
            <p:ph type="title"/>
          </p:nvPr>
        </p:nvSpPr>
        <p:spPr/>
        <p:txBody>
          <a:bodyPr/>
          <a:lstStyle/>
          <a:p>
            <a:r>
              <a:rPr lang="en-US" dirty="0"/>
              <a:t>Queue Applications</a:t>
            </a:r>
          </a:p>
        </p:txBody>
      </p:sp>
      <p:sp>
        <p:nvSpPr>
          <p:cNvPr id="3" name="Content Placeholder 2">
            <a:extLst>
              <a:ext uri="{FF2B5EF4-FFF2-40B4-BE49-F238E27FC236}">
                <a16:creationId xmlns:a16="http://schemas.microsoft.com/office/drawing/2014/main" id="{BFFB3654-8C94-45FC-9F0F-4B4C147D1057}"/>
              </a:ext>
            </a:extLst>
          </p:cNvPr>
          <p:cNvSpPr>
            <a:spLocks noGrp="1"/>
          </p:cNvSpPr>
          <p:nvPr>
            <p:ph idx="1"/>
          </p:nvPr>
        </p:nvSpPr>
        <p:spPr/>
        <p:txBody>
          <a:bodyPr/>
          <a:lstStyle/>
          <a:p>
            <a:r>
              <a:rPr lang="en-US" dirty="0"/>
              <a:t>Wait lists</a:t>
            </a:r>
          </a:p>
          <a:p>
            <a:r>
              <a:rPr lang="en-US" dirty="0"/>
              <a:t>Access to shared resources (i.e. printer)</a:t>
            </a:r>
          </a:p>
          <a:p>
            <a:r>
              <a:rPr lang="en-US" dirty="0"/>
              <a:t>Breadth First Search</a:t>
            </a:r>
          </a:p>
        </p:txBody>
      </p:sp>
    </p:spTree>
    <p:extLst>
      <p:ext uri="{BB962C8B-B14F-4D97-AF65-F5344CB8AC3E}">
        <p14:creationId xmlns:p14="http://schemas.microsoft.com/office/powerpoint/2010/main" val="530394200"/>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C96B8AE-0098-4F91-A6AF-A126074DA876}"/>
              </a:ext>
            </a:extLst>
          </p:cNvPr>
          <p:cNvSpPr>
            <a:spLocks noGrp="1"/>
          </p:cNvSpPr>
          <p:nvPr>
            <p:ph type="title"/>
          </p:nvPr>
        </p:nvSpPr>
        <p:spPr/>
        <p:txBody>
          <a:bodyPr/>
          <a:lstStyle/>
          <a:p>
            <a:r>
              <a:rPr lang="en-US" dirty="0"/>
              <a:t>Deque</a:t>
            </a:r>
          </a:p>
        </p:txBody>
      </p:sp>
      <p:sp>
        <p:nvSpPr>
          <p:cNvPr id="7" name="Text Placeholder 6">
            <a:extLst>
              <a:ext uri="{FF2B5EF4-FFF2-40B4-BE49-F238E27FC236}">
                <a16:creationId xmlns:a16="http://schemas.microsoft.com/office/drawing/2014/main" id="{024E8DAF-A894-4D29-96E7-95EA4EDCB29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34458637"/>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C96B8AE-0098-4F91-A6AF-A126074DA876}"/>
              </a:ext>
            </a:extLst>
          </p:cNvPr>
          <p:cNvSpPr>
            <a:spLocks noGrp="1"/>
          </p:cNvSpPr>
          <p:nvPr>
            <p:ph type="title"/>
          </p:nvPr>
        </p:nvSpPr>
        <p:spPr/>
        <p:txBody>
          <a:bodyPr/>
          <a:lstStyle/>
          <a:p>
            <a:r>
              <a:rPr lang="en-US" dirty="0"/>
              <a:t>Deque Definition</a:t>
            </a:r>
          </a:p>
        </p:txBody>
      </p:sp>
      <p:sp>
        <p:nvSpPr>
          <p:cNvPr id="2" name="Content Placeholder 1">
            <a:extLst>
              <a:ext uri="{FF2B5EF4-FFF2-40B4-BE49-F238E27FC236}">
                <a16:creationId xmlns:a16="http://schemas.microsoft.com/office/drawing/2014/main" id="{34BB8864-1B31-49EE-8394-6C16FD3ABE5A}"/>
              </a:ext>
            </a:extLst>
          </p:cNvPr>
          <p:cNvSpPr>
            <a:spLocks noGrp="1"/>
          </p:cNvSpPr>
          <p:nvPr>
            <p:ph idx="1"/>
          </p:nvPr>
        </p:nvSpPr>
        <p:spPr/>
        <p:txBody>
          <a:bodyPr/>
          <a:lstStyle/>
          <a:p>
            <a:r>
              <a:rPr lang="en-US" dirty="0"/>
              <a:t>A double ended queue (deque) is an ADT where elements can be added to or removed from either the front or end of the queue.</a:t>
            </a:r>
          </a:p>
        </p:txBody>
      </p:sp>
    </p:spTree>
    <p:extLst>
      <p:ext uri="{BB962C8B-B14F-4D97-AF65-F5344CB8AC3E}">
        <p14:creationId xmlns:p14="http://schemas.microsoft.com/office/powerpoint/2010/main" val="2534725910"/>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6D047-0CA8-47EB-9659-34B2C6E4E511}"/>
              </a:ext>
            </a:extLst>
          </p:cNvPr>
          <p:cNvSpPr>
            <a:spLocks noGrp="1"/>
          </p:cNvSpPr>
          <p:nvPr>
            <p:ph type="title"/>
          </p:nvPr>
        </p:nvSpPr>
        <p:spPr/>
        <p:txBody>
          <a:bodyPr/>
          <a:lstStyle/>
          <a:p>
            <a:r>
              <a:rPr lang="en-US" dirty="0"/>
              <a:t>Deque ADT Operations</a:t>
            </a:r>
          </a:p>
        </p:txBody>
      </p:sp>
      <p:sp>
        <p:nvSpPr>
          <p:cNvPr id="3" name="Content Placeholder 2">
            <a:extLst>
              <a:ext uri="{FF2B5EF4-FFF2-40B4-BE49-F238E27FC236}">
                <a16:creationId xmlns:a16="http://schemas.microsoft.com/office/drawing/2014/main" id="{34E7C4B9-2F00-4D07-A9DC-A837EBFC409E}"/>
              </a:ext>
            </a:extLst>
          </p:cNvPr>
          <p:cNvSpPr>
            <a:spLocks noGrp="1"/>
          </p:cNvSpPr>
          <p:nvPr>
            <p:ph idx="1"/>
          </p:nvPr>
        </p:nvSpPr>
        <p:spPr/>
        <p:txBody>
          <a:bodyPr/>
          <a:lstStyle/>
          <a:p>
            <a:r>
              <a:rPr lang="en-US" dirty="0"/>
              <a:t>Common Deque Operations</a:t>
            </a:r>
          </a:p>
        </p:txBody>
      </p:sp>
    </p:spTree>
    <p:extLst>
      <p:ext uri="{BB962C8B-B14F-4D97-AF65-F5344CB8AC3E}">
        <p14:creationId xmlns:p14="http://schemas.microsoft.com/office/powerpoint/2010/main" val="3263051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Stack operations:</a:t>
            </a:r>
          </a:p>
          <a:p>
            <a:pPr lvl="1"/>
            <a:r>
              <a:rPr lang="en-US" dirty="0"/>
              <a:t>push(e): adds element e to the top of the stack.</a:t>
            </a:r>
          </a:p>
          <a:p>
            <a:pPr lvl="1"/>
            <a:r>
              <a:rPr lang="en-US" dirty="0"/>
              <a:t>pop(): removes and returns the top element from the stack.  (null if the stack is empty)</a:t>
            </a:r>
          </a:p>
          <a:p>
            <a:r>
              <a:rPr lang="en-US" dirty="0"/>
              <a:t>Other stack operations</a:t>
            </a:r>
          </a:p>
          <a:p>
            <a:pPr lvl="1"/>
            <a:r>
              <a:rPr lang="en-US" dirty="0"/>
              <a:t>top(): returns the top element of the stack, without removing it. (null if the stack is empty).</a:t>
            </a:r>
          </a:p>
          <a:p>
            <a:pPr lvl="1"/>
            <a:r>
              <a:rPr lang="en-US" dirty="0"/>
              <a:t>size(): Returns the number of elements in the stack.</a:t>
            </a:r>
          </a:p>
        </p:txBody>
      </p:sp>
    </p:spTree>
    <p:extLst>
      <p:ext uri="{BB962C8B-B14F-4D97-AF65-F5344CB8AC3E}">
        <p14:creationId xmlns:p14="http://schemas.microsoft.com/office/powerpoint/2010/main" val="573092992"/>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6D047-0CA8-47EB-9659-34B2C6E4E511}"/>
              </a:ext>
            </a:extLst>
          </p:cNvPr>
          <p:cNvSpPr>
            <a:spLocks noGrp="1"/>
          </p:cNvSpPr>
          <p:nvPr>
            <p:ph type="title"/>
          </p:nvPr>
        </p:nvSpPr>
        <p:spPr/>
        <p:txBody>
          <a:bodyPr/>
          <a:lstStyle/>
          <a:p>
            <a:r>
              <a:rPr lang="en-US" dirty="0"/>
              <a:t>Deque ADT Operations</a:t>
            </a:r>
          </a:p>
        </p:txBody>
      </p:sp>
      <p:sp>
        <p:nvSpPr>
          <p:cNvPr id="3" name="Content Placeholder 2">
            <a:extLst>
              <a:ext uri="{FF2B5EF4-FFF2-40B4-BE49-F238E27FC236}">
                <a16:creationId xmlns:a16="http://schemas.microsoft.com/office/drawing/2014/main" id="{34E7C4B9-2F00-4D07-A9DC-A837EBFC409E}"/>
              </a:ext>
            </a:extLst>
          </p:cNvPr>
          <p:cNvSpPr>
            <a:spLocks noGrp="1"/>
          </p:cNvSpPr>
          <p:nvPr>
            <p:ph idx="1"/>
          </p:nvPr>
        </p:nvSpPr>
        <p:spPr/>
        <p:txBody>
          <a:bodyPr/>
          <a:lstStyle/>
          <a:p>
            <a:r>
              <a:rPr lang="en-US" dirty="0"/>
              <a:t>Common Deque Operations</a:t>
            </a:r>
          </a:p>
          <a:p>
            <a:pPr lvl="1"/>
            <a:r>
              <a:rPr lang="en-US" dirty="0" err="1"/>
              <a:t>addFirst</a:t>
            </a:r>
            <a:r>
              <a:rPr lang="en-US" dirty="0"/>
              <a:t>(E e): adds an element to the front.</a:t>
            </a:r>
          </a:p>
        </p:txBody>
      </p:sp>
    </p:spTree>
    <p:extLst>
      <p:ext uri="{BB962C8B-B14F-4D97-AF65-F5344CB8AC3E}">
        <p14:creationId xmlns:p14="http://schemas.microsoft.com/office/powerpoint/2010/main" val="3446383926"/>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6D047-0CA8-47EB-9659-34B2C6E4E511}"/>
              </a:ext>
            </a:extLst>
          </p:cNvPr>
          <p:cNvSpPr>
            <a:spLocks noGrp="1"/>
          </p:cNvSpPr>
          <p:nvPr>
            <p:ph type="title"/>
          </p:nvPr>
        </p:nvSpPr>
        <p:spPr/>
        <p:txBody>
          <a:bodyPr/>
          <a:lstStyle/>
          <a:p>
            <a:r>
              <a:rPr lang="en-US" dirty="0"/>
              <a:t>Deque ADT Operations</a:t>
            </a:r>
          </a:p>
        </p:txBody>
      </p:sp>
      <p:sp>
        <p:nvSpPr>
          <p:cNvPr id="3" name="Content Placeholder 2">
            <a:extLst>
              <a:ext uri="{FF2B5EF4-FFF2-40B4-BE49-F238E27FC236}">
                <a16:creationId xmlns:a16="http://schemas.microsoft.com/office/drawing/2014/main" id="{34E7C4B9-2F00-4D07-A9DC-A837EBFC409E}"/>
              </a:ext>
            </a:extLst>
          </p:cNvPr>
          <p:cNvSpPr>
            <a:spLocks noGrp="1"/>
          </p:cNvSpPr>
          <p:nvPr>
            <p:ph idx="1"/>
          </p:nvPr>
        </p:nvSpPr>
        <p:spPr/>
        <p:txBody>
          <a:bodyPr/>
          <a:lstStyle/>
          <a:p>
            <a:r>
              <a:rPr lang="en-US" dirty="0"/>
              <a:t>Common Deque Operations</a:t>
            </a:r>
          </a:p>
          <a:p>
            <a:pPr lvl="1"/>
            <a:r>
              <a:rPr lang="en-US" dirty="0" err="1"/>
              <a:t>addFirst</a:t>
            </a:r>
            <a:r>
              <a:rPr lang="en-US" dirty="0"/>
              <a:t>(E e): adds an element to the front.</a:t>
            </a:r>
          </a:p>
          <a:p>
            <a:pPr lvl="1"/>
            <a:r>
              <a:rPr lang="en-US" dirty="0" err="1"/>
              <a:t>addLast</a:t>
            </a:r>
            <a:r>
              <a:rPr lang="en-US" dirty="0"/>
              <a:t>(E e): adds an element to the back.</a:t>
            </a:r>
          </a:p>
        </p:txBody>
      </p:sp>
    </p:spTree>
    <p:extLst>
      <p:ext uri="{BB962C8B-B14F-4D97-AF65-F5344CB8AC3E}">
        <p14:creationId xmlns:p14="http://schemas.microsoft.com/office/powerpoint/2010/main" val="601476380"/>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6D047-0CA8-47EB-9659-34B2C6E4E511}"/>
              </a:ext>
            </a:extLst>
          </p:cNvPr>
          <p:cNvSpPr>
            <a:spLocks noGrp="1"/>
          </p:cNvSpPr>
          <p:nvPr>
            <p:ph type="title"/>
          </p:nvPr>
        </p:nvSpPr>
        <p:spPr/>
        <p:txBody>
          <a:bodyPr/>
          <a:lstStyle/>
          <a:p>
            <a:r>
              <a:rPr lang="en-US" dirty="0"/>
              <a:t>Deque ADT Operations</a:t>
            </a:r>
          </a:p>
        </p:txBody>
      </p:sp>
      <p:sp>
        <p:nvSpPr>
          <p:cNvPr id="3" name="Content Placeholder 2">
            <a:extLst>
              <a:ext uri="{FF2B5EF4-FFF2-40B4-BE49-F238E27FC236}">
                <a16:creationId xmlns:a16="http://schemas.microsoft.com/office/drawing/2014/main" id="{34E7C4B9-2F00-4D07-A9DC-A837EBFC409E}"/>
              </a:ext>
            </a:extLst>
          </p:cNvPr>
          <p:cNvSpPr>
            <a:spLocks noGrp="1"/>
          </p:cNvSpPr>
          <p:nvPr>
            <p:ph idx="1"/>
          </p:nvPr>
        </p:nvSpPr>
        <p:spPr/>
        <p:txBody>
          <a:bodyPr/>
          <a:lstStyle/>
          <a:p>
            <a:r>
              <a:rPr lang="en-US" dirty="0"/>
              <a:t>Common Deque Operations</a:t>
            </a:r>
          </a:p>
          <a:p>
            <a:pPr lvl="1"/>
            <a:r>
              <a:rPr lang="en-US" dirty="0" err="1"/>
              <a:t>addFirst</a:t>
            </a:r>
            <a:r>
              <a:rPr lang="en-US" dirty="0"/>
              <a:t>(E e): adds an element to the front.</a:t>
            </a:r>
          </a:p>
          <a:p>
            <a:pPr lvl="1"/>
            <a:r>
              <a:rPr lang="en-US" dirty="0" err="1"/>
              <a:t>addLast</a:t>
            </a:r>
            <a:r>
              <a:rPr lang="en-US" dirty="0"/>
              <a:t>(E e): adds an element to the back.</a:t>
            </a:r>
          </a:p>
          <a:p>
            <a:pPr lvl="1"/>
            <a:r>
              <a:rPr lang="en-US" dirty="0" err="1"/>
              <a:t>removeFirst</a:t>
            </a:r>
            <a:r>
              <a:rPr lang="en-US" dirty="0"/>
              <a:t>(): removes and returns an element from the front.  (returns null if empty)</a:t>
            </a:r>
          </a:p>
        </p:txBody>
      </p:sp>
    </p:spTree>
    <p:extLst>
      <p:ext uri="{BB962C8B-B14F-4D97-AF65-F5344CB8AC3E}">
        <p14:creationId xmlns:p14="http://schemas.microsoft.com/office/powerpoint/2010/main" val="1561492610"/>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6D047-0CA8-47EB-9659-34B2C6E4E511}"/>
              </a:ext>
            </a:extLst>
          </p:cNvPr>
          <p:cNvSpPr>
            <a:spLocks noGrp="1"/>
          </p:cNvSpPr>
          <p:nvPr>
            <p:ph type="title"/>
          </p:nvPr>
        </p:nvSpPr>
        <p:spPr/>
        <p:txBody>
          <a:bodyPr/>
          <a:lstStyle/>
          <a:p>
            <a:r>
              <a:rPr lang="en-US" dirty="0"/>
              <a:t>Deque ADT Operations</a:t>
            </a:r>
          </a:p>
        </p:txBody>
      </p:sp>
      <p:sp>
        <p:nvSpPr>
          <p:cNvPr id="3" name="Content Placeholder 2">
            <a:extLst>
              <a:ext uri="{FF2B5EF4-FFF2-40B4-BE49-F238E27FC236}">
                <a16:creationId xmlns:a16="http://schemas.microsoft.com/office/drawing/2014/main" id="{34E7C4B9-2F00-4D07-A9DC-A837EBFC409E}"/>
              </a:ext>
            </a:extLst>
          </p:cNvPr>
          <p:cNvSpPr>
            <a:spLocks noGrp="1"/>
          </p:cNvSpPr>
          <p:nvPr>
            <p:ph idx="1"/>
          </p:nvPr>
        </p:nvSpPr>
        <p:spPr/>
        <p:txBody>
          <a:bodyPr/>
          <a:lstStyle/>
          <a:p>
            <a:r>
              <a:rPr lang="en-US" dirty="0"/>
              <a:t>Common Deque Operations</a:t>
            </a:r>
          </a:p>
          <a:p>
            <a:pPr lvl="1"/>
            <a:r>
              <a:rPr lang="en-US" dirty="0" err="1"/>
              <a:t>addFirst</a:t>
            </a:r>
            <a:r>
              <a:rPr lang="en-US" dirty="0"/>
              <a:t>(E e): adds an element to the front.</a:t>
            </a:r>
          </a:p>
          <a:p>
            <a:pPr lvl="1"/>
            <a:r>
              <a:rPr lang="en-US" dirty="0" err="1"/>
              <a:t>addLast</a:t>
            </a:r>
            <a:r>
              <a:rPr lang="en-US" dirty="0"/>
              <a:t>(E e): adds an element to the back.</a:t>
            </a:r>
          </a:p>
          <a:p>
            <a:pPr lvl="1"/>
            <a:r>
              <a:rPr lang="en-US" dirty="0" err="1"/>
              <a:t>removeFirst</a:t>
            </a:r>
            <a:r>
              <a:rPr lang="en-US" dirty="0"/>
              <a:t>(): removes and returns an element from the front.  (returns null if empty)</a:t>
            </a:r>
          </a:p>
          <a:p>
            <a:pPr lvl="1"/>
            <a:r>
              <a:rPr lang="en-US" dirty="0" err="1"/>
              <a:t>removeLast</a:t>
            </a:r>
            <a:r>
              <a:rPr lang="en-US" dirty="0"/>
              <a:t>(): removes and returns an element from the back.  (returns null if empty)</a:t>
            </a:r>
          </a:p>
          <a:p>
            <a:endParaRPr lang="en-US" dirty="0"/>
          </a:p>
        </p:txBody>
      </p:sp>
    </p:spTree>
    <p:extLst>
      <p:ext uri="{BB962C8B-B14F-4D97-AF65-F5344CB8AC3E}">
        <p14:creationId xmlns:p14="http://schemas.microsoft.com/office/powerpoint/2010/main" val="808060847"/>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DA6D49-C8B1-4B91-83DA-73B2B29A081F}"/>
              </a:ext>
            </a:extLst>
          </p:cNvPr>
          <p:cNvSpPr>
            <a:spLocks noGrp="1"/>
          </p:cNvSpPr>
          <p:nvPr>
            <p:ph type="title"/>
          </p:nvPr>
        </p:nvSpPr>
        <p:spPr/>
        <p:txBody>
          <a:bodyPr/>
          <a:lstStyle/>
          <a:p>
            <a:r>
              <a:rPr lang="en-US" dirty="0"/>
              <a:t>Deque Implementation</a:t>
            </a:r>
          </a:p>
        </p:txBody>
      </p:sp>
      <p:sp>
        <p:nvSpPr>
          <p:cNvPr id="7" name="Content Placeholder 6">
            <a:extLst>
              <a:ext uri="{FF2B5EF4-FFF2-40B4-BE49-F238E27FC236}">
                <a16:creationId xmlns:a16="http://schemas.microsoft.com/office/drawing/2014/main" id="{17F6AE02-BF12-4F2A-8A7F-5D437F0C351A}"/>
              </a:ext>
            </a:extLst>
          </p:cNvPr>
          <p:cNvSpPr>
            <a:spLocks noGrp="1"/>
          </p:cNvSpPr>
          <p:nvPr>
            <p:ph idx="1"/>
          </p:nvPr>
        </p:nvSpPr>
        <p:spPr/>
        <p:txBody>
          <a:bodyPr/>
          <a:lstStyle/>
          <a:p>
            <a:r>
              <a:rPr lang="en-US" dirty="0"/>
              <a:t>Because we have to remove from both ends of the deque, a doubly linked list with head and tail pointers will be very good.</a:t>
            </a:r>
          </a:p>
        </p:txBody>
      </p:sp>
    </p:spTree>
    <p:extLst>
      <p:ext uri="{BB962C8B-B14F-4D97-AF65-F5344CB8AC3E}">
        <p14:creationId xmlns:p14="http://schemas.microsoft.com/office/powerpoint/2010/main" val="4155859613"/>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DA6D49-C8B1-4B91-83DA-73B2B29A081F}"/>
              </a:ext>
            </a:extLst>
          </p:cNvPr>
          <p:cNvSpPr>
            <a:spLocks noGrp="1"/>
          </p:cNvSpPr>
          <p:nvPr>
            <p:ph type="title"/>
          </p:nvPr>
        </p:nvSpPr>
        <p:spPr/>
        <p:txBody>
          <a:bodyPr/>
          <a:lstStyle/>
          <a:p>
            <a:r>
              <a:rPr lang="en-US" dirty="0"/>
              <a:t>Deque Implementation</a:t>
            </a:r>
          </a:p>
        </p:txBody>
      </p:sp>
      <p:sp>
        <p:nvSpPr>
          <p:cNvPr id="7" name="Content Placeholder 6">
            <a:extLst>
              <a:ext uri="{FF2B5EF4-FFF2-40B4-BE49-F238E27FC236}">
                <a16:creationId xmlns:a16="http://schemas.microsoft.com/office/drawing/2014/main" id="{17F6AE02-BF12-4F2A-8A7F-5D437F0C351A}"/>
              </a:ext>
            </a:extLst>
          </p:cNvPr>
          <p:cNvSpPr>
            <a:spLocks noGrp="1"/>
          </p:cNvSpPr>
          <p:nvPr>
            <p:ph idx="1"/>
          </p:nvPr>
        </p:nvSpPr>
        <p:spPr/>
        <p:txBody>
          <a:bodyPr/>
          <a:lstStyle/>
          <a:p>
            <a:r>
              <a:rPr lang="en-US" dirty="0"/>
              <a:t>Because we have to remove from both ends of the deque, a doubly linked list with head and tail pointers will be very good.</a:t>
            </a:r>
          </a:p>
          <a:p>
            <a:pPr lvl="1"/>
            <a:r>
              <a:rPr lang="en-US" dirty="0">
                <a:highlight>
                  <a:srgbClr val="FFFF00"/>
                </a:highlight>
              </a:rPr>
              <a:t>On your paper, write down the Doubly Linked List implementations for the Deque operations:</a:t>
            </a:r>
          </a:p>
          <a:p>
            <a:pPr lvl="2"/>
            <a:r>
              <a:rPr lang="en-US" dirty="0" err="1"/>
              <a:t>addFirst</a:t>
            </a:r>
            <a:r>
              <a:rPr lang="en-US" dirty="0"/>
              <a:t>(E e): </a:t>
            </a:r>
          </a:p>
          <a:p>
            <a:pPr lvl="2"/>
            <a:r>
              <a:rPr lang="en-US" dirty="0" err="1"/>
              <a:t>addLast</a:t>
            </a:r>
            <a:r>
              <a:rPr lang="en-US" dirty="0"/>
              <a:t>(E e):</a:t>
            </a:r>
          </a:p>
          <a:p>
            <a:pPr lvl="2"/>
            <a:r>
              <a:rPr lang="en-US" dirty="0" err="1"/>
              <a:t>removeFirst</a:t>
            </a:r>
            <a:r>
              <a:rPr lang="en-US" dirty="0"/>
              <a:t>(): </a:t>
            </a:r>
          </a:p>
          <a:p>
            <a:pPr lvl="2"/>
            <a:r>
              <a:rPr lang="en-US" dirty="0" err="1"/>
              <a:t>removeLast</a:t>
            </a:r>
            <a:r>
              <a:rPr lang="en-US" dirty="0"/>
              <a:t>():</a:t>
            </a:r>
          </a:p>
        </p:txBody>
      </p:sp>
    </p:spTree>
    <p:extLst>
      <p:ext uri="{BB962C8B-B14F-4D97-AF65-F5344CB8AC3E}">
        <p14:creationId xmlns:p14="http://schemas.microsoft.com/office/powerpoint/2010/main" val="2744129931"/>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DA6D49-C8B1-4B91-83DA-73B2B29A081F}"/>
              </a:ext>
            </a:extLst>
          </p:cNvPr>
          <p:cNvSpPr>
            <a:spLocks noGrp="1"/>
          </p:cNvSpPr>
          <p:nvPr>
            <p:ph type="title"/>
          </p:nvPr>
        </p:nvSpPr>
        <p:spPr/>
        <p:txBody>
          <a:bodyPr/>
          <a:lstStyle/>
          <a:p>
            <a:r>
              <a:rPr lang="en-US" dirty="0"/>
              <a:t>Deque Implementation</a:t>
            </a:r>
          </a:p>
        </p:txBody>
      </p:sp>
      <p:sp>
        <p:nvSpPr>
          <p:cNvPr id="7" name="Content Placeholder 6">
            <a:extLst>
              <a:ext uri="{FF2B5EF4-FFF2-40B4-BE49-F238E27FC236}">
                <a16:creationId xmlns:a16="http://schemas.microsoft.com/office/drawing/2014/main" id="{17F6AE02-BF12-4F2A-8A7F-5D437F0C351A}"/>
              </a:ext>
            </a:extLst>
          </p:cNvPr>
          <p:cNvSpPr>
            <a:spLocks noGrp="1"/>
          </p:cNvSpPr>
          <p:nvPr>
            <p:ph idx="1"/>
          </p:nvPr>
        </p:nvSpPr>
        <p:spPr/>
        <p:txBody>
          <a:bodyPr/>
          <a:lstStyle/>
          <a:p>
            <a:r>
              <a:rPr lang="en-US" dirty="0"/>
              <a:t>Because we have to remove from both ends of the deque, a doubly linked list with head and tail pointers will be very good.</a:t>
            </a:r>
          </a:p>
          <a:p>
            <a:pPr lvl="1"/>
            <a:r>
              <a:rPr lang="en-US" dirty="0">
                <a:highlight>
                  <a:srgbClr val="FFFF00"/>
                </a:highlight>
              </a:rPr>
              <a:t>On your paper, write down the Doubly Linked List implementations for the Deque operations:</a:t>
            </a:r>
          </a:p>
          <a:p>
            <a:pPr lvl="2"/>
            <a:r>
              <a:rPr lang="en-US" dirty="0" err="1"/>
              <a:t>addFirst</a:t>
            </a:r>
            <a:r>
              <a:rPr lang="en-US" dirty="0"/>
              <a:t>(E e): </a:t>
            </a:r>
            <a:r>
              <a:rPr lang="en-US" dirty="0" err="1"/>
              <a:t>addToHead</a:t>
            </a:r>
            <a:r>
              <a:rPr lang="en-US" dirty="0"/>
              <a:t>(e)</a:t>
            </a:r>
          </a:p>
          <a:p>
            <a:pPr lvl="2"/>
            <a:r>
              <a:rPr lang="en-US" dirty="0" err="1"/>
              <a:t>addLast</a:t>
            </a:r>
            <a:r>
              <a:rPr lang="en-US" dirty="0"/>
              <a:t>(E e): </a:t>
            </a:r>
            <a:r>
              <a:rPr lang="en-US" dirty="0" err="1"/>
              <a:t>addToTail</a:t>
            </a:r>
            <a:r>
              <a:rPr lang="en-US" dirty="0"/>
              <a:t>(e)</a:t>
            </a:r>
          </a:p>
          <a:p>
            <a:pPr lvl="2"/>
            <a:r>
              <a:rPr lang="en-US" dirty="0" err="1"/>
              <a:t>removeFirst</a:t>
            </a:r>
            <a:r>
              <a:rPr lang="en-US" dirty="0"/>
              <a:t>(): </a:t>
            </a:r>
            <a:r>
              <a:rPr lang="en-US" dirty="0" err="1"/>
              <a:t>removeHead</a:t>
            </a:r>
            <a:r>
              <a:rPr lang="en-US" dirty="0"/>
              <a:t>()</a:t>
            </a:r>
          </a:p>
          <a:p>
            <a:pPr lvl="2"/>
            <a:r>
              <a:rPr lang="en-US" dirty="0" err="1"/>
              <a:t>removeLast</a:t>
            </a:r>
            <a:r>
              <a:rPr lang="en-US" dirty="0"/>
              <a:t>(): </a:t>
            </a:r>
            <a:r>
              <a:rPr lang="en-US" dirty="0" err="1"/>
              <a:t>removeTail</a:t>
            </a:r>
            <a:r>
              <a:rPr lang="en-US" dirty="0"/>
              <a:t>()</a:t>
            </a:r>
          </a:p>
        </p:txBody>
      </p:sp>
    </p:spTree>
    <p:extLst>
      <p:ext uri="{BB962C8B-B14F-4D97-AF65-F5344CB8AC3E}">
        <p14:creationId xmlns:p14="http://schemas.microsoft.com/office/powerpoint/2010/main" val="1401384565"/>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DA6D49-C8B1-4B91-83DA-73B2B29A081F}"/>
              </a:ext>
            </a:extLst>
          </p:cNvPr>
          <p:cNvSpPr>
            <a:spLocks noGrp="1"/>
          </p:cNvSpPr>
          <p:nvPr>
            <p:ph type="title"/>
          </p:nvPr>
        </p:nvSpPr>
        <p:spPr/>
        <p:txBody>
          <a:bodyPr/>
          <a:lstStyle/>
          <a:p>
            <a:r>
              <a:rPr lang="en-US" dirty="0"/>
              <a:t>Deque Implementation</a:t>
            </a:r>
          </a:p>
        </p:txBody>
      </p:sp>
      <p:sp>
        <p:nvSpPr>
          <p:cNvPr id="7" name="Content Placeholder 6">
            <a:extLst>
              <a:ext uri="{FF2B5EF4-FFF2-40B4-BE49-F238E27FC236}">
                <a16:creationId xmlns:a16="http://schemas.microsoft.com/office/drawing/2014/main" id="{17F6AE02-BF12-4F2A-8A7F-5D437F0C351A}"/>
              </a:ext>
            </a:extLst>
          </p:cNvPr>
          <p:cNvSpPr>
            <a:spLocks noGrp="1"/>
          </p:cNvSpPr>
          <p:nvPr>
            <p:ph idx="1"/>
          </p:nvPr>
        </p:nvSpPr>
        <p:spPr/>
        <p:txBody>
          <a:bodyPr/>
          <a:lstStyle/>
          <a:p>
            <a:r>
              <a:rPr lang="en-US" dirty="0"/>
              <a:t>Because we have to remove from both ends of the deque, a doubly linked list with head and tail pointers will be very good.</a:t>
            </a:r>
          </a:p>
          <a:p>
            <a:pPr lvl="1"/>
            <a:r>
              <a:rPr lang="en-US" dirty="0">
                <a:highlight>
                  <a:srgbClr val="FFFF00"/>
                </a:highlight>
              </a:rPr>
              <a:t>On your paper, write down the Doubly Linked List implementations for the Deque operations:</a:t>
            </a:r>
          </a:p>
          <a:p>
            <a:pPr lvl="2"/>
            <a:r>
              <a:rPr lang="en-US" dirty="0" err="1"/>
              <a:t>addFirst</a:t>
            </a:r>
            <a:r>
              <a:rPr lang="en-US" dirty="0"/>
              <a:t>(E e): </a:t>
            </a:r>
            <a:r>
              <a:rPr lang="en-US" dirty="0" err="1"/>
              <a:t>addToHead</a:t>
            </a:r>
            <a:r>
              <a:rPr lang="en-US" dirty="0"/>
              <a:t>(e)</a:t>
            </a:r>
          </a:p>
          <a:p>
            <a:pPr lvl="2"/>
            <a:r>
              <a:rPr lang="en-US" dirty="0" err="1"/>
              <a:t>addLast</a:t>
            </a:r>
            <a:r>
              <a:rPr lang="en-US" dirty="0"/>
              <a:t>(E e): </a:t>
            </a:r>
            <a:r>
              <a:rPr lang="en-US" dirty="0" err="1"/>
              <a:t>addToTail</a:t>
            </a:r>
            <a:r>
              <a:rPr lang="en-US" dirty="0"/>
              <a:t>(e)</a:t>
            </a:r>
          </a:p>
          <a:p>
            <a:pPr lvl="2"/>
            <a:r>
              <a:rPr lang="en-US" dirty="0" err="1"/>
              <a:t>removeFirst</a:t>
            </a:r>
            <a:r>
              <a:rPr lang="en-US" dirty="0"/>
              <a:t>(): </a:t>
            </a:r>
            <a:r>
              <a:rPr lang="en-US" dirty="0" err="1"/>
              <a:t>removeHead</a:t>
            </a:r>
            <a:r>
              <a:rPr lang="en-US" dirty="0"/>
              <a:t>()</a:t>
            </a:r>
          </a:p>
          <a:p>
            <a:pPr lvl="2"/>
            <a:r>
              <a:rPr lang="en-US" dirty="0" err="1"/>
              <a:t>removeLast</a:t>
            </a:r>
            <a:r>
              <a:rPr lang="en-US" dirty="0"/>
              <a:t>(): </a:t>
            </a:r>
            <a:r>
              <a:rPr lang="en-US" dirty="0" err="1"/>
              <a:t>removeTail</a:t>
            </a:r>
            <a:r>
              <a:rPr lang="en-US" dirty="0"/>
              <a:t>()</a:t>
            </a:r>
          </a:p>
          <a:p>
            <a:r>
              <a:rPr lang="en-US" dirty="0"/>
              <a:t>All these operations are O(1)</a:t>
            </a:r>
          </a:p>
        </p:txBody>
      </p:sp>
    </p:spTree>
    <p:extLst>
      <p:ext uri="{BB962C8B-B14F-4D97-AF65-F5344CB8AC3E}">
        <p14:creationId xmlns:p14="http://schemas.microsoft.com/office/powerpoint/2010/main" val="778762777"/>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DLL-Based Deque Implementation</a:t>
            </a:r>
          </a:p>
        </p:txBody>
      </p:sp>
      <p:sp>
        <p:nvSpPr>
          <p:cNvPr id="4" name="Rectangle 3">
            <a:extLst>
              <a:ext uri="{FF2B5EF4-FFF2-40B4-BE49-F238E27FC236}">
                <a16:creationId xmlns:a16="http://schemas.microsoft.com/office/drawing/2014/main" id="{E1B84B94-F233-4A7B-A918-B434AA44B4B2}"/>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4165279"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AFC7A643-53FA-4245-A21A-EBA91A2776F3}"/>
              </a:ext>
            </a:extLst>
          </p:cNvPr>
          <p:cNvSpPr txBox="1"/>
          <p:nvPr/>
        </p:nvSpPr>
        <p:spPr>
          <a:xfrm>
            <a:off x="3362531" y="1505216"/>
            <a:ext cx="712054" cy="646331"/>
          </a:xfrm>
          <a:prstGeom prst="rect">
            <a:avLst/>
          </a:prstGeom>
          <a:noFill/>
        </p:spPr>
        <p:txBody>
          <a:bodyPr wrap="none" rtlCol="0">
            <a:spAutoFit/>
          </a:bodyPr>
          <a:lstStyle/>
          <a:p>
            <a:pPr algn="ctr"/>
            <a:r>
              <a:rPr lang="en-US" dirty="0"/>
              <a:t>head</a:t>
            </a:r>
          </a:p>
          <a:p>
            <a:pPr algn="ctr"/>
            <a:r>
              <a:rPr lang="en-US" dirty="0"/>
              <a:t>tail</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endParaRPr lang="en-US" dirty="0"/>
          </a:p>
        </p:txBody>
      </p:sp>
      <p:sp>
        <p:nvSpPr>
          <p:cNvPr id="11" name="Rectangle 10">
            <a:extLst>
              <a:ext uri="{FF2B5EF4-FFF2-40B4-BE49-F238E27FC236}">
                <a16:creationId xmlns:a16="http://schemas.microsoft.com/office/drawing/2014/main" id="{ADAC6F56-D8C6-4480-967F-D0F5BEDF05E8}"/>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A25B8ABF-722F-4DCA-932D-3C95D97DA55D}"/>
              </a:ext>
            </a:extLst>
          </p:cNvPr>
          <p:cNvCxnSpPr>
            <a:cxnSpLocks/>
          </p:cNvCxnSpPr>
          <p:nvPr/>
        </p:nvCxnSpPr>
        <p:spPr>
          <a:xfrm flipH="1">
            <a:off x="2902590" y="2645475"/>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4356501"/>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27588" y="2645475"/>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362531" y="1505216"/>
            <a:ext cx="712054" cy="646331"/>
          </a:xfrm>
          <a:prstGeom prst="rect">
            <a:avLst/>
          </a:prstGeom>
          <a:noFill/>
        </p:spPr>
        <p:txBody>
          <a:bodyPr wrap="none" rtlCol="0">
            <a:spAutoFit/>
          </a:bodyPr>
          <a:lstStyle/>
          <a:p>
            <a:pPr algn="ctr"/>
            <a:r>
              <a:rPr lang="en-US" dirty="0"/>
              <a:t>head</a:t>
            </a:r>
          </a:p>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902590" y="2645475"/>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028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ADT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Common Stack operations:</a:t>
            </a:r>
          </a:p>
          <a:p>
            <a:pPr lvl="1"/>
            <a:r>
              <a:rPr lang="en-US" dirty="0"/>
              <a:t>push(e): adds element e to the top of the stack.</a:t>
            </a:r>
          </a:p>
          <a:p>
            <a:pPr lvl="1"/>
            <a:r>
              <a:rPr lang="en-US" dirty="0"/>
              <a:t>pop(): removes and returns the top element from the stack.  (null if the stack is empty)</a:t>
            </a:r>
          </a:p>
          <a:p>
            <a:r>
              <a:rPr lang="en-US" dirty="0"/>
              <a:t>Other stack operations</a:t>
            </a:r>
          </a:p>
          <a:p>
            <a:pPr lvl="1"/>
            <a:r>
              <a:rPr lang="en-US" dirty="0"/>
              <a:t>top(): returns the top element of the stack, without removing it. (null if the stack is empty).</a:t>
            </a:r>
          </a:p>
          <a:p>
            <a:pPr lvl="1"/>
            <a:r>
              <a:rPr lang="en-US" dirty="0"/>
              <a:t>size(): Returns the number of elements in the stack.</a:t>
            </a:r>
          </a:p>
          <a:p>
            <a:pPr lvl="1"/>
            <a:r>
              <a:rPr lang="en-US" dirty="0" err="1"/>
              <a:t>isEmpty</a:t>
            </a:r>
            <a:r>
              <a:rPr lang="en-US" dirty="0"/>
              <a:t>(): Returns a Boolean indicating whether the stack is empty.</a:t>
            </a:r>
          </a:p>
        </p:txBody>
      </p:sp>
    </p:spTree>
    <p:extLst>
      <p:ext uri="{BB962C8B-B14F-4D97-AF65-F5344CB8AC3E}">
        <p14:creationId xmlns:p14="http://schemas.microsoft.com/office/powerpoint/2010/main" val="403678924"/>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27588" y="2645475"/>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59560"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56203"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700176" y="1748757"/>
            <a:ext cx="712054" cy="369332"/>
          </a:xfrm>
          <a:prstGeom prst="rect">
            <a:avLst/>
          </a:prstGeom>
          <a:noFill/>
        </p:spPr>
        <p:txBody>
          <a:bodyPr wrap="none" rtlCol="0">
            <a:spAutoFit/>
          </a:bodyPr>
          <a:lstStyle/>
          <a:p>
            <a:pPr algn="ctr"/>
            <a:r>
              <a:rPr lang="en-US" dirty="0"/>
              <a:t>head</a:t>
            </a:r>
          </a:p>
        </p:txBody>
      </p:sp>
    </p:spTree>
    <p:extLst>
      <p:ext uri="{BB962C8B-B14F-4D97-AF65-F5344CB8AC3E}">
        <p14:creationId xmlns:p14="http://schemas.microsoft.com/office/powerpoint/2010/main" val="4100749835"/>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27588" y="2645475"/>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59560"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56203"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700176"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1784052A-FBBA-438C-9B8C-8340DD388525}"/>
              </a:ext>
            </a:extLst>
          </p:cNvPr>
          <p:cNvSpPr/>
          <p:nvPr/>
        </p:nvSpPr>
        <p:spPr>
          <a:xfrm>
            <a:off x="1809941" y="3429000"/>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62160C08-606B-418F-8375-C6A394F8B4EC}"/>
              </a:ext>
            </a:extLst>
          </p:cNvPr>
          <p:cNvSpPr/>
          <p:nvPr/>
        </p:nvSpPr>
        <p:spPr>
          <a:xfrm>
            <a:off x="2278258" y="34289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362B5EDD-A140-4C12-9314-36F31FE10995}"/>
              </a:ext>
            </a:extLst>
          </p:cNvPr>
          <p:cNvCxnSpPr>
            <a:cxnSpLocks/>
          </p:cNvCxnSpPr>
          <p:nvPr/>
        </p:nvCxnSpPr>
        <p:spPr>
          <a:xfrm>
            <a:off x="2513023" y="3799092"/>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BC412554-1259-485B-819B-D9A58EC30554}"/>
              </a:ext>
            </a:extLst>
          </p:cNvPr>
          <p:cNvSpPr/>
          <p:nvPr/>
        </p:nvSpPr>
        <p:spPr>
          <a:xfrm>
            <a:off x="1349024" y="34289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61CA37CA-3FD6-4606-B81C-B17AC728BFA2}"/>
              </a:ext>
            </a:extLst>
          </p:cNvPr>
          <p:cNvCxnSpPr>
            <a:cxnSpLocks/>
          </p:cNvCxnSpPr>
          <p:nvPr/>
        </p:nvCxnSpPr>
        <p:spPr>
          <a:xfrm flipH="1">
            <a:off x="1227588" y="3580976"/>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4278051"/>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27588" y="2645475"/>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59560"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56203"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700176"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324907"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6726057"/>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flipV="1">
            <a:off x="1065777" y="2645473"/>
            <a:ext cx="52887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59560"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56203"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700176"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50939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2342573"/>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flipV="1">
            <a:off x="1065777" y="2645473"/>
            <a:ext cx="52887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59560"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35602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0"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50939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3108537"/>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endParaRPr lang="en-US" dirty="0"/>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flipV="1">
            <a:off x="1065777" y="2645473"/>
            <a:ext cx="52887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59560"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35602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0"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50939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F29E0E54-A961-402D-AA53-FDBAF1D418DB}"/>
              </a:ext>
            </a:extLst>
          </p:cNvPr>
          <p:cNvSpPr/>
          <p:nvPr/>
        </p:nvSpPr>
        <p:spPr>
          <a:xfrm>
            <a:off x="3488100" y="335391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3956417" y="335391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4170040" y="3724008"/>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3027183" y="335391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2894202" y="3505892"/>
            <a:ext cx="38021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792881"/>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endParaRPr lang="en-US" dirty="0"/>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flipV="1">
            <a:off x="1065777" y="2645473"/>
            <a:ext cx="52887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59560"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35602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0"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50939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549090" y="2645473"/>
            <a:ext cx="38021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1528110"/>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endParaRPr lang="en-US" dirty="0"/>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flipV="1">
            <a:off x="1065777" y="2645473"/>
            <a:ext cx="52887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51679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18559"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59560"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35602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0"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50939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412573" y="2645473"/>
            <a:ext cx="51673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7356049"/>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flipV="1">
            <a:off x="1065777" y="2645473"/>
            <a:ext cx="52887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51679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540198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5142988"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35602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0"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50939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412573" y="2645473"/>
            <a:ext cx="51673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020757"/>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r>
              <a:rPr lang="en-US" dirty="0" err="1"/>
              <a:t>removeFirst</a:t>
            </a:r>
            <a:r>
              <a:rPr lang="en-US" dirty="0"/>
              <a:t>()</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flipV="1">
            <a:off x="1065777" y="2645473"/>
            <a:ext cx="52887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51679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540198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5142988"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35602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0"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50939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412573" y="2645473"/>
            <a:ext cx="51673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98932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r>
              <a:rPr lang="en-US" dirty="0">
                <a:highlight>
                  <a:srgbClr val="FFFF00"/>
                </a:highlight>
              </a:rPr>
              <a:t>Complete the operations on the side.  Show your work and label the final state of the stack.</a:t>
            </a:r>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 </a:t>
            </a:r>
            <a:br>
              <a:rPr lang="en-US" dirty="0"/>
            </a:br>
            <a:r>
              <a:rPr lang="en-US" dirty="0"/>
              <a:t>push(plate)</a:t>
            </a:r>
            <a:br>
              <a:rPr lang="en-US" dirty="0"/>
            </a:br>
            <a:r>
              <a:rPr lang="en-US" dirty="0"/>
              <a:t>pop()</a:t>
            </a:r>
            <a:br>
              <a:rPr lang="en-US" dirty="0"/>
            </a:br>
            <a:r>
              <a:rPr lang="en-US" dirty="0"/>
              <a:t>push(spaghetti &amp; meatballs)</a:t>
            </a:r>
            <a:br>
              <a:rPr lang="en-US" dirty="0"/>
            </a:br>
            <a:r>
              <a:rPr lang="en-US" dirty="0"/>
              <a:t>pop()</a:t>
            </a:r>
            <a:br>
              <a:rPr lang="en-US" dirty="0"/>
            </a:br>
            <a:r>
              <a:rPr lang="en-US" dirty="0"/>
              <a:t>pop()</a:t>
            </a: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spTree>
    <p:extLst>
      <p:ext uri="{BB962C8B-B14F-4D97-AF65-F5344CB8AC3E}">
        <p14:creationId xmlns:p14="http://schemas.microsoft.com/office/powerpoint/2010/main" val="830229384"/>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r>
              <a:rPr lang="en-US" dirty="0" err="1"/>
              <a:t>removeFirst</a:t>
            </a:r>
            <a:r>
              <a:rPr lang="en-US" dirty="0"/>
              <a:t>()</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flipV="1">
            <a:off x="1065777" y="2645473"/>
            <a:ext cx="52887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51679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540198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5142988"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37692"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681665"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50939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412573" y="2645473"/>
            <a:ext cx="51673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114029"/>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r>
              <a:rPr lang="en-US" dirty="0" err="1"/>
              <a:t>removeFirst</a:t>
            </a:r>
            <a:r>
              <a:rPr lang="en-US" dirty="0"/>
              <a:t>()</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41571" y="2645475"/>
            <a:ext cx="35308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51679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540198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5142988"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37692"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681665" y="1748757"/>
            <a:ext cx="712054" cy="369332"/>
          </a:xfrm>
          <a:prstGeom prst="rect">
            <a:avLst/>
          </a:prstGeom>
          <a:noFill/>
        </p:spPr>
        <p:txBody>
          <a:bodyPr wrap="none" rtlCol="0">
            <a:spAutoFit/>
          </a:bodyPr>
          <a:lstStyle/>
          <a:p>
            <a:pPr algn="ctr"/>
            <a:r>
              <a:rPr lang="en-US" dirty="0"/>
              <a:t>head</a:t>
            </a:r>
          </a:p>
        </p:txBody>
      </p:sp>
      <p:sp>
        <p:nvSpPr>
          <p:cNvPr id="20" name="Rectangle 19">
            <a:extLst>
              <a:ext uri="{FF2B5EF4-FFF2-40B4-BE49-F238E27FC236}">
                <a16:creationId xmlns:a16="http://schemas.microsoft.com/office/drawing/2014/main" id="{AFDED9B8-8CBA-4020-8B35-481E27625FE7}"/>
              </a:ext>
            </a:extLst>
          </p:cNvPr>
          <p:cNvSpPr/>
          <p:nvPr/>
        </p:nvSpPr>
        <p:spPr>
          <a:xfrm>
            <a:off x="136543"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21" name="Rectangle 20">
            <a:extLst>
              <a:ext uri="{FF2B5EF4-FFF2-40B4-BE49-F238E27FC236}">
                <a16:creationId xmlns:a16="http://schemas.microsoft.com/office/drawing/2014/main" id="{516D8EB3-8127-445E-858A-62A7D6F95C63}"/>
              </a:ext>
            </a:extLst>
          </p:cNvPr>
          <p:cNvSpPr/>
          <p:nvPr/>
        </p:nvSpPr>
        <p:spPr>
          <a:xfrm>
            <a:off x="604860"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2" name="Straight Arrow Connector 21">
            <a:extLst>
              <a:ext uri="{FF2B5EF4-FFF2-40B4-BE49-F238E27FC236}">
                <a16:creationId xmlns:a16="http://schemas.microsoft.com/office/drawing/2014/main" id="{4AE7FE16-2E18-41A7-8001-D9D394ECD2C0}"/>
              </a:ext>
            </a:extLst>
          </p:cNvPr>
          <p:cNvCxnSpPr>
            <a:cxnSpLocks/>
          </p:cNvCxnSpPr>
          <p:nvPr/>
        </p:nvCxnSpPr>
        <p:spPr>
          <a:xfrm>
            <a:off x="839625" y="2863589"/>
            <a:ext cx="509399"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938E50DD-8FBA-4D8C-A28A-029F3DC42766}"/>
              </a:ext>
            </a:extLst>
          </p:cNvPr>
          <p:cNvSpPr/>
          <p:nvPr/>
        </p:nvSpPr>
        <p:spPr>
          <a:xfrm>
            <a:off x="-324374"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A0B787BE-7B39-4CEF-9F08-01F6EDF7FB5F}"/>
              </a:ext>
            </a:extLst>
          </p:cNvPr>
          <p:cNvCxnSpPr>
            <a:cxnSpLocks/>
          </p:cNvCxnSpPr>
          <p:nvPr/>
        </p:nvCxnSpPr>
        <p:spPr>
          <a:xfrm flipH="1">
            <a:off x="-445810" y="2645473"/>
            <a:ext cx="367068"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412573" y="2645473"/>
            <a:ext cx="51673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1171224"/>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r>
              <a:rPr lang="en-US" dirty="0" err="1"/>
              <a:t>removeFirst</a:t>
            </a:r>
            <a:r>
              <a:rPr lang="en-US" dirty="0"/>
              <a:t>()</a:t>
            </a:r>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41571" y="2645475"/>
            <a:ext cx="35308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51679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540198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5142988"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37692"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681665" y="1748757"/>
            <a:ext cx="712054" cy="369332"/>
          </a:xfrm>
          <a:prstGeom prst="rect">
            <a:avLst/>
          </a:prstGeom>
          <a:noFill/>
        </p:spPr>
        <p:txBody>
          <a:bodyPr wrap="none" rtlCol="0">
            <a:spAutoFit/>
          </a:bodyPr>
          <a:lstStyle/>
          <a:p>
            <a:pPr algn="ctr"/>
            <a:r>
              <a:rPr lang="en-US" dirty="0"/>
              <a:t>head</a:t>
            </a:r>
          </a:p>
        </p:txBody>
      </p: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412573" y="2645473"/>
            <a:ext cx="51673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2652403"/>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r>
              <a:rPr lang="en-US" dirty="0" err="1"/>
              <a:t>removeFirst</a:t>
            </a:r>
            <a:r>
              <a:rPr lang="en-US" dirty="0"/>
              <a:t>()</a:t>
            </a:r>
          </a:p>
          <a:p>
            <a:pPr marL="45720" indent="0">
              <a:buNone/>
            </a:pPr>
            <a:r>
              <a:rPr lang="en-US" dirty="0" err="1"/>
              <a:t>removeLast</a:t>
            </a:r>
            <a:r>
              <a:rPr lang="en-US" dirty="0"/>
              <a:t>()</a:t>
            </a:r>
          </a:p>
          <a:p>
            <a:pPr marL="45720" indent="0">
              <a:buNone/>
            </a:pPr>
            <a:endParaRPr lang="en-US" dirty="0"/>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41571" y="2645475"/>
            <a:ext cx="35308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51679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5401987"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5142988"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37692"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681665" y="1748757"/>
            <a:ext cx="712054" cy="369332"/>
          </a:xfrm>
          <a:prstGeom prst="rect">
            <a:avLst/>
          </a:prstGeom>
          <a:noFill/>
        </p:spPr>
        <p:txBody>
          <a:bodyPr wrap="none" rtlCol="0">
            <a:spAutoFit/>
          </a:bodyPr>
          <a:lstStyle/>
          <a:p>
            <a:pPr algn="ctr"/>
            <a:r>
              <a:rPr lang="en-US" dirty="0"/>
              <a:t>head</a:t>
            </a:r>
          </a:p>
        </p:txBody>
      </p: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412573" y="2645473"/>
            <a:ext cx="51673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9740194"/>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r>
              <a:rPr lang="en-US" dirty="0" err="1"/>
              <a:t>removeFirst</a:t>
            </a:r>
            <a:r>
              <a:rPr lang="en-US" dirty="0"/>
              <a:t>()</a:t>
            </a:r>
          </a:p>
          <a:p>
            <a:pPr marL="45720" indent="0">
              <a:buNone/>
            </a:pPr>
            <a:r>
              <a:rPr lang="en-US" dirty="0" err="1"/>
              <a:t>removeLast</a:t>
            </a:r>
            <a:r>
              <a:rPr lang="en-US" dirty="0"/>
              <a:t>()</a:t>
            </a:r>
          </a:p>
          <a:p>
            <a:pPr marL="45720" indent="0">
              <a:buNone/>
            </a:pPr>
            <a:endParaRPr lang="en-US" dirty="0"/>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41571" y="2645475"/>
            <a:ext cx="35308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a:off x="4165279" y="2863591"/>
            <a:ext cx="516792"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41148"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82149"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37692"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681665" y="1748757"/>
            <a:ext cx="712054" cy="369332"/>
          </a:xfrm>
          <a:prstGeom prst="rect">
            <a:avLst/>
          </a:prstGeom>
          <a:noFill/>
        </p:spPr>
        <p:txBody>
          <a:bodyPr wrap="none" rtlCol="0">
            <a:spAutoFit/>
          </a:bodyPr>
          <a:lstStyle/>
          <a:p>
            <a:pPr algn="ctr"/>
            <a:r>
              <a:rPr lang="en-US" dirty="0"/>
              <a:t>head</a:t>
            </a:r>
          </a:p>
        </p:txBody>
      </p: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412573" y="2645473"/>
            <a:ext cx="51673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381599"/>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r>
              <a:rPr lang="en-US" dirty="0" err="1"/>
              <a:t>removeFirst</a:t>
            </a:r>
            <a:r>
              <a:rPr lang="en-US" dirty="0"/>
              <a:t>()</a:t>
            </a:r>
          </a:p>
          <a:p>
            <a:pPr marL="45720" indent="0">
              <a:buNone/>
            </a:pPr>
            <a:r>
              <a:rPr lang="en-US" dirty="0" err="1"/>
              <a:t>removeLast</a:t>
            </a:r>
            <a:r>
              <a:rPr lang="en-US" dirty="0"/>
              <a:t>()</a:t>
            </a:r>
          </a:p>
          <a:p>
            <a:pPr marL="45720" indent="0">
              <a:buNone/>
            </a:pPr>
            <a:endParaRPr lang="en-US" dirty="0"/>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41571" y="2645475"/>
            <a:ext cx="35308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flipV="1">
            <a:off x="4165279" y="2863589"/>
            <a:ext cx="356387"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41148"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82149"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37692"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681665" y="1748757"/>
            <a:ext cx="712054" cy="369332"/>
          </a:xfrm>
          <a:prstGeom prst="rect">
            <a:avLst/>
          </a:prstGeom>
          <a:noFill/>
        </p:spPr>
        <p:txBody>
          <a:bodyPr wrap="none" rtlCol="0">
            <a:spAutoFit/>
          </a:bodyPr>
          <a:lstStyle/>
          <a:p>
            <a:pPr algn="ctr"/>
            <a:r>
              <a:rPr lang="en-US" dirty="0"/>
              <a:t>head</a:t>
            </a:r>
          </a:p>
        </p:txBody>
      </p:sp>
      <p:sp>
        <p:nvSpPr>
          <p:cNvPr id="32" name="Rectangle 31">
            <a:extLst>
              <a:ext uri="{FF2B5EF4-FFF2-40B4-BE49-F238E27FC236}">
                <a16:creationId xmlns:a16="http://schemas.microsoft.com/office/drawing/2014/main" id="{F29E0E54-A961-402D-AA53-FDBAF1D418DB}"/>
              </a:ext>
            </a:extLst>
          </p:cNvPr>
          <p:cNvSpPr/>
          <p:nvPr/>
        </p:nvSpPr>
        <p:spPr>
          <a:xfrm>
            <a:off x="5142988"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60</a:t>
            </a:r>
          </a:p>
        </p:txBody>
      </p:sp>
      <p:sp>
        <p:nvSpPr>
          <p:cNvPr id="33" name="Rectangle 32">
            <a:extLst>
              <a:ext uri="{FF2B5EF4-FFF2-40B4-BE49-F238E27FC236}">
                <a16:creationId xmlns:a16="http://schemas.microsoft.com/office/drawing/2014/main" id="{1CB737B2-764E-4899-B1A7-EB21E5CCA8F5}"/>
              </a:ext>
            </a:extLst>
          </p:cNvPr>
          <p:cNvSpPr/>
          <p:nvPr/>
        </p:nvSpPr>
        <p:spPr>
          <a:xfrm>
            <a:off x="5611305" y="2493496"/>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4" name="Straight Arrow Connector 33">
            <a:extLst>
              <a:ext uri="{FF2B5EF4-FFF2-40B4-BE49-F238E27FC236}">
                <a16:creationId xmlns:a16="http://schemas.microsoft.com/office/drawing/2014/main" id="{D13BE2EF-4FBD-4A16-B07E-1062526410EA}"/>
              </a:ext>
            </a:extLst>
          </p:cNvPr>
          <p:cNvCxnSpPr>
            <a:cxnSpLocks/>
          </p:cNvCxnSpPr>
          <p:nvPr/>
        </p:nvCxnSpPr>
        <p:spPr>
          <a:xfrm>
            <a:off x="5824928" y="286358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A2BB64AA-0645-42C4-AFCE-E076FEEBFB2E}"/>
              </a:ext>
            </a:extLst>
          </p:cNvPr>
          <p:cNvSpPr/>
          <p:nvPr/>
        </p:nvSpPr>
        <p:spPr>
          <a:xfrm>
            <a:off x="4682071" y="2493495"/>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6" name="Straight Arrow Connector 35">
            <a:extLst>
              <a:ext uri="{FF2B5EF4-FFF2-40B4-BE49-F238E27FC236}">
                <a16:creationId xmlns:a16="http://schemas.microsoft.com/office/drawing/2014/main" id="{5FDCE04B-C518-4E9E-B22E-354CA64EA11C}"/>
              </a:ext>
            </a:extLst>
          </p:cNvPr>
          <p:cNvCxnSpPr>
            <a:cxnSpLocks/>
          </p:cNvCxnSpPr>
          <p:nvPr/>
        </p:nvCxnSpPr>
        <p:spPr>
          <a:xfrm flipH="1">
            <a:off x="4412573" y="2645473"/>
            <a:ext cx="51673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6292911"/>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a:xfrm>
            <a:off x="2208213" y="304800"/>
            <a:ext cx="9372600" cy="1200416"/>
          </a:xfrm>
        </p:spPr>
        <p:txBody>
          <a:bodyPr/>
          <a:lstStyle/>
          <a:p>
            <a:r>
              <a:rPr lang="en-US" dirty="0"/>
              <a:t>DLL-Based Deque Implementation</a:t>
            </a:r>
          </a:p>
        </p:txBody>
      </p:sp>
      <p:sp>
        <p:nvSpPr>
          <p:cNvPr id="10" name="Content Placeholder 2">
            <a:extLst>
              <a:ext uri="{FF2B5EF4-FFF2-40B4-BE49-F238E27FC236}">
                <a16:creationId xmlns:a16="http://schemas.microsoft.com/office/drawing/2014/main" id="{A9393DE2-7E23-41FA-BBD4-9C37DD7653BE}"/>
              </a:ext>
            </a:extLst>
          </p:cNvPr>
          <p:cNvSpPr>
            <a:spLocks noGrp="1"/>
          </p:cNvSpPr>
          <p:nvPr>
            <p:ph idx="1"/>
          </p:nvPr>
        </p:nvSpPr>
        <p:spPr>
          <a:xfrm>
            <a:off x="6095999" y="1600200"/>
            <a:ext cx="5484813" cy="4114800"/>
          </a:xfrm>
        </p:spPr>
        <p:txBody>
          <a:bodyPr/>
          <a:lstStyle/>
          <a:p>
            <a:pPr marL="45720" indent="0">
              <a:buNone/>
            </a:pPr>
            <a:r>
              <a:rPr lang="en-US" dirty="0" err="1"/>
              <a:t>addFirst</a:t>
            </a:r>
            <a:r>
              <a:rPr lang="en-US" dirty="0"/>
              <a:t>(30)</a:t>
            </a:r>
          </a:p>
          <a:p>
            <a:pPr marL="45720" indent="0">
              <a:buNone/>
            </a:pPr>
            <a:r>
              <a:rPr lang="en-US" dirty="0" err="1"/>
              <a:t>addFirst</a:t>
            </a:r>
            <a:r>
              <a:rPr lang="en-US" dirty="0"/>
              <a:t>(20)</a:t>
            </a:r>
          </a:p>
          <a:p>
            <a:pPr marL="45720" indent="0">
              <a:buNone/>
            </a:pPr>
            <a:r>
              <a:rPr lang="en-US" dirty="0" err="1"/>
              <a:t>addLast</a:t>
            </a:r>
            <a:r>
              <a:rPr lang="en-US" dirty="0"/>
              <a:t>(60)</a:t>
            </a:r>
          </a:p>
          <a:p>
            <a:pPr marL="45720" indent="0">
              <a:buNone/>
            </a:pPr>
            <a:r>
              <a:rPr lang="en-US" dirty="0" err="1"/>
              <a:t>removeFirst</a:t>
            </a:r>
            <a:r>
              <a:rPr lang="en-US" dirty="0"/>
              <a:t>()</a:t>
            </a:r>
          </a:p>
          <a:p>
            <a:pPr marL="45720" indent="0">
              <a:buNone/>
            </a:pPr>
            <a:r>
              <a:rPr lang="en-US" dirty="0" err="1"/>
              <a:t>removeLast</a:t>
            </a:r>
            <a:r>
              <a:rPr lang="en-US" dirty="0"/>
              <a:t>()</a:t>
            </a:r>
          </a:p>
          <a:p>
            <a:pPr marL="45720" indent="0">
              <a:buNone/>
            </a:pPr>
            <a:endParaRPr lang="en-US" dirty="0"/>
          </a:p>
        </p:txBody>
      </p:sp>
      <p:sp>
        <p:nvSpPr>
          <p:cNvPr id="13" name="Rectangle 12">
            <a:extLst>
              <a:ext uri="{FF2B5EF4-FFF2-40B4-BE49-F238E27FC236}">
                <a16:creationId xmlns:a16="http://schemas.microsoft.com/office/drawing/2014/main" id="{C545B308-395A-4A9D-8474-3D3C30B087C7}"/>
              </a:ext>
            </a:extLst>
          </p:cNvPr>
          <p:cNvSpPr/>
          <p:nvPr/>
        </p:nvSpPr>
        <p:spPr>
          <a:xfrm>
            <a:off x="1809941"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4" name="Rectangle 13">
            <a:extLst>
              <a:ext uri="{FF2B5EF4-FFF2-40B4-BE49-F238E27FC236}">
                <a16:creationId xmlns:a16="http://schemas.microsoft.com/office/drawing/2014/main" id="{7FF33516-DAA5-4CEF-A748-B061F23ED4C4}"/>
              </a:ext>
            </a:extLst>
          </p:cNvPr>
          <p:cNvSpPr/>
          <p:nvPr/>
        </p:nvSpPr>
        <p:spPr>
          <a:xfrm>
            <a:off x="2278258"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5" name="Straight Arrow Connector 14">
            <a:extLst>
              <a:ext uri="{FF2B5EF4-FFF2-40B4-BE49-F238E27FC236}">
                <a16:creationId xmlns:a16="http://schemas.microsoft.com/office/drawing/2014/main" id="{47731EDA-16ED-44CF-9591-EE4AB372C68A}"/>
              </a:ext>
            </a:extLst>
          </p:cNvPr>
          <p:cNvCxnSpPr>
            <a:cxnSpLocks/>
          </p:cNvCxnSpPr>
          <p:nvPr/>
        </p:nvCxnSpPr>
        <p:spPr>
          <a:xfrm>
            <a:off x="2513023" y="2863591"/>
            <a:ext cx="5093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375708CA-7565-464A-B2F2-B87B9888AC99}"/>
              </a:ext>
            </a:extLst>
          </p:cNvPr>
          <p:cNvSpPr/>
          <p:nvPr/>
        </p:nvSpPr>
        <p:spPr>
          <a:xfrm>
            <a:off x="1349024"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7" name="Straight Arrow Connector 16">
            <a:extLst>
              <a:ext uri="{FF2B5EF4-FFF2-40B4-BE49-F238E27FC236}">
                <a16:creationId xmlns:a16="http://schemas.microsoft.com/office/drawing/2014/main" id="{78F76E87-DC1C-4A2C-B3FE-984D80F9816A}"/>
              </a:ext>
            </a:extLst>
          </p:cNvPr>
          <p:cNvCxnSpPr>
            <a:cxnSpLocks/>
          </p:cNvCxnSpPr>
          <p:nvPr/>
        </p:nvCxnSpPr>
        <p:spPr>
          <a:xfrm flipH="1">
            <a:off x="1241571" y="2645475"/>
            <a:ext cx="35308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C7E34E26-4D49-4D90-BD45-27BB46F8F7CE}"/>
              </a:ext>
            </a:extLst>
          </p:cNvPr>
          <p:cNvSpPr/>
          <p:nvPr/>
        </p:nvSpPr>
        <p:spPr>
          <a:xfrm>
            <a:off x="3483339" y="2493499"/>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26" name="Rectangle 25">
            <a:extLst>
              <a:ext uri="{FF2B5EF4-FFF2-40B4-BE49-F238E27FC236}">
                <a16:creationId xmlns:a16="http://schemas.microsoft.com/office/drawing/2014/main" id="{EFDB4859-7907-4BA0-BE8F-36C6F65B8E0D}"/>
              </a:ext>
            </a:extLst>
          </p:cNvPr>
          <p:cNvSpPr/>
          <p:nvPr/>
        </p:nvSpPr>
        <p:spPr>
          <a:xfrm>
            <a:off x="3951656" y="2493498"/>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27" name="Straight Arrow Connector 26">
            <a:extLst>
              <a:ext uri="{FF2B5EF4-FFF2-40B4-BE49-F238E27FC236}">
                <a16:creationId xmlns:a16="http://schemas.microsoft.com/office/drawing/2014/main" id="{8E4AD3C3-8497-4DAB-A56A-A930570D05E6}"/>
              </a:ext>
            </a:extLst>
          </p:cNvPr>
          <p:cNvCxnSpPr>
            <a:cxnSpLocks/>
          </p:cNvCxnSpPr>
          <p:nvPr/>
        </p:nvCxnSpPr>
        <p:spPr>
          <a:xfrm flipV="1">
            <a:off x="4165279" y="2863589"/>
            <a:ext cx="356387"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B0DD7A1B-E007-4427-95C5-AA6574B043A8}"/>
              </a:ext>
            </a:extLst>
          </p:cNvPr>
          <p:cNvCxnSpPr>
            <a:cxnSpLocks/>
          </p:cNvCxnSpPr>
          <p:nvPr/>
        </p:nvCxnSpPr>
        <p:spPr>
          <a:xfrm>
            <a:off x="3741148"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298FB773-FB72-4F2C-A43E-406045153D6E}"/>
              </a:ext>
            </a:extLst>
          </p:cNvPr>
          <p:cNvSpPr txBox="1"/>
          <p:nvPr/>
        </p:nvSpPr>
        <p:spPr>
          <a:xfrm>
            <a:off x="3482149" y="1748757"/>
            <a:ext cx="508473" cy="369332"/>
          </a:xfrm>
          <a:prstGeom prst="rect">
            <a:avLst/>
          </a:prstGeom>
          <a:noFill/>
        </p:spPr>
        <p:txBody>
          <a:bodyPr wrap="none" rtlCol="0">
            <a:spAutoFit/>
          </a:bodyPr>
          <a:lstStyle/>
          <a:p>
            <a:pPr algn="ctr"/>
            <a:r>
              <a:rPr lang="en-US" dirty="0"/>
              <a:t>tail</a:t>
            </a:r>
          </a:p>
        </p:txBody>
      </p:sp>
      <p:sp>
        <p:nvSpPr>
          <p:cNvPr id="30" name="Rectangle 29">
            <a:extLst>
              <a:ext uri="{FF2B5EF4-FFF2-40B4-BE49-F238E27FC236}">
                <a16:creationId xmlns:a16="http://schemas.microsoft.com/office/drawing/2014/main" id="{43A77EE2-CDED-4D8A-BAE0-A27DDA196227}"/>
              </a:ext>
            </a:extLst>
          </p:cNvPr>
          <p:cNvSpPr/>
          <p:nvPr/>
        </p:nvSpPr>
        <p:spPr>
          <a:xfrm>
            <a:off x="3022422" y="2493497"/>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31" name="Straight Arrow Connector 30">
            <a:extLst>
              <a:ext uri="{FF2B5EF4-FFF2-40B4-BE49-F238E27FC236}">
                <a16:creationId xmlns:a16="http://schemas.microsoft.com/office/drawing/2014/main" id="{F9180D68-4F2F-482C-9CC1-3BDAEA1EE928}"/>
              </a:ext>
            </a:extLst>
          </p:cNvPr>
          <p:cNvCxnSpPr>
            <a:cxnSpLocks/>
          </p:cNvCxnSpPr>
          <p:nvPr/>
        </p:nvCxnSpPr>
        <p:spPr>
          <a:xfrm flipH="1">
            <a:off x="2739175" y="2645475"/>
            <a:ext cx="530483"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F983238-1E54-4C24-BF2A-3F6D38438277}"/>
              </a:ext>
            </a:extLst>
          </p:cNvPr>
          <p:cNvCxnSpPr>
            <a:cxnSpLocks/>
          </p:cNvCxnSpPr>
          <p:nvPr/>
        </p:nvCxnSpPr>
        <p:spPr>
          <a:xfrm>
            <a:off x="2037692" y="2151547"/>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43374E24-5DDF-4DBC-8971-5B03DC2B1155}"/>
              </a:ext>
            </a:extLst>
          </p:cNvPr>
          <p:cNvSpPr txBox="1"/>
          <p:nvPr/>
        </p:nvSpPr>
        <p:spPr>
          <a:xfrm>
            <a:off x="1681665" y="1748757"/>
            <a:ext cx="712054" cy="369332"/>
          </a:xfrm>
          <a:prstGeom prst="rect">
            <a:avLst/>
          </a:prstGeom>
          <a:noFill/>
        </p:spPr>
        <p:txBody>
          <a:bodyPr wrap="none" rtlCol="0">
            <a:spAutoFit/>
          </a:bodyPr>
          <a:lstStyle/>
          <a:p>
            <a:pPr algn="ctr"/>
            <a:r>
              <a:rPr lang="en-US" dirty="0"/>
              <a:t>head</a:t>
            </a:r>
          </a:p>
        </p:txBody>
      </p:sp>
    </p:spTree>
    <p:extLst>
      <p:ext uri="{BB962C8B-B14F-4D97-AF65-F5344CB8AC3E}">
        <p14:creationId xmlns:p14="http://schemas.microsoft.com/office/powerpoint/2010/main" val="362675462"/>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B6853-A303-4A37-8280-7D9D3FDD5C71}"/>
              </a:ext>
            </a:extLst>
          </p:cNvPr>
          <p:cNvSpPr>
            <a:spLocks noGrp="1"/>
          </p:cNvSpPr>
          <p:nvPr>
            <p:ph type="title"/>
          </p:nvPr>
        </p:nvSpPr>
        <p:spPr/>
        <p:txBody>
          <a:bodyPr/>
          <a:lstStyle/>
          <a:p>
            <a:r>
              <a:rPr lang="en-US" dirty="0"/>
              <a:t>Deque Applications</a:t>
            </a:r>
          </a:p>
        </p:txBody>
      </p:sp>
      <p:sp>
        <p:nvSpPr>
          <p:cNvPr id="3" name="Content Placeholder 2">
            <a:extLst>
              <a:ext uri="{FF2B5EF4-FFF2-40B4-BE49-F238E27FC236}">
                <a16:creationId xmlns:a16="http://schemas.microsoft.com/office/drawing/2014/main" id="{2062184C-61C4-4604-8150-4B111D106BBF}"/>
              </a:ext>
            </a:extLst>
          </p:cNvPr>
          <p:cNvSpPr>
            <a:spLocks noGrp="1"/>
          </p:cNvSpPr>
          <p:nvPr>
            <p:ph idx="1"/>
          </p:nvPr>
        </p:nvSpPr>
        <p:spPr/>
        <p:txBody>
          <a:bodyPr/>
          <a:lstStyle/>
          <a:p>
            <a:r>
              <a:rPr lang="en-US" dirty="0"/>
              <a:t>Multi-process scheduling</a:t>
            </a:r>
          </a:p>
        </p:txBody>
      </p:sp>
    </p:spTree>
    <p:extLst>
      <p:ext uri="{BB962C8B-B14F-4D97-AF65-F5344CB8AC3E}">
        <p14:creationId xmlns:p14="http://schemas.microsoft.com/office/powerpoint/2010/main" val="3778733517"/>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3B314-80CA-4D83-B8D2-D0676DB7725A}"/>
              </a:ext>
            </a:extLst>
          </p:cNvPr>
          <p:cNvSpPr>
            <a:spLocks noGrp="1"/>
          </p:cNvSpPr>
          <p:nvPr>
            <p:ph type="title"/>
          </p:nvPr>
        </p:nvSpPr>
        <p:spPr/>
        <p:txBody>
          <a:bodyPr/>
          <a:lstStyle/>
          <a:p>
            <a:r>
              <a:rPr lang="en-US" dirty="0"/>
              <a:t>Multiple Ticket Lines</a:t>
            </a:r>
          </a:p>
        </p:txBody>
      </p:sp>
      <p:sp>
        <p:nvSpPr>
          <p:cNvPr id="3" name="Content Placeholder 2">
            <a:extLst>
              <a:ext uri="{FF2B5EF4-FFF2-40B4-BE49-F238E27FC236}">
                <a16:creationId xmlns:a16="http://schemas.microsoft.com/office/drawing/2014/main" id="{69510F90-3E06-42A2-BFFC-EABC0934F08C}"/>
              </a:ext>
            </a:extLst>
          </p:cNvPr>
          <p:cNvSpPr>
            <a:spLocks noGrp="1"/>
          </p:cNvSpPr>
          <p:nvPr>
            <p:ph idx="1"/>
          </p:nvPr>
        </p:nvSpPr>
        <p:spPr/>
        <p:txBody>
          <a:bodyPr/>
          <a:lstStyle/>
          <a:p>
            <a:r>
              <a:rPr lang="en-US" dirty="0"/>
              <a:t>Let’s say we multiple ticket booths servicing attendees.  Each ticket booth will process attendees at variable rates.</a:t>
            </a:r>
          </a:p>
        </p:txBody>
      </p:sp>
    </p:spTree>
    <p:extLst>
      <p:ext uri="{BB962C8B-B14F-4D97-AF65-F5344CB8AC3E}">
        <p14:creationId xmlns:p14="http://schemas.microsoft.com/office/powerpoint/2010/main" val="1149822416"/>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3B314-80CA-4D83-B8D2-D0676DB7725A}"/>
              </a:ext>
            </a:extLst>
          </p:cNvPr>
          <p:cNvSpPr>
            <a:spLocks noGrp="1"/>
          </p:cNvSpPr>
          <p:nvPr>
            <p:ph type="title"/>
          </p:nvPr>
        </p:nvSpPr>
        <p:spPr/>
        <p:txBody>
          <a:bodyPr/>
          <a:lstStyle/>
          <a:p>
            <a:r>
              <a:rPr lang="en-US" dirty="0"/>
              <a:t>Multiple Ticket Lines</a:t>
            </a:r>
          </a:p>
        </p:txBody>
      </p:sp>
      <p:sp>
        <p:nvSpPr>
          <p:cNvPr id="3" name="Content Placeholder 2">
            <a:extLst>
              <a:ext uri="{FF2B5EF4-FFF2-40B4-BE49-F238E27FC236}">
                <a16:creationId xmlns:a16="http://schemas.microsoft.com/office/drawing/2014/main" id="{69510F90-3E06-42A2-BFFC-EABC0934F08C}"/>
              </a:ext>
            </a:extLst>
          </p:cNvPr>
          <p:cNvSpPr>
            <a:spLocks noGrp="1"/>
          </p:cNvSpPr>
          <p:nvPr>
            <p:ph idx="1"/>
          </p:nvPr>
        </p:nvSpPr>
        <p:spPr/>
        <p:txBody>
          <a:bodyPr/>
          <a:lstStyle/>
          <a:p>
            <a:r>
              <a:rPr lang="en-US" dirty="0"/>
              <a:t>Let’s say we multiple ticket booths servicing attendees.  Each ticket booth will process attendees at variable rates.</a:t>
            </a:r>
          </a:p>
          <a:p>
            <a:r>
              <a:rPr lang="en-US" dirty="0"/>
              <a:t>When one ticket booth has processed all their attendees, people from other lines may exit their current line to enter the empty ticket booth.</a:t>
            </a:r>
          </a:p>
        </p:txBody>
      </p:sp>
    </p:spTree>
    <p:extLst>
      <p:ext uri="{BB962C8B-B14F-4D97-AF65-F5344CB8AC3E}">
        <p14:creationId xmlns:p14="http://schemas.microsoft.com/office/powerpoint/2010/main" val="551465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pic>
        <p:nvPicPr>
          <p:cNvPr id="8" name="Graphic 7" descr="Plate">
            <a:extLst>
              <a:ext uri="{FF2B5EF4-FFF2-40B4-BE49-F238E27FC236}">
                <a16:creationId xmlns:a16="http://schemas.microsoft.com/office/drawing/2014/main" id="{5B2DBA8E-0C88-4C53-9671-856EB582FC7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7013" y="4343400"/>
            <a:ext cx="914400" cy="914400"/>
          </a:xfrm>
          <a:prstGeom prst="rect">
            <a:avLst/>
          </a:prstGeom>
        </p:spPr>
      </p:pic>
    </p:spTree>
    <p:extLst>
      <p:ext uri="{BB962C8B-B14F-4D97-AF65-F5344CB8AC3E}">
        <p14:creationId xmlns:p14="http://schemas.microsoft.com/office/powerpoint/2010/main" val="3731818210"/>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3B314-80CA-4D83-B8D2-D0676DB7725A}"/>
              </a:ext>
            </a:extLst>
          </p:cNvPr>
          <p:cNvSpPr>
            <a:spLocks noGrp="1"/>
          </p:cNvSpPr>
          <p:nvPr>
            <p:ph type="title"/>
          </p:nvPr>
        </p:nvSpPr>
        <p:spPr/>
        <p:txBody>
          <a:bodyPr/>
          <a:lstStyle/>
          <a:p>
            <a:r>
              <a:rPr lang="en-US" dirty="0"/>
              <a:t>Multiple Ticket Lines</a:t>
            </a:r>
          </a:p>
        </p:txBody>
      </p:sp>
      <p:sp>
        <p:nvSpPr>
          <p:cNvPr id="3" name="Content Placeholder 2">
            <a:extLst>
              <a:ext uri="{FF2B5EF4-FFF2-40B4-BE49-F238E27FC236}">
                <a16:creationId xmlns:a16="http://schemas.microsoft.com/office/drawing/2014/main" id="{69510F90-3E06-42A2-BFFC-EABC0934F08C}"/>
              </a:ext>
            </a:extLst>
          </p:cNvPr>
          <p:cNvSpPr>
            <a:spLocks noGrp="1"/>
          </p:cNvSpPr>
          <p:nvPr>
            <p:ph idx="1"/>
          </p:nvPr>
        </p:nvSpPr>
        <p:spPr/>
        <p:txBody>
          <a:bodyPr/>
          <a:lstStyle/>
          <a:p>
            <a:r>
              <a:rPr lang="en-US" dirty="0"/>
              <a:t>Let’s say we multiple ticket booths servicing attendees.  Each ticket booth will process attendees at variable rates.</a:t>
            </a:r>
          </a:p>
          <a:p>
            <a:r>
              <a:rPr lang="en-US" dirty="0"/>
              <a:t>When one ticket booth has processed all their attendees, people from other lines may exit their current line to enter the empty ticket booth.</a:t>
            </a:r>
          </a:p>
          <a:p>
            <a:pPr lvl="1"/>
            <a:r>
              <a:rPr lang="en-US" dirty="0"/>
              <a:t>We can say booths can process attendees at the front (calling the </a:t>
            </a:r>
            <a:r>
              <a:rPr lang="en-US" dirty="0" err="1"/>
              <a:t>removeFirst</a:t>
            </a:r>
            <a:r>
              <a:rPr lang="en-US" dirty="0"/>
              <a:t>() deque operation).</a:t>
            </a:r>
          </a:p>
        </p:txBody>
      </p:sp>
    </p:spTree>
    <p:extLst>
      <p:ext uri="{BB962C8B-B14F-4D97-AF65-F5344CB8AC3E}">
        <p14:creationId xmlns:p14="http://schemas.microsoft.com/office/powerpoint/2010/main" val="359039477"/>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3B314-80CA-4D83-B8D2-D0676DB7725A}"/>
              </a:ext>
            </a:extLst>
          </p:cNvPr>
          <p:cNvSpPr>
            <a:spLocks noGrp="1"/>
          </p:cNvSpPr>
          <p:nvPr>
            <p:ph type="title"/>
          </p:nvPr>
        </p:nvSpPr>
        <p:spPr/>
        <p:txBody>
          <a:bodyPr/>
          <a:lstStyle/>
          <a:p>
            <a:r>
              <a:rPr lang="en-US" dirty="0"/>
              <a:t>Multiple Ticket Lines</a:t>
            </a:r>
          </a:p>
        </p:txBody>
      </p:sp>
      <p:sp>
        <p:nvSpPr>
          <p:cNvPr id="3" name="Content Placeholder 2">
            <a:extLst>
              <a:ext uri="{FF2B5EF4-FFF2-40B4-BE49-F238E27FC236}">
                <a16:creationId xmlns:a16="http://schemas.microsoft.com/office/drawing/2014/main" id="{69510F90-3E06-42A2-BFFC-EABC0934F08C}"/>
              </a:ext>
            </a:extLst>
          </p:cNvPr>
          <p:cNvSpPr>
            <a:spLocks noGrp="1"/>
          </p:cNvSpPr>
          <p:nvPr>
            <p:ph idx="1"/>
          </p:nvPr>
        </p:nvSpPr>
        <p:spPr/>
        <p:txBody>
          <a:bodyPr/>
          <a:lstStyle/>
          <a:p>
            <a:r>
              <a:rPr lang="en-US" dirty="0"/>
              <a:t>Let’s say we multiple ticket booths servicing attendees.  Each ticket booth will process attendees at variable rates.</a:t>
            </a:r>
          </a:p>
          <a:p>
            <a:r>
              <a:rPr lang="en-US" dirty="0"/>
              <a:t>When one ticket booth has processed all their attendees, people from other lines may exit their current line to enter the empty ticket booth.</a:t>
            </a:r>
          </a:p>
          <a:p>
            <a:pPr lvl="1"/>
            <a:r>
              <a:rPr lang="en-US" dirty="0"/>
              <a:t>We can say booths can process attendees at the front (calling the </a:t>
            </a:r>
            <a:r>
              <a:rPr lang="en-US" dirty="0" err="1"/>
              <a:t>removeFirst</a:t>
            </a:r>
            <a:r>
              <a:rPr lang="en-US" dirty="0"/>
              <a:t>() deque operation).</a:t>
            </a:r>
          </a:p>
          <a:p>
            <a:pPr lvl="1"/>
            <a:r>
              <a:rPr lang="en-US" dirty="0"/>
              <a:t>When a booth is empty, they may steal attendees from other booths (calling the </a:t>
            </a:r>
            <a:r>
              <a:rPr lang="en-US" dirty="0" err="1"/>
              <a:t>removeLast</a:t>
            </a:r>
            <a:r>
              <a:rPr lang="en-US" dirty="0"/>
              <a:t>() deque operation on other booths) and add those attendees to their own booth (calling the </a:t>
            </a:r>
            <a:r>
              <a:rPr lang="en-US" dirty="0" err="1"/>
              <a:t>addLast</a:t>
            </a:r>
            <a:r>
              <a:rPr lang="en-US" dirty="0"/>
              <a:t>() deque operation)</a:t>
            </a:r>
          </a:p>
          <a:p>
            <a:endParaRPr lang="en-US" dirty="0"/>
          </a:p>
        </p:txBody>
      </p:sp>
    </p:spTree>
    <p:extLst>
      <p:ext uri="{BB962C8B-B14F-4D97-AF65-F5344CB8AC3E}">
        <p14:creationId xmlns:p14="http://schemas.microsoft.com/office/powerpoint/2010/main" val="1066381924"/>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BEBE8-954F-4454-A357-679DEE03457D}"/>
              </a:ext>
            </a:extLst>
          </p:cNvPr>
          <p:cNvSpPr>
            <a:spLocks noGrp="1"/>
          </p:cNvSpPr>
          <p:nvPr>
            <p:ph type="title"/>
          </p:nvPr>
        </p:nvSpPr>
        <p:spPr/>
        <p:txBody>
          <a:bodyPr/>
          <a:lstStyle/>
          <a:p>
            <a:r>
              <a:rPr lang="en-US" dirty="0"/>
              <a:t>Questions to Ask Yourself</a:t>
            </a:r>
          </a:p>
        </p:txBody>
      </p:sp>
      <p:sp>
        <p:nvSpPr>
          <p:cNvPr id="3" name="Content Placeholder 2">
            <a:extLst>
              <a:ext uri="{FF2B5EF4-FFF2-40B4-BE49-F238E27FC236}">
                <a16:creationId xmlns:a16="http://schemas.microsoft.com/office/drawing/2014/main" id="{D3FFAABF-E254-408E-B90C-AE6939B14B15}"/>
              </a:ext>
            </a:extLst>
          </p:cNvPr>
          <p:cNvSpPr>
            <a:spLocks noGrp="1"/>
          </p:cNvSpPr>
          <p:nvPr>
            <p:ph idx="1"/>
          </p:nvPr>
        </p:nvSpPr>
        <p:spPr/>
        <p:txBody>
          <a:bodyPr/>
          <a:lstStyle/>
          <a:p>
            <a:r>
              <a:rPr lang="en-US" dirty="0"/>
              <a:t>Could you implement these ADT’s using an </a:t>
            </a:r>
            <a:r>
              <a:rPr lang="en-US" dirty="0" err="1"/>
              <a:t>ArrayList</a:t>
            </a:r>
            <a:r>
              <a:rPr lang="en-US" dirty="0"/>
              <a:t>?</a:t>
            </a:r>
          </a:p>
          <a:p>
            <a:pPr lvl="1"/>
            <a:r>
              <a:rPr lang="en-US" dirty="0"/>
              <a:t>How would the complexity change?</a:t>
            </a:r>
          </a:p>
          <a:p>
            <a:pPr lvl="1"/>
            <a:endParaRPr lang="en-US" dirty="0"/>
          </a:p>
        </p:txBody>
      </p:sp>
    </p:spTree>
    <p:extLst>
      <p:ext uri="{BB962C8B-B14F-4D97-AF65-F5344CB8AC3E}">
        <p14:creationId xmlns:p14="http://schemas.microsoft.com/office/powerpoint/2010/main" val="2542757937"/>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7A8E-1DC2-47FD-85E0-6B0C4372BF4E}"/>
              </a:ext>
            </a:extLst>
          </p:cNvPr>
          <p:cNvSpPr>
            <a:spLocks noGrp="1"/>
          </p:cNvSpPr>
          <p:nvPr>
            <p:ph type="title"/>
          </p:nvPr>
        </p:nvSpPr>
        <p:spPr/>
        <p:txBody>
          <a:bodyPr/>
          <a:lstStyle/>
          <a:p>
            <a:r>
              <a:rPr lang="en-US" dirty="0"/>
              <a:t>Interview Questions</a:t>
            </a:r>
          </a:p>
        </p:txBody>
      </p:sp>
      <p:sp>
        <p:nvSpPr>
          <p:cNvPr id="3" name="Content Placeholder 2">
            <a:extLst>
              <a:ext uri="{FF2B5EF4-FFF2-40B4-BE49-F238E27FC236}">
                <a16:creationId xmlns:a16="http://schemas.microsoft.com/office/drawing/2014/main" id="{1FFE2088-B758-414A-9A1E-D4EE80A15154}"/>
              </a:ext>
            </a:extLst>
          </p:cNvPr>
          <p:cNvSpPr>
            <a:spLocks noGrp="1"/>
          </p:cNvSpPr>
          <p:nvPr>
            <p:ph idx="1"/>
          </p:nvPr>
        </p:nvSpPr>
        <p:spPr/>
        <p:txBody>
          <a:bodyPr/>
          <a:lstStyle/>
          <a:p>
            <a:r>
              <a:rPr lang="en-US" dirty="0"/>
              <a:t>Given a string of parenthesis, determine whether the parenthesis match correctly:</a:t>
            </a:r>
          </a:p>
          <a:p>
            <a:pPr lvl="1"/>
            <a:r>
              <a:rPr lang="en-US" dirty="0"/>
              <a:t>Correct: ()()(()())</a:t>
            </a:r>
          </a:p>
          <a:p>
            <a:pPr lvl="1"/>
            <a:r>
              <a:rPr lang="en-US" dirty="0"/>
              <a:t>Incorrect: (())())</a:t>
            </a:r>
          </a:p>
          <a:p>
            <a:r>
              <a:rPr lang="en-US" dirty="0"/>
              <a:t>Implement a stack using 2 queues.</a:t>
            </a:r>
          </a:p>
          <a:p>
            <a:r>
              <a:rPr lang="en-US" dirty="0"/>
              <a:t>Implement a queue using 2 stacks.</a:t>
            </a:r>
          </a:p>
        </p:txBody>
      </p:sp>
    </p:spTree>
    <p:extLst>
      <p:ext uri="{BB962C8B-B14F-4D97-AF65-F5344CB8AC3E}">
        <p14:creationId xmlns:p14="http://schemas.microsoft.com/office/powerpoint/2010/main" val="1200289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a:t>
            </a: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pic>
        <p:nvPicPr>
          <p:cNvPr id="9" name="Graphic 8" descr="Plate">
            <a:extLst>
              <a:ext uri="{FF2B5EF4-FFF2-40B4-BE49-F238E27FC236}">
                <a16:creationId xmlns:a16="http://schemas.microsoft.com/office/drawing/2014/main" id="{B27AF4B9-1C17-4BFE-9F15-C424C272DC4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7013" y="3933693"/>
            <a:ext cx="914400" cy="914400"/>
          </a:xfrm>
          <a:prstGeom prst="rect">
            <a:avLst/>
          </a:prstGeom>
        </p:spPr>
      </p:pic>
      <p:pic>
        <p:nvPicPr>
          <p:cNvPr id="14" name="Graphic 13" descr="Plate">
            <a:extLst>
              <a:ext uri="{FF2B5EF4-FFF2-40B4-BE49-F238E27FC236}">
                <a16:creationId xmlns:a16="http://schemas.microsoft.com/office/drawing/2014/main" id="{14F7DB5B-1183-4FAB-A640-92B0CE4B18E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037013" y="4343400"/>
            <a:ext cx="914400" cy="914400"/>
          </a:xfrm>
          <a:prstGeom prst="rect">
            <a:avLst/>
          </a:prstGeom>
        </p:spPr>
      </p:pic>
    </p:spTree>
    <p:extLst>
      <p:ext uri="{BB962C8B-B14F-4D97-AF65-F5344CB8AC3E}">
        <p14:creationId xmlns:p14="http://schemas.microsoft.com/office/powerpoint/2010/main" val="2946049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a:t>
            </a:r>
          </a:p>
        </p:txBody>
      </p:sp>
      <p:sp>
        <p:nvSpPr>
          <p:cNvPr id="3" name="Content Placeholder 2"/>
          <p:cNvSpPr>
            <a:spLocks noGrp="1"/>
          </p:cNvSpPr>
          <p:nvPr>
            <p:ph idx="1"/>
          </p:nvPr>
        </p:nvSpPr>
        <p:spPr/>
        <p:txBody>
          <a:bodyPr/>
          <a:lstStyle/>
          <a:p>
            <a:r>
              <a:rPr lang="en-US" dirty="0"/>
              <a:t>There will be </a:t>
            </a:r>
            <a:r>
              <a:rPr lang="en-US" dirty="0">
                <a:highlight>
                  <a:srgbClr val="FFFF00"/>
                </a:highlight>
              </a:rPr>
              <a:t>questions</a:t>
            </a:r>
            <a:r>
              <a:rPr lang="en-US" dirty="0"/>
              <a:t> on these slides.  Please have a clean piece of paper to write your answers.  Write your name on the top right corner for our record.  At the end of lecture, we will collect these pieces of paper for your participation grade.</a:t>
            </a:r>
          </a:p>
          <a:p>
            <a:r>
              <a:rPr lang="en-US" dirty="0"/>
              <a:t>Scribes should get ready to scribe.</a:t>
            </a:r>
          </a:p>
          <a:p>
            <a:endParaRPr lang="en-US" dirty="0"/>
          </a:p>
        </p:txBody>
      </p:sp>
      <p:sp>
        <p:nvSpPr>
          <p:cNvPr id="4" name="Slide Number Placeholder 3">
            <a:extLst>
              <a:ext uri="{FF2B5EF4-FFF2-40B4-BE49-F238E27FC236}">
                <a16:creationId xmlns:a16="http://schemas.microsoft.com/office/drawing/2014/main" id="{F317A474-CF82-45CB-AC3E-9ECEB6B8E9AD}"/>
              </a:ext>
            </a:extLst>
          </p:cNvPr>
          <p:cNvSpPr>
            <a:spLocks noGrp="1"/>
          </p:cNvSpPr>
          <p:nvPr>
            <p:ph type="sldNum" sz="quarter" idx="12"/>
          </p:nvPr>
        </p:nvSpPr>
        <p:spPr/>
        <p:txBody>
          <a:bodyPr/>
          <a:lstStyle/>
          <a:p>
            <a:fld id="{8FDBFFB2-86D9-4B8F-A59A-553A60B94BBE}" type="slidenum">
              <a:rPr lang="en-US" smtClean="0"/>
              <a:t>3</a:t>
            </a:fld>
            <a:endParaRPr lang="en-US"/>
          </a:p>
        </p:txBody>
      </p:sp>
    </p:spTree>
    <p:extLst>
      <p:ext uri="{BB962C8B-B14F-4D97-AF65-F5344CB8AC3E}">
        <p14:creationId xmlns:p14="http://schemas.microsoft.com/office/powerpoint/2010/main" val="20839288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phic 11" descr="Plate">
            <a:extLst>
              <a:ext uri="{FF2B5EF4-FFF2-40B4-BE49-F238E27FC236}">
                <a16:creationId xmlns:a16="http://schemas.microsoft.com/office/drawing/2014/main" id="{B13E2FC4-3505-4E8B-814D-738AD20F22B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37013" y="4343400"/>
            <a:ext cx="914400" cy="914400"/>
          </a:xfrm>
          <a:prstGeom prst="rect">
            <a:avLst/>
          </a:prstGeom>
        </p:spPr>
      </p:pic>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 </a:t>
            </a:r>
            <a:br>
              <a:rPr lang="en-US" dirty="0"/>
            </a:br>
            <a:r>
              <a:rPr lang="en-US" dirty="0"/>
              <a:t>push(plate)</a:t>
            </a: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3468753">
            <a:off x="4037013" y="4706233"/>
            <a:ext cx="914400" cy="914400"/>
          </a:xfrm>
          <a:prstGeom prst="rect">
            <a:avLst/>
          </a:prstGeom>
        </p:spPr>
      </p:pic>
      <p:pic>
        <p:nvPicPr>
          <p:cNvPr id="13" name="Graphic 12" descr="Plate">
            <a:extLst>
              <a:ext uri="{FF2B5EF4-FFF2-40B4-BE49-F238E27FC236}">
                <a16:creationId xmlns:a16="http://schemas.microsoft.com/office/drawing/2014/main" id="{888C501C-3D52-4F4E-856A-45E2F1D5A31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037013" y="3507496"/>
            <a:ext cx="914400" cy="914400"/>
          </a:xfrm>
          <a:prstGeom prst="rect">
            <a:avLst/>
          </a:prstGeom>
        </p:spPr>
      </p:pic>
      <p:pic>
        <p:nvPicPr>
          <p:cNvPr id="14" name="Graphic 13" descr="Plate">
            <a:extLst>
              <a:ext uri="{FF2B5EF4-FFF2-40B4-BE49-F238E27FC236}">
                <a16:creationId xmlns:a16="http://schemas.microsoft.com/office/drawing/2014/main" id="{CF07D5F7-7FFD-49B5-8143-9A92E33B7EE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013" y="3933693"/>
            <a:ext cx="914400" cy="914400"/>
          </a:xfrm>
          <a:prstGeom prst="rect">
            <a:avLst/>
          </a:prstGeom>
        </p:spPr>
      </p:pic>
    </p:spTree>
    <p:extLst>
      <p:ext uri="{BB962C8B-B14F-4D97-AF65-F5344CB8AC3E}">
        <p14:creationId xmlns:p14="http://schemas.microsoft.com/office/powerpoint/2010/main" val="27604233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 </a:t>
            </a:r>
            <a:br>
              <a:rPr lang="en-US" dirty="0"/>
            </a:br>
            <a:r>
              <a:rPr lang="en-US" dirty="0"/>
              <a:t>push(plate)</a:t>
            </a:r>
            <a:br>
              <a:rPr lang="en-US" dirty="0"/>
            </a:br>
            <a:r>
              <a:rPr lang="en-US" dirty="0"/>
              <a:t>pop()</a:t>
            </a: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pic>
        <p:nvPicPr>
          <p:cNvPr id="12" name="Graphic 11" descr="Plate">
            <a:extLst>
              <a:ext uri="{FF2B5EF4-FFF2-40B4-BE49-F238E27FC236}">
                <a16:creationId xmlns:a16="http://schemas.microsoft.com/office/drawing/2014/main" id="{BA88C030-CB37-443F-8EB9-D6CDA212A68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37425" y="3026941"/>
            <a:ext cx="914400" cy="914400"/>
          </a:xfrm>
          <a:prstGeom prst="rect">
            <a:avLst/>
          </a:prstGeom>
        </p:spPr>
      </p:pic>
      <p:sp>
        <p:nvSpPr>
          <p:cNvPr id="2" name="Arrow: Down 1">
            <a:extLst>
              <a:ext uri="{FF2B5EF4-FFF2-40B4-BE49-F238E27FC236}">
                <a16:creationId xmlns:a16="http://schemas.microsoft.com/office/drawing/2014/main" id="{72E56F9B-8708-4B4A-B95F-64732CA07D2B}"/>
              </a:ext>
            </a:extLst>
          </p:cNvPr>
          <p:cNvSpPr/>
          <p:nvPr/>
        </p:nvSpPr>
        <p:spPr>
          <a:xfrm rot="7984342">
            <a:off x="3982608" y="3527814"/>
            <a:ext cx="480822" cy="578175"/>
          </a:xfrm>
          <a:prstGeom prst="downArrow">
            <a:avLst>
              <a:gd name="adj1" fmla="val 30163"/>
              <a:gd name="adj2" fmla="val 5950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Plate">
            <a:extLst>
              <a:ext uri="{FF2B5EF4-FFF2-40B4-BE49-F238E27FC236}">
                <a16:creationId xmlns:a16="http://schemas.microsoft.com/office/drawing/2014/main" id="{1F304D18-E24A-42D5-9533-45C90AF593B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037013" y="4343400"/>
            <a:ext cx="914400" cy="914400"/>
          </a:xfrm>
          <a:prstGeom prst="rect">
            <a:avLst/>
          </a:prstGeom>
        </p:spPr>
      </p:pic>
      <p:pic>
        <p:nvPicPr>
          <p:cNvPr id="14" name="Graphic 13" descr="Plate">
            <a:extLst>
              <a:ext uri="{FF2B5EF4-FFF2-40B4-BE49-F238E27FC236}">
                <a16:creationId xmlns:a16="http://schemas.microsoft.com/office/drawing/2014/main" id="{099C60BE-9650-45AB-A5ED-58530C4BA3C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013" y="3933693"/>
            <a:ext cx="914400" cy="914400"/>
          </a:xfrm>
          <a:prstGeom prst="rect">
            <a:avLst/>
          </a:prstGeom>
        </p:spPr>
      </p:pic>
    </p:spTree>
    <p:extLst>
      <p:ext uri="{BB962C8B-B14F-4D97-AF65-F5344CB8AC3E}">
        <p14:creationId xmlns:p14="http://schemas.microsoft.com/office/powerpoint/2010/main" val="40557056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 </a:t>
            </a:r>
            <a:br>
              <a:rPr lang="en-US" dirty="0"/>
            </a:br>
            <a:r>
              <a:rPr lang="en-US" dirty="0"/>
              <a:t>push(plate)</a:t>
            </a:r>
            <a:br>
              <a:rPr lang="en-US" dirty="0"/>
            </a:br>
            <a:r>
              <a:rPr lang="en-US" dirty="0"/>
              <a:t>pop()</a:t>
            </a: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pic>
        <p:nvPicPr>
          <p:cNvPr id="13" name="Graphic 12" descr="Plate">
            <a:extLst>
              <a:ext uri="{FF2B5EF4-FFF2-40B4-BE49-F238E27FC236}">
                <a16:creationId xmlns:a16="http://schemas.microsoft.com/office/drawing/2014/main" id="{0BA1DB1A-C708-4862-A1BC-50F41E21A46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7013" y="4343400"/>
            <a:ext cx="914400" cy="914400"/>
          </a:xfrm>
          <a:prstGeom prst="rect">
            <a:avLst/>
          </a:prstGeom>
        </p:spPr>
      </p:pic>
      <p:pic>
        <p:nvPicPr>
          <p:cNvPr id="14" name="Graphic 13" descr="Plate">
            <a:extLst>
              <a:ext uri="{FF2B5EF4-FFF2-40B4-BE49-F238E27FC236}">
                <a16:creationId xmlns:a16="http://schemas.microsoft.com/office/drawing/2014/main" id="{5999A15E-58F4-4D0E-8983-CEF3E3926A9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037013" y="3933693"/>
            <a:ext cx="914400" cy="914400"/>
          </a:xfrm>
          <a:prstGeom prst="rect">
            <a:avLst/>
          </a:prstGeom>
        </p:spPr>
      </p:pic>
    </p:spTree>
    <p:extLst>
      <p:ext uri="{BB962C8B-B14F-4D97-AF65-F5344CB8AC3E}">
        <p14:creationId xmlns:p14="http://schemas.microsoft.com/office/powerpoint/2010/main" val="139766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 </a:t>
            </a:r>
            <a:br>
              <a:rPr lang="en-US" dirty="0"/>
            </a:br>
            <a:r>
              <a:rPr lang="en-US" dirty="0"/>
              <a:t>push(plate)</a:t>
            </a:r>
            <a:br>
              <a:rPr lang="en-US" dirty="0"/>
            </a:br>
            <a:r>
              <a:rPr lang="en-US" dirty="0"/>
              <a:t>pop()</a:t>
            </a:r>
            <a:br>
              <a:rPr lang="en-US" dirty="0"/>
            </a:br>
            <a:r>
              <a:rPr lang="en-US" dirty="0"/>
              <a:t>push(spaghetti &amp; meatballs)</a:t>
            </a:r>
            <a:br>
              <a:rPr lang="en-US" dirty="0"/>
            </a:br>
            <a:endParaRPr lang="en-US" dirty="0"/>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pic>
        <p:nvPicPr>
          <p:cNvPr id="12" name="Content Placeholder 13" descr="Pasta">
            <a:extLst>
              <a:ext uri="{FF2B5EF4-FFF2-40B4-BE49-F238E27FC236}">
                <a16:creationId xmlns:a16="http://schemas.microsoft.com/office/drawing/2014/main" id="{7E109484-8081-4730-A473-FBFA228B85B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7013" y="3293585"/>
            <a:ext cx="914400" cy="914400"/>
          </a:xfrm>
          <a:prstGeom prst="rect">
            <a:avLst/>
          </a:prstGeom>
        </p:spPr>
      </p:pic>
      <p:pic>
        <p:nvPicPr>
          <p:cNvPr id="13" name="Graphic 12" descr="Plate">
            <a:extLst>
              <a:ext uri="{FF2B5EF4-FFF2-40B4-BE49-F238E27FC236}">
                <a16:creationId xmlns:a16="http://schemas.microsoft.com/office/drawing/2014/main" id="{C5DABFA9-2B6F-4981-8641-A270E7F2CFF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037013" y="4343400"/>
            <a:ext cx="914400" cy="914400"/>
          </a:xfrm>
          <a:prstGeom prst="rect">
            <a:avLst/>
          </a:prstGeom>
        </p:spPr>
      </p:pic>
      <p:pic>
        <p:nvPicPr>
          <p:cNvPr id="14" name="Graphic 13" descr="Plate">
            <a:extLst>
              <a:ext uri="{FF2B5EF4-FFF2-40B4-BE49-F238E27FC236}">
                <a16:creationId xmlns:a16="http://schemas.microsoft.com/office/drawing/2014/main" id="{A4F4A3FE-8E18-4D90-AFBC-9A08ADF6FC3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013" y="3933693"/>
            <a:ext cx="914400" cy="914400"/>
          </a:xfrm>
          <a:prstGeom prst="rect">
            <a:avLst/>
          </a:prstGeom>
        </p:spPr>
      </p:pic>
    </p:spTree>
    <p:extLst>
      <p:ext uri="{BB962C8B-B14F-4D97-AF65-F5344CB8AC3E}">
        <p14:creationId xmlns:p14="http://schemas.microsoft.com/office/powerpoint/2010/main" val="1384585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 </a:t>
            </a:r>
            <a:br>
              <a:rPr lang="en-US" dirty="0"/>
            </a:br>
            <a:r>
              <a:rPr lang="en-US" dirty="0"/>
              <a:t>push(plate)</a:t>
            </a:r>
            <a:br>
              <a:rPr lang="en-US" dirty="0"/>
            </a:br>
            <a:r>
              <a:rPr lang="en-US" dirty="0"/>
              <a:t>pop()</a:t>
            </a:r>
            <a:br>
              <a:rPr lang="en-US" dirty="0"/>
            </a:br>
            <a:r>
              <a:rPr lang="en-US" dirty="0"/>
              <a:t>push(spaghetti &amp; meatballs)</a:t>
            </a:r>
            <a:br>
              <a:rPr lang="en-US" dirty="0"/>
            </a:br>
            <a:r>
              <a:rPr lang="en-US" dirty="0"/>
              <a:t>pop()</a:t>
            </a:r>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sp>
        <p:nvSpPr>
          <p:cNvPr id="12" name="Arrow: Down 11">
            <a:extLst>
              <a:ext uri="{FF2B5EF4-FFF2-40B4-BE49-F238E27FC236}">
                <a16:creationId xmlns:a16="http://schemas.microsoft.com/office/drawing/2014/main" id="{FCEB5395-FDFC-4697-850E-C54538F0892E}"/>
              </a:ext>
            </a:extLst>
          </p:cNvPr>
          <p:cNvSpPr/>
          <p:nvPr/>
        </p:nvSpPr>
        <p:spPr>
          <a:xfrm rot="7984342">
            <a:off x="3982608" y="3527814"/>
            <a:ext cx="480822" cy="578175"/>
          </a:xfrm>
          <a:prstGeom prst="downArrow">
            <a:avLst>
              <a:gd name="adj1" fmla="val 30163"/>
              <a:gd name="adj2" fmla="val 5950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Content Placeholder 13" descr="Pasta">
            <a:extLst>
              <a:ext uri="{FF2B5EF4-FFF2-40B4-BE49-F238E27FC236}">
                <a16:creationId xmlns:a16="http://schemas.microsoft.com/office/drawing/2014/main" id="{487C9A7E-4761-4AE0-9E6F-39F6C7E547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122613" y="2743200"/>
            <a:ext cx="914400" cy="914400"/>
          </a:xfrm>
          <a:prstGeom prst="rect">
            <a:avLst/>
          </a:prstGeom>
        </p:spPr>
      </p:pic>
      <p:pic>
        <p:nvPicPr>
          <p:cNvPr id="14" name="Graphic 13" descr="Plate">
            <a:extLst>
              <a:ext uri="{FF2B5EF4-FFF2-40B4-BE49-F238E27FC236}">
                <a16:creationId xmlns:a16="http://schemas.microsoft.com/office/drawing/2014/main" id="{6E816A51-DD80-415C-8ABC-7D1347EC1D1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037013" y="4343400"/>
            <a:ext cx="914400" cy="914400"/>
          </a:xfrm>
          <a:prstGeom prst="rect">
            <a:avLst/>
          </a:prstGeom>
        </p:spPr>
      </p:pic>
      <p:pic>
        <p:nvPicPr>
          <p:cNvPr id="15" name="Graphic 14" descr="Plate">
            <a:extLst>
              <a:ext uri="{FF2B5EF4-FFF2-40B4-BE49-F238E27FC236}">
                <a16:creationId xmlns:a16="http://schemas.microsoft.com/office/drawing/2014/main" id="{A462120B-271E-4A81-804D-8B55C27022F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013" y="3933693"/>
            <a:ext cx="914400" cy="914400"/>
          </a:xfrm>
          <a:prstGeom prst="rect">
            <a:avLst/>
          </a:prstGeom>
        </p:spPr>
      </p:pic>
    </p:spTree>
    <p:extLst>
      <p:ext uri="{BB962C8B-B14F-4D97-AF65-F5344CB8AC3E}">
        <p14:creationId xmlns:p14="http://schemas.microsoft.com/office/powerpoint/2010/main" val="3424233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 </a:t>
            </a:r>
            <a:br>
              <a:rPr lang="en-US" dirty="0"/>
            </a:br>
            <a:r>
              <a:rPr lang="en-US" dirty="0"/>
              <a:t>push(plate)</a:t>
            </a:r>
            <a:br>
              <a:rPr lang="en-US" dirty="0"/>
            </a:br>
            <a:r>
              <a:rPr lang="en-US" dirty="0"/>
              <a:t>pop()</a:t>
            </a:r>
            <a:br>
              <a:rPr lang="en-US" dirty="0"/>
            </a:br>
            <a:r>
              <a:rPr lang="en-US" dirty="0"/>
              <a:t>push(spaghetti &amp; meatballs)</a:t>
            </a:r>
            <a:br>
              <a:rPr lang="en-US" dirty="0"/>
            </a:br>
            <a:r>
              <a:rPr lang="en-US" dirty="0"/>
              <a:t>pop()</a:t>
            </a:r>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pic>
        <p:nvPicPr>
          <p:cNvPr id="13" name="Graphic 12" descr="Plate">
            <a:extLst>
              <a:ext uri="{FF2B5EF4-FFF2-40B4-BE49-F238E27FC236}">
                <a16:creationId xmlns:a16="http://schemas.microsoft.com/office/drawing/2014/main" id="{6DDF0448-FA56-4E70-88ED-B8F68754306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7013" y="4343400"/>
            <a:ext cx="914400" cy="914400"/>
          </a:xfrm>
          <a:prstGeom prst="rect">
            <a:avLst/>
          </a:prstGeom>
        </p:spPr>
      </p:pic>
      <p:pic>
        <p:nvPicPr>
          <p:cNvPr id="14" name="Graphic 13" descr="Plate">
            <a:extLst>
              <a:ext uri="{FF2B5EF4-FFF2-40B4-BE49-F238E27FC236}">
                <a16:creationId xmlns:a16="http://schemas.microsoft.com/office/drawing/2014/main" id="{08896996-44C0-48E3-B169-7C2145F0D75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037013" y="3933693"/>
            <a:ext cx="914400" cy="914400"/>
          </a:xfrm>
          <a:prstGeom prst="rect">
            <a:avLst/>
          </a:prstGeom>
        </p:spPr>
      </p:pic>
    </p:spTree>
    <p:extLst>
      <p:ext uri="{BB962C8B-B14F-4D97-AF65-F5344CB8AC3E}">
        <p14:creationId xmlns:p14="http://schemas.microsoft.com/office/powerpoint/2010/main" val="3257729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 </a:t>
            </a:r>
            <a:br>
              <a:rPr lang="en-US" dirty="0"/>
            </a:br>
            <a:r>
              <a:rPr lang="en-US" dirty="0"/>
              <a:t>push(plate)</a:t>
            </a:r>
            <a:br>
              <a:rPr lang="en-US" dirty="0"/>
            </a:br>
            <a:r>
              <a:rPr lang="en-US" dirty="0"/>
              <a:t>pop()</a:t>
            </a:r>
            <a:br>
              <a:rPr lang="en-US" dirty="0"/>
            </a:br>
            <a:r>
              <a:rPr lang="en-US" dirty="0"/>
              <a:t>push(spaghetti &amp; meatballs)</a:t>
            </a:r>
            <a:br>
              <a:rPr lang="en-US" dirty="0"/>
            </a:br>
            <a:r>
              <a:rPr lang="en-US" dirty="0"/>
              <a:t>pop()</a:t>
            </a:r>
            <a:br>
              <a:rPr lang="en-US" dirty="0"/>
            </a:br>
            <a:r>
              <a:rPr lang="en-US" dirty="0"/>
              <a:t>pop()</a:t>
            </a:r>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sp>
        <p:nvSpPr>
          <p:cNvPr id="9" name="Arrow: Down 8">
            <a:extLst>
              <a:ext uri="{FF2B5EF4-FFF2-40B4-BE49-F238E27FC236}">
                <a16:creationId xmlns:a16="http://schemas.microsoft.com/office/drawing/2014/main" id="{DD6614A7-68B9-42C2-BC77-E85BB1CBA1F2}"/>
              </a:ext>
            </a:extLst>
          </p:cNvPr>
          <p:cNvSpPr/>
          <p:nvPr/>
        </p:nvSpPr>
        <p:spPr>
          <a:xfrm rot="7984342">
            <a:off x="3982608" y="3959328"/>
            <a:ext cx="480822" cy="578175"/>
          </a:xfrm>
          <a:prstGeom prst="downArrow">
            <a:avLst>
              <a:gd name="adj1" fmla="val 30163"/>
              <a:gd name="adj2" fmla="val 5950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Graphic 12" descr="Plate">
            <a:extLst>
              <a:ext uri="{FF2B5EF4-FFF2-40B4-BE49-F238E27FC236}">
                <a16:creationId xmlns:a16="http://schemas.microsoft.com/office/drawing/2014/main" id="{6413F93E-02C8-4349-A177-1DFC22834D5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7013" y="4343400"/>
            <a:ext cx="914400" cy="914400"/>
          </a:xfrm>
          <a:prstGeom prst="rect">
            <a:avLst/>
          </a:prstGeom>
        </p:spPr>
      </p:pic>
      <p:pic>
        <p:nvPicPr>
          <p:cNvPr id="14" name="Graphic 13" descr="Plate">
            <a:extLst>
              <a:ext uri="{FF2B5EF4-FFF2-40B4-BE49-F238E27FC236}">
                <a16:creationId xmlns:a16="http://schemas.microsoft.com/office/drawing/2014/main" id="{27D136E7-C1B0-4D6A-A9C8-D8DA9BE3A98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22613" y="3342260"/>
            <a:ext cx="914400" cy="914400"/>
          </a:xfrm>
          <a:prstGeom prst="rect">
            <a:avLst/>
          </a:prstGeom>
        </p:spPr>
      </p:pic>
    </p:spTree>
    <p:extLst>
      <p:ext uri="{BB962C8B-B14F-4D97-AF65-F5344CB8AC3E}">
        <p14:creationId xmlns:p14="http://schemas.microsoft.com/office/powerpoint/2010/main" val="1414988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Visualization</a:t>
            </a:r>
          </a:p>
        </p:txBody>
      </p:sp>
      <p:sp>
        <p:nvSpPr>
          <p:cNvPr id="10" name="Content Placeholder 9">
            <a:extLst>
              <a:ext uri="{FF2B5EF4-FFF2-40B4-BE49-F238E27FC236}">
                <a16:creationId xmlns:a16="http://schemas.microsoft.com/office/drawing/2014/main" id="{8FFB1C18-2E65-4C5D-87C0-28BCA761B259}"/>
              </a:ext>
            </a:extLst>
          </p:cNvPr>
          <p:cNvSpPr>
            <a:spLocks noGrp="1"/>
          </p:cNvSpPr>
          <p:nvPr>
            <p:ph sz="half" idx="1"/>
          </p:nvPr>
        </p:nvSpPr>
        <p:spPr/>
        <p:txBody>
          <a:bodyPr/>
          <a:lstStyle/>
          <a:p>
            <a:endParaRPr lang="en-US" dirty="0"/>
          </a:p>
        </p:txBody>
      </p:sp>
      <p:sp>
        <p:nvSpPr>
          <p:cNvPr id="11" name="Content Placeholder 10">
            <a:extLst>
              <a:ext uri="{FF2B5EF4-FFF2-40B4-BE49-F238E27FC236}">
                <a16:creationId xmlns:a16="http://schemas.microsoft.com/office/drawing/2014/main" id="{57BDBE2A-9E79-41F3-B6D2-0D22FD291B0D}"/>
              </a:ext>
            </a:extLst>
          </p:cNvPr>
          <p:cNvSpPr>
            <a:spLocks noGrp="1"/>
          </p:cNvSpPr>
          <p:nvPr>
            <p:ph sz="half" idx="2"/>
          </p:nvPr>
        </p:nvSpPr>
        <p:spPr/>
        <p:txBody>
          <a:bodyPr/>
          <a:lstStyle/>
          <a:p>
            <a:r>
              <a:rPr lang="en-US" dirty="0"/>
              <a:t>Start off with an empty stack</a:t>
            </a:r>
          </a:p>
          <a:p>
            <a:r>
              <a:rPr lang="en-US" dirty="0"/>
              <a:t>push(plate)</a:t>
            </a:r>
            <a:br>
              <a:rPr lang="en-US" dirty="0"/>
            </a:br>
            <a:r>
              <a:rPr lang="en-US" dirty="0"/>
              <a:t>push(plate) </a:t>
            </a:r>
            <a:br>
              <a:rPr lang="en-US" dirty="0"/>
            </a:br>
            <a:r>
              <a:rPr lang="en-US" dirty="0"/>
              <a:t>push(plate)</a:t>
            </a:r>
            <a:br>
              <a:rPr lang="en-US" dirty="0"/>
            </a:br>
            <a:r>
              <a:rPr lang="en-US" dirty="0"/>
              <a:t>pop()</a:t>
            </a:r>
            <a:br>
              <a:rPr lang="en-US" dirty="0"/>
            </a:br>
            <a:r>
              <a:rPr lang="en-US" dirty="0"/>
              <a:t>push(spaghetti &amp; meatballs)</a:t>
            </a:r>
            <a:br>
              <a:rPr lang="en-US" dirty="0"/>
            </a:br>
            <a:r>
              <a:rPr lang="en-US" dirty="0"/>
              <a:t>pop()</a:t>
            </a:r>
            <a:br>
              <a:rPr lang="en-US" dirty="0"/>
            </a:br>
            <a:r>
              <a:rPr lang="en-US" dirty="0"/>
              <a:t>pop()</a:t>
            </a:r>
          </a:p>
        </p:txBody>
      </p:sp>
      <p:pic>
        <p:nvPicPr>
          <p:cNvPr id="7" name="Graphic 6" descr="Ruler">
            <a:extLst>
              <a:ext uri="{FF2B5EF4-FFF2-40B4-BE49-F238E27FC236}">
                <a16:creationId xmlns:a16="http://schemas.microsoft.com/office/drawing/2014/main" id="{2421DB28-EBD6-4AEC-9558-F58FD9F5784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3468753">
            <a:off x="4037013" y="4706233"/>
            <a:ext cx="914400" cy="914400"/>
          </a:xfrm>
          <a:prstGeom prst="rect">
            <a:avLst/>
          </a:prstGeom>
        </p:spPr>
      </p:pic>
      <p:pic>
        <p:nvPicPr>
          <p:cNvPr id="13" name="Graphic 12" descr="Plate">
            <a:extLst>
              <a:ext uri="{FF2B5EF4-FFF2-40B4-BE49-F238E27FC236}">
                <a16:creationId xmlns:a16="http://schemas.microsoft.com/office/drawing/2014/main" id="{26694E63-D384-4042-B69A-DE581E56A6E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37013" y="4343400"/>
            <a:ext cx="914400" cy="914400"/>
          </a:xfrm>
          <a:prstGeom prst="rect">
            <a:avLst/>
          </a:prstGeom>
        </p:spPr>
      </p:pic>
    </p:spTree>
    <p:extLst>
      <p:ext uri="{BB962C8B-B14F-4D97-AF65-F5344CB8AC3E}">
        <p14:creationId xmlns:p14="http://schemas.microsoft.com/office/powerpoint/2010/main" val="26464853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Interface in Java</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cs typeface="Courier New" panose="02070309020205020404" pitchFamily="49" charset="0"/>
              </a:rPr>
              <a:t>Here’s an example of a stack interface we may write in Java.</a:t>
            </a:r>
          </a:p>
          <a:p>
            <a:pPr marL="45720" indent="0">
              <a:buNone/>
            </a:pPr>
            <a:r>
              <a:rPr lang="en-US" dirty="0">
                <a:latin typeface="Courier New" panose="02070309020205020404" pitchFamily="49" charset="0"/>
                <a:cs typeface="Courier New" panose="02070309020205020404" pitchFamily="49" charset="0"/>
              </a:rPr>
              <a:t>public interface Stack&lt;E&gt;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size();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boolean</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isEmpty</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void push(E 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pop();</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top();</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endParaRPr lang="en-US" dirty="0">
              <a:cs typeface="Courier New" panose="02070309020205020404" pitchFamily="49" charset="0"/>
            </a:endParaRPr>
          </a:p>
        </p:txBody>
      </p:sp>
    </p:spTree>
    <p:extLst>
      <p:ext uri="{BB962C8B-B14F-4D97-AF65-F5344CB8AC3E}">
        <p14:creationId xmlns:p14="http://schemas.microsoft.com/office/powerpoint/2010/main" val="24000746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Stack Interface in Java</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cs typeface="Courier New" panose="02070309020205020404" pitchFamily="49" charset="0"/>
              </a:rPr>
              <a:t>Here’s an example of a stack interface we may write in Java.</a:t>
            </a:r>
          </a:p>
          <a:p>
            <a:pPr marL="45720" indent="0">
              <a:buNone/>
            </a:pPr>
            <a:r>
              <a:rPr lang="en-US" dirty="0">
                <a:latin typeface="Courier New" panose="02070309020205020404" pitchFamily="49" charset="0"/>
                <a:cs typeface="Courier New" panose="02070309020205020404" pitchFamily="49" charset="0"/>
              </a:rPr>
              <a:t>public interface Stack&lt;E&gt; {</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int size();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boolean</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isEmpty</a:t>
            </a:r>
            <a:r>
              <a:rPr lang="en-US" dirty="0">
                <a:latin typeface="Courier New" panose="02070309020205020404" pitchFamily="49" charset="0"/>
                <a:cs typeface="Courier New" panose="02070309020205020404" pitchFamily="49" charset="0"/>
              </a:rPr>
              <a: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void push(E 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pop();</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E top();</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t>
            </a:r>
          </a:p>
          <a:p>
            <a:r>
              <a:rPr lang="en-US" dirty="0">
                <a:cs typeface="Courier New" panose="02070309020205020404" pitchFamily="49" charset="0"/>
              </a:rPr>
              <a:t>Because this is an interface, our implementations of a stack could vary.</a:t>
            </a:r>
          </a:p>
        </p:txBody>
      </p:sp>
    </p:spTree>
    <p:extLst>
      <p:ext uri="{BB962C8B-B14F-4D97-AF65-F5344CB8AC3E}">
        <p14:creationId xmlns:p14="http://schemas.microsoft.com/office/powerpoint/2010/main" val="3736244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B8B07-FC69-4F76-8649-7639D73C4850}"/>
              </a:ext>
            </a:extLst>
          </p:cNvPr>
          <p:cNvSpPr>
            <a:spLocks noGrp="1"/>
          </p:cNvSpPr>
          <p:nvPr>
            <p:ph type="title"/>
          </p:nvPr>
        </p:nvSpPr>
        <p:spPr/>
        <p:txBody>
          <a:bodyPr/>
          <a:lstStyle/>
          <a:p>
            <a:r>
              <a:rPr lang="en-US" dirty="0"/>
              <a:t>Schedule</a:t>
            </a:r>
          </a:p>
        </p:txBody>
      </p:sp>
      <p:sp>
        <p:nvSpPr>
          <p:cNvPr id="3" name="Content Placeholder 2">
            <a:extLst>
              <a:ext uri="{FF2B5EF4-FFF2-40B4-BE49-F238E27FC236}">
                <a16:creationId xmlns:a16="http://schemas.microsoft.com/office/drawing/2014/main" id="{FB64F171-6BB7-4E6B-AF2C-9F6B3C37C206}"/>
              </a:ext>
            </a:extLst>
          </p:cNvPr>
          <p:cNvSpPr>
            <a:spLocks noGrp="1"/>
          </p:cNvSpPr>
          <p:nvPr>
            <p:ph idx="1"/>
          </p:nvPr>
        </p:nvSpPr>
        <p:spPr/>
        <p:txBody>
          <a:bodyPr/>
          <a:lstStyle/>
          <a:p>
            <a:r>
              <a:rPr lang="en-US" dirty="0"/>
              <a:t>Abstract Data Type</a:t>
            </a:r>
          </a:p>
          <a:p>
            <a:r>
              <a:rPr lang="en-US" dirty="0"/>
              <a:t>Stack</a:t>
            </a:r>
          </a:p>
          <a:p>
            <a:r>
              <a:rPr lang="en-US" dirty="0"/>
              <a:t>Queue</a:t>
            </a:r>
          </a:p>
          <a:p>
            <a:r>
              <a:rPr lang="en-US" dirty="0"/>
              <a:t>Deque</a:t>
            </a:r>
          </a:p>
        </p:txBody>
      </p:sp>
      <p:sp>
        <p:nvSpPr>
          <p:cNvPr id="4" name="Slide Number Placeholder 3">
            <a:extLst>
              <a:ext uri="{FF2B5EF4-FFF2-40B4-BE49-F238E27FC236}">
                <a16:creationId xmlns:a16="http://schemas.microsoft.com/office/drawing/2014/main" id="{B40BD46E-0FDC-49CE-8F75-9B37778EEBF2}"/>
              </a:ext>
            </a:extLst>
          </p:cNvPr>
          <p:cNvSpPr>
            <a:spLocks noGrp="1"/>
          </p:cNvSpPr>
          <p:nvPr>
            <p:ph type="sldNum" sz="quarter" idx="12"/>
          </p:nvPr>
        </p:nvSpPr>
        <p:spPr/>
        <p:txBody>
          <a:bodyPr/>
          <a:lstStyle/>
          <a:p>
            <a:fld id="{8FDBFFB2-86D9-4B8F-A59A-553A60B94BBE}" type="slidenum">
              <a:rPr lang="en-US" smtClean="0"/>
              <a:t>4</a:t>
            </a:fld>
            <a:endParaRPr lang="en-US"/>
          </a:p>
        </p:txBody>
      </p:sp>
    </p:spTree>
    <p:extLst>
      <p:ext uri="{BB962C8B-B14F-4D97-AF65-F5344CB8AC3E}">
        <p14:creationId xmlns:p14="http://schemas.microsoft.com/office/powerpoint/2010/main" val="31562785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Let’s create an </a:t>
            </a:r>
            <a:r>
              <a:rPr lang="en-US" dirty="0" err="1"/>
              <a:t>ArrayStack</a:t>
            </a:r>
            <a:r>
              <a:rPr lang="en-US" dirty="0"/>
              <a:t> class using an array</a:t>
            </a:r>
          </a:p>
        </p:txBody>
      </p:sp>
    </p:spTree>
    <p:extLst>
      <p:ext uri="{BB962C8B-B14F-4D97-AF65-F5344CB8AC3E}">
        <p14:creationId xmlns:p14="http://schemas.microsoft.com/office/powerpoint/2010/main" val="34955837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Let’s create an </a:t>
            </a:r>
            <a:r>
              <a:rPr lang="en-US" dirty="0" err="1"/>
              <a:t>ArrayStack</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p>
          <a:p>
            <a:pPr lvl="2"/>
            <a:endParaRPr lang="en-US" dirty="0"/>
          </a:p>
        </p:txBody>
      </p:sp>
    </p:spTree>
    <p:extLst>
      <p:ext uri="{BB962C8B-B14F-4D97-AF65-F5344CB8AC3E}">
        <p14:creationId xmlns:p14="http://schemas.microsoft.com/office/powerpoint/2010/main" val="5713023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Let’s create an </a:t>
            </a:r>
            <a:r>
              <a:rPr lang="en-US" dirty="0" err="1"/>
              <a:t>ArrayStack</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p>
          <a:p>
            <a:pPr lvl="1"/>
            <a:r>
              <a:rPr lang="en-US" dirty="0"/>
              <a:t>We need to keep track of where the top of our stack is.</a:t>
            </a:r>
          </a:p>
          <a:p>
            <a:pPr lvl="2"/>
            <a:endParaRPr lang="en-US" dirty="0"/>
          </a:p>
        </p:txBody>
      </p:sp>
    </p:spTree>
    <p:extLst>
      <p:ext uri="{BB962C8B-B14F-4D97-AF65-F5344CB8AC3E}">
        <p14:creationId xmlns:p14="http://schemas.microsoft.com/office/powerpoint/2010/main" val="35206432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Let’s create an </a:t>
            </a:r>
            <a:r>
              <a:rPr lang="en-US" dirty="0" err="1"/>
              <a:t>ArrayStack</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p>
          <a:p>
            <a:pPr lvl="1"/>
            <a:r>
              <a:rPr lang="en-US" dirty="0"/>
              <a:t>We need to keep track of where the top of our stack is.</a:t>
            </a:r>
          </a:p>
          <a:p>
            <a:pPr lvl="2"/>
            <a:r>
              <a:rPr lang="en-US" dirty="0"/>
              <a:t>Use an int variable that keeps track of the index of the top of the stack.</a:t>
            </a:r>
          </a:p>
          <a:p>
            <a:pPr lvl="1"/>
            <a:endParaRPr lang="en-US" dirty="0"/>
          </a:p>
          <a:p>
            <a:pPr lvl="2"/>
            <a:endParaRPr lang="en-US" dirty="0"/>
          </a:p>
        </p:txBody>
      </p:sp>
    </p:spTree>
    <p:extLst>
      <p:ext uri="{BB962C8B-B14F-4D97-AF65-F5344CB8AC3E}">
        <p14:creationId xmlns:p14="http://schemas.microsoft.com/office/powerpoint/2010/main" val="10341754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Let’s create an </a:t>
            </a:r>
            <a:r>
              <a:rPr lang="en-US" dirty="0" err="1"/>
              <a:t>ArrayStack</a:t>
            </a:r>
            <a:r>
              <a:rPr lang="en-US" dirty="0"/>
              <a:t> class using an array </a:t>
            </a:r>
          </a:p>
          <a:p>
            <a:pPr lvl="1"/>
            <a:r>
              <a:rPr lang="en-US" dirty="0"/>
              <a:t>We will store our elements in a fixed size array. // </a:t>
            </a:r>
            <a:r>
              <a:rPr lang="en-US" dirty="0">
                <a:latin typeface="Courier New" panose="02070309020205020404" pitchFamily="49" charset="0"/>
                <a:cs typeface="Courier New" panose="02070309020205020404" pitchFamily="49" charset="0"/>
              </a:rPr>
              <a:t>E[] data</a:t>
            </a:r>
          </a:p>
          <a:p>
            <a:pPr lvl="1"/>
            <a:r>
              <a:rPr lang="en-US" dirty="0"/>
              <a:t>We need to keep track of where the top of our stack is.</a:t>
            </a:r>
          </a:p>
          <a:p>
            <a:pPr lvl="2"/>
            <a:r>
              <a:rPr lang="en-US" dirty="0"/>
              <a:t>Use an int variable that keeps track of the index of the top of the stack.</a:t>
            </a:r>
          </a:p>
          <a:p>
            <a:pPr lvl="2"/>
            <a:r>
              <a:rPr lang="en-US" dirty="0"/>
              <a:t>Have this variable start at -1. </a:t>
            </a:r>
            <a:r>
              <a:rPr lang="en-US" dirty="0">
                <a:latin typeface="Courier New" panose="02070309020205020404" pitchFamily="49" charset="0"/>
                <a:cs typeface="Courier New" panose="02070309020205020404" pitchFamily="49" charset="0"/>
              </a:rPr>
              <a:t>// int top = -1;</a:t>
            </a:r>
          </a:p>
          <a:p>
            <a:pPr lvl="2"/>
            <a:endParaRPr lang="en-US" dirty="0"/>
          </a:p>
          <a:p>
            <a:pPr lvl="1"/>
            <a:endParaRPr lang="en-US" dirty="0"/>
          </a:p>
          <a:p>
            <a:pPr lvl="2"/>
            <a:endParaRPr lang="en-US" dirty="0"/>
          </a:p>
        </p:txBody>
      </p:sp>
    </p:spTree>
    <p:extLst>
      <p:ext uri="{BB962C8B-B14F-4D97-AF65-F5344CB8AC3E}">
        <p14:creationId xmlns:p14="http://schemas.microsoft.com/office/powerpoint/2010/main" val="2236853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490831758"/>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-1;</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61646"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stCxn id="7" idx="2"/>
          </p:cNvCxnSpPr>
          <p:nvPr/>
        </p:nvCxnSpPr>
        <p:spPr>
          <a:xfrm flipH="1">
            <a:off x="2113151" y="2059214"/>
            <a:ext cx="1" cy="2531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861645" y="2303585"/>
            <a:ext cx="125150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0B18687-D4A3-4FC2-93BF-D7E4B207747C}"/>
              </a:ext>
            </a:extLst>
          </p:cNvPr>
          <p:cNvSpPr txBox="1"/>
          <p:nvPr/>
        </p:nvSpPr>
        <p:spPr>
          <a:xfrm>
            <a:off x="4265398" y="3466652"/>
            <a:ext cx="6801862" cy="2862322"/>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public class</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ArrayStack</a:t>
            </a:r>
            <a:r>
              <a:rPr lang="en-US" dirty="0">
                <a:latin typeface="Courier New" panose="02070309020205020404" pitchFamily="49" charset="0"/>
                <a:cs typeface="Courier New" panose="02070309020205020404" pitchFamily="49" charset="0"/>
              </a:rPr>
              <a:t>&lt;E&gt; </a:t>
            </a:r>
            <a:r>
              <a:rPr lang="en-US" b="1" dirty="0">
                <a:latin typeface="Courier New" panose="02070309020205020404" pitchFamily="49" charset="0"/>
                <a:cs typeface="Courier New" panose="02070309020205020404" pitchFamily="49" charset="0"/>
              </a:rPr>
              <a:t>implements</a:t>
            </a:r>
            <a:r>
              <a:rPr lang="en-US" dirty="0">
                <a:latin typeface="Courier New" panose="02070309020205020404" pitchFamily="49" charset="0"/>
                <a:cs typeface="Courier New" panose="02070309020205020404" pitchFamily="49" charset="0"/>
              </a:rPr>
              <a:t> Stack&lt;E&gt; {</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public static int final</a:t>
            </a:r>
            <a:r>
              <a:rPr lang="en-US" dirty="0">
                <a:latin typeface="Courier New" panose="02070309020205020404" pitchFamily="49" charset="0"/>
                <a:cs typeface="Courier New" panose="02070309020205020404" pitchFamily="49" charset="0"/>
              </a:rPr>
              <a:t> MAX = 1000;</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private</a:t>
            </a:r>
            <a:r>
              <a:rPr lang="en-US" dirty="0">
                <a:latin typeface="Courier New" panose="02070309020205020404" pitchFamily="49" charset="0"/>
                <a:cs typeface="Courier New" panose="02070309020205020404" pitchFamily="49" charset="0"/>
              </a:rPr>
              <a:t> E[] data;</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private</a:t>
            </a: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top = -1;</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public</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ArrayStack</a:t>
            </a:r>
            <a:r>
              <a:rPr lang="en-US" dirty="0">
                <a:latin typeface="Courier New" panose="02070309020205020404" pitchFamily="49" charset="0"/>
                <a:cs typeface="Courier New" panose="02070309020205020404" pitchFamily="49" charset="0"/>
              </a:rPr>
              <a:t>() { </a:t>
            </a:r>
            <a:r>
              <a:rPr lang="en-US" b="1" dirty="0">
                <a:latin typeface="Courier New" panose="02070309020205020404" pitchFamily="49" charset="0"/>
                <a:cs typeface="Courier New" panose="02070309020205020404" pitchFamily="49" charset="0"/>
              </a:rPr>
              <a:t>this</a:t>
            </a:r>
            <a:r>
              <a:rPr lang="en-US" dirty="0">
                <a:latin typeface="Courier New" panose="02070309020205020404" pitchFamily="49" charset="0"/>
                <a:cs typeface="Courier New" panose="02070309020205020404" pitchFamily="49" charset="0"/>
              </a:rPr>
              <a:t>(MAX); }</a:t>
            </a:r>
          </a:p>
          <a:p>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public</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ArrayStack</a:t>
            </a:r>
            <a:r>
              <a:rPr lang="en-US" dirty="0">
                <a:latin typeface="Courier New" panose="02070309020205020404" pitchFamily="49" charset="0"/>
                <a:cs typeface="Courier New" panose="02070309020205020404" pitchFamily="49" charset="0"/>
              </a:rPr>
              <a:t>(</a:t>
            </a:r>
            <a:r>
              <a:rPr lang="en-US" b="1" dirty="0">
                <a:latin typeface="Courier New" panose="02070309020205020404" pitchFamily="49" charset="0"/>
                <a:cs typeface="Courier New" panose="02070309020205020404" pitchFamily="49" charset="0"/>
              </a:rPr>
              <a:t>int</a:t>
            </a:r>
            <a:r>
              <a:rPr lang="en-US" dirty="0">
                <a:latin typeface="Courier New" panose="02070309020205020404" pitchFamily="49" charset="0"/>
                <a:cs typeface="Courier New" panose="02070309020205020404" pitchFamily="49" charset="0"/>
              </a:rPr>
              <a:t> cap) {</a:t>
            </a:r>
          </a:p>
          <a:p>
            <a:r>
              <a:rPr lang="en-US" dirty="0">
                <a:latin typeface="Courier New" panose="02070309020205020404" pitchFamily="49" charset="0"/>
                <a:cs typeface="Courier New" panose="02070309020205020404" pitchFamily="49" charset="0"/>
              </a:rPr>
              <a:t>        data = (E[]) </a:t>
            </a:r>
            <a:r>
              <a:rPr lang="en-US" b="1" dirty="0">
                <a:latin typeface="Courier New" panose="02070309020205020404" pitchFamily="49" charset="0"/>
                <a:cs typeface="Courier New" panose="02070309020205020404" pitchFamily="49" charset="0"/>
              </a:rPr>
              <a:t>new</a:t>
            </a:r>
            <a:r>
              <a:rPr lang="en-US" dirty="0">
                <a:latin typeface="Courier New" panose="02070309020205020404" pitchFamily="49" charset="0"/>
                <a:cs typeface="Courier New" panose="02070309020205020404" pitchFamily="49" charset="0"/>
              </a:rPr>
              <a:t> Object[cap];</a:t>
            </a:r>
          </a:p>
          <a:p>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    …</a:t>
            </a:r>
          </a:p>
          <a:p>
            <a:r>
              <a:rPr lang="en-US"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440690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br>
              <a:rPr lang="en-US" dirty="0">
                <a:cs typeface="Courier New" panose="02070309020205020404" pitchFamily="49" charset="0"/>
              </a:rPr>
            </a:br>
            <a:endParaRPr lang="en-US" dirty="0"/>
          </a:p>
          <a:p>
            <a:pPr lvl="2"/>
            <a:endParaRPr lang="en-US" dirty="0"/>
          </a:p>
        </p:txBody>
      </p:sp>
    </p:spTree>
    <p:extLst>
      <p:ext uri="{BB962C8B-B14F-4D97-AF65-F5344CB8AC3E}">
        <p14:creationId xmlns:p14="http://schemas.microsoft.com/office/powerpoint/2010/main" val="37583437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endParaRPr lang="en-US" dirty="0"/>
          </a:p>
          <a:p>
            <a:pPr lvl="2"/>
            <a:endParaRPr lang="en-US" dirty="0"/>
          </a:p>
        </p:txBody>
      </p:sp>
    </p:spTree>
    <p:extLst>
      <p:ext uri="{BB962C8B-B14F-4D97-AF65-F5344CB8AC3E}">
        <p14:creationId xmlns:p14="http://schemas.microsoft.com/office/powerpoint/2010/main" val="33350988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endParaRPr lang="en-US" dirty="0"/>
          </a:p>
          <a:p>
            <a:pPr lvl="2"/>
            <a:endParaRPr lang="en-US" dirty="0"/>
          </a:p>
        </p:txBody>
      </p:sp>
    </p:spTree>
    <p:extLst>
      <p:ext uri="{BB962C8B-B14F-4D97-AF65-F5344CB8AC3E}">
        <p14:creationId xmlns:p14="http://schemas.microsoft.com/office/powerpoint/2010/main" val="6409937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push(E)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-1;</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861646"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stCxn id="7" idx="2"/>
          </p:cNvCxnSpPr>
          <p:nvPr/>
        </p:nvCxnSpPr>
        <p:spPr>
          <a:xfrm flipH="1">
            <a:off x="2113151" y="2059214"/>
            <a:ext cx="1" cy="2531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861645" y="2303585"/>
            <a:ext cx="1251509" cy="87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60D7AFA-B372-4040-9CD4-9901D85DAA89}"/>
              </a:ext>
            </a:extLst>
          </p:cNvPr>
          <p:cNvSpPr txBox="1"/>
          <p:nvPr/>
        </p:nvSpPr>
        <p:spPr>
          <a:xfrm>
            <a:off x="4906108" y="3534506"/>
            <a:ext cx="6161152" cy="369332"/>
          </a:xfrm>
          <a:prstGeom prst="rect">
            <a:avLst/>
          </a:prstGeom>
          <a:noFill/>
        </p:spPr>
        <p:txBody>
          <a:bodyPr wrap="square" rtlCol="0">
            <a:spAutoFit/>
          </a:bodyPr>
          <a:lstStyle/>
          <a:p>
            <a:r>
              <a:rPr lang="en-US" dirty="0"/>
              <a:t>push(a);</a:t>
            </a:r>
          </a:p>
        </p:txBody>
      </p:sp>
    </p:spTree>
    <p:extLst>
      <p:ext uri="{BB962C8B-B14F-4D97-AF65-F5344CB8AC3E}">
        <p14:creationId xmlns:p14="http://schemas.microsoft.com/office/powerpoint/2010/main" val="3519547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F7378-5E9C-4382-BC40-13F22F71DCD4}"/>
              </a:ext>
            </a:extLst>
          </p:cNvPr>
          <p:cNvSpPr>
            <a:spLocks noGrp="1"/>
          </p:cNvSpPr>
          <p:nvPr>
            <p:ph type="title"/>
          </p:nvPr>
        </p:nvSpPr>
        <p:spPr/>
        <p:txBody>
          <a:bodyPr/>
          <a:lstStyle/>
          <a:p>
            <a:r>
              <a:rPr lang="en-US" dirty="0"/>
              <a:t>Last Time…</a:t>
            </a:r>
          </a:p>
        </p:txBody>
      </p:sp>
      <p:sp>
        <p:nvSpPr>
          <p:cNvPr id="3" name="Content Placeholder 2">
            <a:extLst>
              <a:ext uri="{FF2B5EF4-FFF2-40B4-BE49-F238E27FC236}">
                <a16:creationId xmlns:a16="http://schemas.microsoft.com/office/drawing/2014/main" id="{17F12DC8-E901-4A7D-8296-B862F34C3A35}"/>
              </a:ext>
            </a:extLst>
          </p:cNvPr>
          <p:cNvSpPr>
            <a:spLocks noGrp="1"/>
          </p:cNvSpPr>
          <p:nvPr>
            <p:ph idx="1"/>
          </p:nvPr>
        </p:nvSpPr>
        <p:spPr/>
        <p:txBody>
          <a:bodyPr/>
          <a:lstStyle/>
          <a:p>
            <a:r>
              <a:rPr lang="en-US" dirty="0">
                <a:highlight>
                  <a:srgbClr val="FFFF00"/>
                </a:highlight>
              </a:rPr>
              <a:t>Take 5 min to write down a summary of the following:</a:t>
            </a:r>
          </a:p>
          <a:p>
            <a:pPr lvl="1"/>
            <a:r>
              <a:rPr lang="en-US" dirty="0"/>
              <a:t>Doubly Linked List</a:t>
            </a:r>
          </a:p>
          <a:p>
            <a:pPr lvl="1"/>
            <a:r>
              <a:rPr lang="en-US" dirty="0"/>
              <a:t>Circularly Linked List</a:t>
            </a:r>
          </a:p>
          <a:p>
            <a:pPr lvl="1"/>
            <a:r>
              <a:rPr lang="en-US" dirty="0"/>
              <a:t>Recursion</a:t>
            </a:r>
          </a:p>
        </p:txBody>
      </p:sp>
    </p:spTree>
    <p:extLst>
      <p:ext uri="{BB962C8B-B14F-4D97-AF65-F5344CB8AC3E}">
        <p14:creationId xmlns:p14="http://schemas.microsoft.com/office/powerpoint/2010/main" val="20812706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push(E)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tc>
                  <a:txBody>
                    <a:bodyPr/>
                    <a:lstStyle/>
                    <a:p>
                      <a:pPr algn="ctr" fontAlgn="ctr"/>
                      <a:r>
                        <a:rPr lang="en-US" sz="1800" b="1" dirty="0">
                          <a:effectLst/>
                        </a:rPr>
                        <a:t> </a:t>
                      </a:r>
                    </a:p>
                  </a:txBody>
                  <a:tcPr marL="76200" marR="76200" marT="76200" marB="76200" anchor="ctr"/>
                </a:tc>
                <a:extLst>
                  <a:ext uri="{0D108BD9-81ED-4DB2-BD59-A6C34878D82A}">
                    <a16:rowId xmlns:a16="http://schemas.microsoft.com/office/drawing/2014/main" val="441243226"/>
                  </a:ext>
                </a:extLst>
              </a:tr>
            </a:tbl>
          </a:graphicData>
        </a:graphic>
      </p:graphicFrame>
      <p:sp>
        <p:nvSpPr>
          <p:cNvPr id="7" name="TextBox 6">
            <a:extLst>
              <a:ext uri="{FF2B5EF4-FFF2-40B4-BE49-F238E27FC236}">
                <a16:creationId xmlns:a16="http://schemas.microsoft.com/office/drawing/2014/main" id="{6D651613-6F02-4ADA-B9F4-7C0EF893126E}"/>
              </a:ext>
            </a:extLst>
          </p:cNvPr>
          <p:cNvSpPr txBox="1"/>
          <p:nvPr/>
        </p:nvSpPr>
        <p:spPr>
          <a:xfrm>
            <a:off x="1124740" y="1689882"/>
            <a:ext cx="1838965"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0;</a:t>
            </a:r>
          </a:p>
        </p:txBody>
      </p:sp>
      <p:cxnSp>
        <p:nvCxnSpPr>
          <p:cNvPr id="28" name="Straight Arrow Connector 27">
            <a:extLst>
              <a:ext uri="{FF2B5EF4-FFF2-40B4-BE49-F238E27FC236}">
                <a16:creationId xmlns:a16="http://schemas.microsoft.com/office/drawing/2014/main" id="{F8103121-41CB-4442-8A2F-8170447CAE30}"/>
              </a:ext>
            </a:extLst>
          </p:cNvPr>
          <p:cNvCxnSpPr>
            <a:cxnSpLocks/>
          </p:cNvCxnSpPr>
          <p:nvPr/>
        </p:nvCxnSpPr>
        <p:spPr>
          <a:xfrm>
            <a:off x="1380392"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EB0B94A-95EB-4C16-9EF2-5CB6E2C51E11}"/>
              </a:ext>
            </a:extLst>
          </p:cNvPr>
          <p:cNvCxnSpPr>
            <a:cxnSpLocks/>
          </p:cNvCxnSpPr>
          <p:nvPr/>
        </p:nvCxnSpPr>
        <p:spPr>
          <a:xfrm>
            <a:off x="2113153" y="2080581"/>
            <a:ext cx="0" cy="2317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DDF702-5D93-482A-9538-8DF130E81F90}"/>
              </a:ext>
            </a:extLst>
          </p:cNvPr>
          <p:cNvCxnSpPr>
            <a:cxnSpLocks/>
          </p:cNvCxnSpPr>
          <p:nvPr/>
        </p:nvCxnSpPr>
        <p:spPr>
          <a:xfrm flipH="1">
            <a:off x="1380392" y="2303585"/>
            <a:ext cx="73276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DAA93504-7BD8-4A5D-AED7-EE830E1F9A52}"/>
              </a:ext>
            </a:extLst>
          </p:cNvPr>
          <p:cNvSpPr txBox="1"/>
          <p:nvPr/>
        </p:nvSpPr>
        <p:spPr>
          <a:xfrm>
            <a:off x="4906108" y="3534506"/>
            <a:ext cx="6161152" cy="646331"/>
          </a:xfrm>
          <a:prstGeom prst="rect">
            <a:avLst/>
          </a:prstGeom>
          <a:noFill/>
        </p:spPr>
        <p:txBody>
          <a:bodyPr wrap="square" rtlCol="0">
            <a:spAutoFit/>
          </a:bodyPr>
          <a:lstStyle/>
          <a:p>
            <a:r>
              <a:rPr lang="en-US" dirty="0"/>
              <a:t>push(a);</a:t>
            </a:r>
          </a:p>
          <a:p>
            <a:r>
              <a:rPr lang="en-US" dirty="0"/>
              <a:t>    top++;</a:t>
            </a:r>
          </a:p>
        </p:txBody>
      </p:sp>
    </p:spTree>
    <p:extLst>
      <p:ext uri="{BB962C8B-B14F-4D97-AF65-F5344CB8AC3E}">
        <p14:creationId xmlns:p14="http://schemas.microsoft.com/office/powerpoint/2010/main" val="21627335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push(E)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620458740"/>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2" name="TextBox 1">
            <a:extLst>
              <a:ext uri="{FF2B5EF4-FFF2-40B4-BE49-F238E27FC236}">
                <a16:creationId xmlns:a16="http://schemas.microsoft.com/office/drawing/2014/main" id="{DAA93504-7BD8-4A5D-AED7-EE830E1F9A52}"/>
              </a:ext>
            </a:extLst>
          </p:cNvPr>
          <p:cNvSpPr txBox="1"/>
          <p:nvPr/>
        </p:nvSpPr>
        <p:spPr>
          <a:xfrm>
            <a:off x="4906108" y="3534506"/>
            <a:ext cx="6161152" cy="923330"/>
          </a:xfrm>
          <a:prstGeom prst="rect">
            <a:avLst/>
          </a:prstGeom>
          <a:noFill/>
        </p:spPr>
        <p:txBody>
          <a:bodyPr wrap="square" rtlCol="0">
            <a:spAutoFit/>
          </a:bodyPr>
          <a:lstStyle/>
          <a:p>
            <a:r>
              <a:rPr lang="en-US" dirty="0"/>
              <a:t>push(a);</a:t>
            </a:r>
          </a:p>
          <a:p>
            <a:r>
              <a:rPr lang="en-US" dirty="0"/>
              <a:t>    top++;</a:t>
            </a:r>
          </a:p>
          <a:p>
            <a:r>
              <a:rPr lang="en-US" dirty="0"/>
              <a:t>    data[top] = a;</a:t>
            </a:r>
          </a:p>
        </p:txBody>
      </p:sp>
      <p:sp>
        <p:nvSpPr>
          <p:cNvPr id="9" name="TextBox 8">
            <a:extLst>
              <a:ext uri="{FF2B5EF4-FFF2-40B4-BE49-F238E27FC236}">
                <a16:creationId xmlns:a16="http://schemas.microsoft.com/office/drawing/2014/main" id="{222E966C-652F-411F-B0BF-7DA9BAD3D1E5}"/>
              </a:ext>
            </a:extLst>
          </p:cNvPr>
          <p:cNvSpPr txBox="1"/>
          <p:nvPr/>
        </p:nvSpPr>
        <p:spPr>
          <a:xfrm>
            <a:off x="1124740" y="1689882"/>
            <a:ext cx="1838965"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0;</a:t>
            </a:r>
          </a:p>
        </p:txBody>
      </p:sp>
      <p:cxnSp>
        <p:nvCxnSpPr>
          <p:cNvPr id="10" name="Straight Arrow Connector 9">
            <a:extLst>
              <a:ext uri="{FF2B5EF4-FFF2-40B4-BE49-F238E27FC236}">
                <a16:creationId xmlns:a16="http://schemas.microsoft.com/office/drawing/2014/main" id="{5264B263-3BA9-48E4-A2E4-F15491710361}"/>
              </a:ext>
            </a:extLst>
          </p:cNvPr>
          <p:cNvCxnSpPr>
            <a:cxnSpLocks/>
          </p:cNvCxnSpPr>
          <p:nvPr/>
        </p:nvCxnSpPr>
        <p:spPr>
          <a:xfrm>
            <a:off x="1380392"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5DFE2E1-1A7E-48E8-8114-15F127EC56DF}"/>
              </a:ext>
            </a:extLst>
          </p:cNvPr>
          <p:cNvCxnSpPr>
            <a:cxnSpLocks/>
          </p:cNvCxnSpPr>
          <p:nvPr/>
        </p:nvCxnSpPr>
        <p:spPr>
          <a:xfrm>
            <a:off x="2113153" y="2080581"/>
            <a:ext cx="0" cy="2317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30B64CB-CCC2-42ED-A596-A4FF9E2C2827}"/>
              </a:ext>
            </a:extLst>
          </p:cNvPr>
          <p:cNvCxnSpPr>
            <a:cxnSpLocks/>
          </p:cNvCxnSpPr>
          <p:nvPr/>
        </p:nvCxnSpPr>
        <p:spPr>
          <a:xfrm flipH="1">
            <a:off x="1380392" y="2303585"/>
            <a:ext cx="73276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4863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push(E)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3921194524"/>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2" name="TextBox 1">
            <a:extLst>
              <a:ext uri="{FF2B5EF4-FFF2-40B4-BE49-F238E27FC236}">
                <a16:creationId xmlns:a16="http://schemas.microsoft.com/office/drawing/2014/main" id="{DAA93504-7BD8-4A5D-AED7-EE830E1F9A52}"/>
              </a:ext>
            </a:extLst>
          </p:cNvPr>
          <p:cNvSpPr txBox="1"/>
          <p:nvPr/>
        </p:nvSpPr>
        <p:spPr>
          <a:xfrm>
            <a:off x="4906108" y="3534506"/>
            <a:ext cx="6161152" cy="2031325"/>
          </a:xfrm>
          <a:prstGeom prst="rect">
            <a:avLst/>
          </a:prstGeom>
          <a:noFill/>
        </p:spPr>
        <p:txBody>
          <a:bodyPr wrap="square" rtlCol="0">
            <a:spAutoFit/>
          </a:bodyPr>
          <a:lstStyle/>
          <a:p>
            <a:r>
              <a:rPr lang="en-US" dirty="0"/>
              <a:t>push(a);</a:t>
            </a:r>
          </a:p>
          <a:p>
            <a:r>
              <a:rPr lang="en-US" dirty="0"/>
              <a:t>    top++;</a:t>
            </a:r>
          </a:p>
          <a:p>
            <a:r>
              <a:rPr lang="en-US" dirty="0"/>
              <a:t>    data[top] = a;</a:t>
            </a:r>
          </a:p>
          <a:p>
            <a:r>
              <a:rPr lang="en-US" dirty="0"/>
              <a:t>push(b)</a:t>
            </a:r>
          </a:p>
          <a:p>
            <a:r>
              <a:rPr lang="en-US" dirty="0"/>
              <a:t>    top++;</a:t>
            </a:r>
          </a:p>
          <a:p>
            <a:r>
              <a:rPr lang="en-US" dirty="0"/>
              <a:t>    data[top] = b;</a:t>
            </a:r>
          </a:p>
          <a:p>
            <a:endParaRPr lang="en-US" dirty="0"/>
          </a:p>
        </p:txBody>
      </p:sp>
      <p:sp>
        <p:nvSpPr>
          <p:cNvPr id="9" name="TextBox 8">
            <a:extLst>
              <a:ext uri="{FF2B5EF4-FFF2-40B4-BE49-F238E27FC236}">
                <a16:creationId xmlns:a16="http://schemas.microsoft.com/office/drawing/2014/main" id="{222E966C-652F-411F-B0BF-7DA9BAD3D1E5}"/>
              </a:ext>
            </a:extLst>
          </p:cNvPr>
          <p:cNvSpPr txBox="1"/>
          <p:nvPr/>
        </p:nvSpPr>
        <p:spPr>
          <a:xfrm>
            <a:off x="1124740" y="1689882"/>
            <a:ext cx="1838965"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1;</a:t>
            </a:r>
          </a:p>
        </p:txBody>
      </p:sp>
      <p:cxnSp>
        <p:nvCxnSpPr>
          <p:cNvPr id="10" name="Straight Arrow Connector 9">
            <a:extLst>
              <a:ext uri="{FF2B5EF4-FFF2-40B4-BE49-F238E27FC236}">
                <a16:creationId xmlns:a16="http://schemas.microsoft.com/office/drawing/2014/main" id="{5264B263-3BA9-48E4-A2E4-F15491710361}"/>
              </a:ext>
            </a:extLst>
          </p:cNvPr>
          <p:cNvCxnSpPr>
            <a:cxnSpLocks/>
          </p:cNvCxnSpPr>
          <p:nvPr/>
        </p:nvCxnSpPr>
        <p:spPr>
          <a:xfrm>
            <a:off x="1890346" y="2312377"/>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5DFE2E1-1A7E-48E8-8114-15F127EC56DF}"/>
              </a:ext>
            </a:extLst>
          </p:cNvPr>
          <p:cNvCxnSpPr>
            <a:cxnSpLocks/>
          </p:cNvCxnSpPr>
          <p:nvPr/>
        </p:nvCxnSpPr>
        <p:spPr>
          <a:xfrm>
            <a:off x="2113153" y="2080581"/>
            <a:ext cx="0" cy="2317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30B64CB-CCC2-42ED-A596-A4FF9E2C2827}"/>
              </a:ext>
            </a:extLst>
          </p:cNvPr>
          <p:cNvCxnSpPr>
            <a:cxnSpLocks/>
          </p:cNvCxnSpPr>
          <p:nvPr/>
        </p:nvCxnSpPr>
        <p:spPr>
          <a:xfrm flipH="1">
            <a:off x="1890346" y="2303585"/>
            <a:ext cx="22281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32946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push(E)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4043139838"/>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2" name="TextBox 1">
            <a:extLst>
              <a:ext uri="{FF2B5EF4-FFF2-40B4-BE49-F238E27FC236}">
                <a16:creationId xmlns:a16="http://schemas.microsoft.com/office/drawing/2014/main" id="{DAA93504-7BD8-4A5D-AED7-EE830E1F9A52}"/>
              </a:ext>
            </a:extLst>
          </p:cNvPr>
          <p:cNvSpPr txBox="1"/>
          <p:nvPr/>
        </p:nvSpPr>
        <p:spPr>
          <a:xfrm>
            <a:off x="4906108" y="3534506"/>
            <a:ext cx="6161152" cy="2031325"/>
          </a:xfrm>
          <a:prstGeom prst="rect">
            <a:avLst/>
          </a:prstGeom>
          <a:noFill/>
        </p:spPr>
        <p:txBody>
          <a:bodyPr wrap="square" rtlCol="0">
            <a:spAutoFit/>
          </a:bodyPr>
          <a:lstStyle/>
          <a:p>
            <a:r>
              <a:rPr lang="en-US" dirty="0"/>
              <a:t>push(a);</a:t>
            </a:r>
          </a:p>
          <a:p>
            <a:r>
              <a:rPr lang="en-US" dirty="0"/>
              <a:t>    top++;</a:t>
            </a:r>
          </a:p>
          <a:p>
            <a:r>
              <a:rPr lang="en-US" dirty="0"/>
              <a:t>    data[top] = a;</a:t>
            </a:r>
          </a:p>
          <a:p>
            <a:r>
              <a:rPr lang="en-US" dirty="0"/>
              <a:t>push(b)</a:t>
            </a:r>
          </a:p>
          <a:p>
            <a:r>
              <a:rPr lang="en-US" dirty="0"/>
              <a:t>    top++;</a:t>
            </a:r>
          </a:p>
          <a:p>
            <a:r>
              <a:rPr lang="en-US" dirty="0"/>
              <a:t>    data[top] = b;</a:t>
            </a:r>
          </a:p>
          <a:p>
            <a:r>
              <a:rPr lang="en-US" dirty="0"/>
              <a:t>…</a:t>
            </a:r>
          </a:p>
        </p:txBody>
      </p:sp>
      <p:sp>
        <p:nvSpPr>
          <p:cNvPr id="9" name="TextBox 8">
            <a:extLst>
              <a:ext uri="{FF2B5EF4-FFF2-40B4-BE49-F238E27FC236}">
                <a16:creationId xmlns:a16="http://schemas.microsoft.com/office/drawing/2014/main" id="{222E966C-652F-411F-B0BF-7DA9BAD3D1E5}"/>
              </a:ext>
            </a:extLst>
          </p:cNvPr>
          <p:cNvSpPr txBox="1"/>
          <p:nvPr/>
        </p:nvSpPr>
        <p:spPr>
          <a:xfrm>
            <a:off x="1124740" y="1689882"/>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10;</a:t>
            </a:r>
          </a:p>
        </p:txBody>
      </p:sp>
      <p:cxnSp>
        <p:nvCxnSpPr>
          <p:cNvPr id="10" name="Straight Arrow Connector 9">
            <a:extLst>
              <a:ext uri="{FF2B5EF4-FFF2-40B4-BE49-F238E27FC236}">
                <a16:creationId xmlns:a16="http://schemas.microsoft.com/office/drawing/2014/main" id="{5264B263-3BA9-48E4-A2E4-F15491710361}"/>
              </a:ext>
            </a:extLst>
          </p:cNvPr>
          <p:cNvCxnSpPr>
            <a:cxnSpLocks/>
          </p:cNvCxnSpPr>
          <p:nvPr/>
        </p:nvCxnSpPr>
        <p:spPr>
          <a:xfrm>
            <a:off x="6339254"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5DFE2E1-1A7E-48E8-8114-15F127EC56DF}"/>
              </a:ext>
            </a:extLst>
          </p:cNvPr>
          <p:cNvCxnSpPr>
            <a:cxnSpLocks/>
          </p:cNvCxnSpPr>
          <p:nvPr/>
        </p:nvCxnSpPr>
        <p:spPr>
          <a:xfrm>
            <a:off x="2113153" y="2080581"/>
            <a:ext cx="0" cy="2317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30B64CB-CCC2-42ED-A596-A4FF9E2C2827}"/>
              </a:ext>
            </a:extLst>
          </p:cNvPr>
          <p:cNvCxnSpPr>
            <a:cxnSpLocks/>
          </p:cNvCxnSpPr>
          <p:nvPr/>
        </p:nvCxnSpPr>
        <p:spPr>
          <a:xfrm>
            <a:off x="2113156" y="2303585"/>
            <a:ext cx="422609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65415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p>
          <a:p>
            <a:pPr marL="45720" indent="0">
              <a:buNone/>
            </a:pPr>
            <a:br>
              <a:rPr lang="en-US" dirty="0"/>
            </a:br>
            <a:br>
              <a:rPr lang="en-US" dirty="0"/>
            </a:br>
            <a:endParaRPr lang="en-US" dirty="0"/>
          </a:p>
          <a:p>
            <a:pPr lvl="1"/>
            <a:endParaRPr lang="en-US" dirty="0"/>
          </a:p>
          <a:p>
            <a:pPr lvl="2"/>
            <a:endParaRPr lang="en-US" dirty="0"/>
          </a:p>
        </p:txBody>
      </p:sp>
    </p:spTree>
    <p:extLst>
      <p:ext uri="{BB962C8B-B14F-4D97-AF65-F5344CB8AC3E}">
        <p14:creationId xmlns:p14="http://schemas.microsoft.com/office/powerpoint/2010/main" val="27477857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p>
          <a:p>
            <a:r>
              <a:rPr lang="en-US" dirty="0"/>
              <a:t>pop():</a:t>
            </a:r>
            <a:br>
              <a:rPr lang="en-US" dirty="0"/>
            </a:br>
            <a:br>
              <a:rPr lang="en-US" dirty="0"/>
            </a:br>
            <a:endParaRPr lang="en-US" dirty="0"/>
          </a:p>
          <a:p>
            <a:pPr lvl="1"/>
            <a:endParaRPr lang="en-US" dirty="0"/>
          </a:p>
          <a:p>
            <a:pPr lvl="2"/>
            <a:endParaRPr lang="en-US" dirty="0"/>
          </a:p>
        </p:txBody>
      </p:sp>
    </p:spTree>
    <p:extLst>
      <p:ext uri="{BB962C8B-B14F-4D97-AF65-F5344CB8AC3E}">
        <p14:creationId xmlns:p14="http://schemas.microsoft.com/office/powerpoint/2010/main" val="17710668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p>
          <a:p>
            <a:r>
              <a:rPr lang="en-US" dirty="0"/>
              <a:t>pop():</a:t>
            </a:r>
          </a:p>
          <a:p>
            <a:pPr lvl="1"/>
            <a:r>
              <a:rPr lang="en-US" dirty="0"/>
              <a:t>E temp = data[top];</a:t>
            </a:r>
            <a:br>
              <a:rPr lang="en-US" dirty="0"/>
            </a:br>
            <a:br>
              <a:rPr lang="en-US" dirty="0"/>
            </a:br>
            <a:endParaRPr lang="en-US" dirty="0"/>
          </a:p>
          <a:p>
            <a:pPr lvl="1"/>
            <a:endParaRPr lang="en-US" dirty="0"/>
          </a:p>
          <a:p>
            <a:pPr lvl="2"/>
            <a:endParaRPr lang="en-US" dirty="0"/>
          </a:p>
        </p:txBody>
      </p:sp>
    </p:spTree>
    <p:extLst>
      <p:ext uri="{BB962C8B-B14F-4D97-AF65-F5344CB8AC3E}">
        <p14:creationId xmlns:p14="http://schemas.microsoft.com/office/powerpoint/2010/main" val="33144930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p>
          <a:p>
            <a:r>
              <a:rPr lang="en-US" dirty="0"/>
              <a:t>pop():</a:t>
            </a:r>
          </a:p>
          <a:p>
            <a:pPr lvl="1"/>
            <a:r>
              <a:rPr lang="en-US" dirty="0"/>
              <a:t>E temp = data[top];</a:t>
            </a:r>
            <a:br>
              <a:rPr lang="en-US" dirty="0"/>
            </a:br>
            <a:r>
              <a:rPr lang="en-US" dirty="0"/>
              <a:t>data[top] = null;</a:t>
            </a:r>
            <a:br>
              <a:rPr lang="en-US"/>
            </a:br>
            <a:endParaRPr lang="en-US" dirty="0"/>
          </a:p>
          <a:p>
            <a:pPr lvl="1"/>
            <a:endParaRPr lang="en-US" dirty="0"/>
          </a:p>
          <a:p>
            <a:pPr lvl="2"/>
            <a:endParaRPr lang="en-US" dirty="0"/>
          </a:p>
        </p:txBody>
      </p:sp>
    </p:spTree>
    <p:extLst>
      <p:ext uri="{BB962C8B-B14F-4D97-AF65-F5344CB8AC3E}">
        <p14:creationId xmlns:p14="http://schemas.microsoft.com/office/powerpoint/2010/main" val="34048740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p>
          <a:p>
            <a:r>
              <a:rPr lang="en-US" dirty="0"/>
              <a:t>pop():</a:t>
            </a:r>
          </a:p>
          <a:p>
            <a:pPr lvl="1"/>
            <a:r>
              <a:rPr lang="en-US" dirty="0"/>
              <a:t>E temp = data[top];</a:t>
            </a:r>
            <a:br>
              <a:rPr lang="en-US" dirty="0"/>
            </a:br>
            <a:r>
              <a:rPr lang="en-US" dirty="0"/>
              <a:t>data[top] = null;</a:t>
            </a:r>
            <a:br>
              <a:rPr lang="en-US" dirty="0"/>
            </a:br>
            <a:r>
              <a:rPr lang="en-US"/>
              <a:t>top--;</a:t>
            </a:r>
            <a:endParaRPr lang="en-US" dirty="0"/>
          </a:p>
          <a:p>
            <a:pPr lvl="1"/>
            <a:endParaRPr lang="en-US" dirty="0"/>
          </a:p>
          <a:p>
            <a:pPr lvl="2"/>
            <a:endParaRPr lang="en-US" dirty="0"/>
          </a:p>
        </p:txBody>
      </p:sp>
    </p:spTree>
    <p:extLst>
      <p:ext uri="{BB962C8B-B14F-4D97-AF65-F5344CB8AC3E}">
        <p14:creationId xmlns:p14="http://schemas.microsoft.com/office/powerpoint/2010/main" val="7353014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p>
          <a:p>
            <a:r>
              <a:rPr lang="en-US" dirty="0"/>
              <a:t>pop():</a:t>
            </a:r>
          </a:p>
          <a:p>
            <a:pPr lvl="1"/>
            <a:r>
              <a:rPr lang="en-US" dirty="0"/>
              <a:t>E temp = data[top];</a:t>
            </a:r>
            <a:br>
              <a:rPr lang="en-US" dirty="0"/>
            </a:br>
            <a:r>
              <a:rPr lang="en-US" dirty="0"/>
              <a:t>data[top] = null;</a:t>
            </a:r>
            <a:br>
              <a:rPr lang="en-US" dirty="0"/>
            </a:br>
            <a:r>
              <a:rPr lang="en-US" dirty="0"/>
              <a:t>top--; </a:t>
            </a:r>
            <a:br>
              <a:rPr lang="en-US" dirty="0"/>
            </a:br>
            <a:r>
              <a:rPr lang="en-US" dirty="0"/>
              <a:t>return temp;  // return null if stack is empty</a:t>
            </a:r>
          </a:p>
          <a:p>
            <a:pPr lvl="1"/>
            <a:endParaRPr lang="en-US" dirty="0"/>
          </a:p>
          <a:p>
            <a:pPr lvl="2"/>
            <a:endParaRPr lang="en-US" dirty="0"/>
          </a:p>
        </p:txBody>
      </p:sp>
    </p:spTree>
    <p:extLst>
      <p:ext uri="{BB962C8B-B14F-4D97-AF65-F5344CB8AC3E}">
        <p14:creationId xmlns:p14="http://schemas.microsoft.com/office/powerpoint/2010/main" val="135903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F7378-5E9C-4382-BC40-13F22F71DCD4}"/>
              </a:ext>
            </a:extLst>
          </p:cNvPr>
          <p:cNvSpPr>
            <a:spLocks noGrp="1"/>
          </p:cNvSpPr>
          <p:nvPr>
            <p:ph type="title"/>
          </p:nvPr>
        </p:nvSpPr>
        <p:spPr/>
        <p:txBody>
          <a:bodyPr/>
          <a:lstStyle/>
          <a:p>
            <a:r>
              <a:rPr lang="en-US" dirty="0"/>
              <a:t>Last Time…</a:t>
            </a:r>
          </a:p>
        </p:txBody>
      </p:sp>
      <p:sp>
        <p:nvSpPr>
          <p:cNvPr id="3" name="Content Placeholder 2">
            <a:extLst>
              <a:ext uri="{FF2B5EF4-FFF2-40B4-BE49-F238E27FC236}">
                <a16:creationId xmlns:a16="http://schemas.microsoft.com/office/drawing/2014/main" id="{17F12DC8-E901-4A7D-8296-B862F34C3A35}"/>
              </a:ext>
            </a:extLst>
          </p:cNvPr>
          <p:cNvSpPr>
            <a:spLocks noGrp="1"/>
          </p:cNvSpPr>
          <p:nvPr>
            <p:ph idx="1"/>
          </p:nvPr>
        </p:nvSpPr>
        <p:spPr/>
        <p:txBody>
          <a:bodyPr/>
          <a:lstStyle/>
          <a:p>
            <a:r>
              <a:rPr lang="en-US" dirty="0">
                <a:highlight>
                  <a:srgbClr val="FFFF00"/>
                </a:highlight>
              </a:rPr>
              <a:t>Take 5 min to write down a summary of the following:</a:t>
            </a:r>
          </a:p>
          <a:p>
            <a:pPr lvl="1"/>
            <a:r>
              <a:rPr lang="en-US" dirty="0"/>
              <a:t>Doubly Linked List</a:t>
            </a:r>
          </a:p>
          <a:p>
            <a:pPr lvl="2"/>
            <a:r>
              <a:rPr lang="en-US" dirty="0"/>
              <a:t>Nodes have a previous and next pointer.</a:t>
            </a:r>
          </a:p>
          <a:p>
            <a:pPr lvl="1"/>
            <a:r>
              <a:rPr lang="en-US" dirty="0"/>
              <a:t>Circularly Linked List</a:t>
            </a:r>
          </a:p>
          <a:p>
            <a:pPr lvl="2"/>
            <a:r>
              <a:rPr lang="en-US" dirty="0"/>
              <a:t>Tail Node’s next points to the head.</a:t>
            </a:r>
          </a:p>
          <a:p>
            <a:pPr lvl="1"/>
            <a:r>
              <a:rPr lang="en-US" dirty="0"/>
              <a:t>Recursion</a:t>
            </a:r>
          </a:p>
          <a:p>
            <a:pPr lvl="2"/>
            <a:r>
              <a:rPr lang="en-US" dirty="0"/>
              <a:t>3 Elements</a:t>
            </a:r>
          </a:p>
          <a:p>
            <a:pPr lvl="3"/>
            <a:r>
              <a:rPr lang="en-US" dirty="0"/>
              <a:t>Base Cases</a:t>
            </a:r>
          </a:p>
          <a:p>
            <a:pPr lvl="3"/>
            <a:r>
              <a:rPr lang="en-US" dirty="0"/>
              <a:t>Recursive Cases</a:t>
            </a:r>
          </a:p>
          <a:p>
            <a:pPr lvl="3"/>
            <a:r>
              <a:rPr lang="en-US" dirty="0"/>
              <a:t>Recursive Cases lead to a base case.</a:t>
            </a:r>
          </a:p>
        </p:txBody>
      </p:sp>
    </p:spTree>
    <p:extLst>
      <p:ext uri="{BB962C8B-B14F-4D97-AF65-F5344CB8AC3E}">
        <p14:creationId xmlns:p14="http://schemas.microsoft.com/office/powerpoint/2010/main" val="25927623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pop()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2" name="TextBox 1">
            <a:extLst>
              <a:ext uri="{FF2B5EF4-FFF2-40B4-BE49-F238E27FC236}">
                <a16:creationId xmlns:a16="http://schemas.microsoft.com/office/drawing/2014/main" id="{DAA93504-7BD8-4A5D-AED7-EE830E1F9A52}"/>
              </a:ext>
            </a:extLst>
          </p:cNvPr>
          <p:cNvSpPr txBox="1"/>
          <p:nvPr/>
        </p:nvSpPr>
        <p:spPr>
          <a:xfrm>
            <a:off x="4906108" y="3534506"/>
            <a:ext cx="6161152" cy="369332"/>
          </a:xfrm>
          <a:prstGeom prst="rect">
            <a:avLst/>
          </a:prstGeom>
          <a:noFill/>
        </p:spPr>
        <p:txBody>
          <a:bodyPr wrap="square" rtlCol="0">
            <a:spAutoFit/>
          </a:bodyPr>
          <a:lstStyle/>
          <a:p>
            <a:r>
              <a:rPr lang="en-US" dirty="0"/>
              <a:t>pop()</a:t>
            </a:r>
          </a:p>
        </p:txBody>
      </p:sp>
      <p:sp>
        <p:nvSpPr>
          <p:cNvPr id="9" name="TextBox 8">
            <a:extLst>
              <a:ext uri="{FF2B5EF4-FFF2-40B4-BE49-F238E27FC236}">
                <a16:creationId xmlns:a16="http://schemas.microsoft.com/office/drawing/2014/main" id="{222E966C-652F-411F-B0BF-7DA9BAD3D1E5}"/>
              </a:ext>
            </a:extLst>
          </p:cNvPr>
          <p:cNvSpPr txBox="1"/>
          <p:nvPr/>
        </p:nvSpPr>
        <p:spPr>
          <a:xfrm>
            <a:off x="1124740" y="1689882"/>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10;</a:t>
            </a:r>
          </a:p>
        </p:txBody>
      </p:sp>
      <p:cxnSp>
        <p:nvCxnSpPr>
          <p:cNvPr id="10" name="Straight Arrow Connector 9">
            <a:extLst>
              <a:ext uri="{FF2B5EF4-FFF2-40B4-BE49-F238E27FC236}">
                <a16:creationId xmlns:a16="http://schemas.microsoft.com/office/drawing/2014/main" id="{5264B263-3BA9-48E4-A2E4-F15491710361}"/>
              </a:ext>
            </a:extLst>
          </p:cNvPr>
          <p:cNvCxnSpPr>
            <a:cxnSpLocks/>
          </p:cNvCxnSpPr>
          <p:nvPr/>
        </p:nvCxnSpPr>
        <p:spPr>
          <a:xfrm>
            <a:off x="6339254"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5DFE2E1-1A7E-48E8-8114-15F127EC56DF}"/>
              </a:ext>
            </a:extLst>
          </p:cNvPr>
          <p:cNvCxnSpPr>
            <a:cxnSpLocks/>
          </p:cNvCxnSpPr>
          <p:nvPr/>
        </p:nvCxnSpPr>
        <p:spPr>
          <a:xfrm>
            <a:off x="2113153" y="2080581"/>
            <a:ext cx="0" cy="2317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30B64CB-CCC2-42ED-A596-A4FF9E2C2827}"/>
              </a:ext>
            </a:extLst>
          </p:cNvPr>
          <p:cNvCxnSpPr>
            <a:cxnSpLocks/>
          </p:cNvCxnSpPr>
          <p:nvPr/>
        </p:nvCxnSpPr>
        <p:spPr>
          <a:xfrm>
            <a:off x="2113156" y="2303585"/>
            <a:ext cx="422609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51233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pop()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r>
                        <a:rPr lang="en-US" sz="1800" b="1" dirty="0">
                          <a:effectLst/>
                        </a:rPr>
                        <a:t>k</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2" name="TextBox 1">
            <a:extLst>
              <a:ext uri="{FF2B5EF4-FFF2-40B4-BE49-F238E27FC236}">
                <a16:creationId xmlns:a16="http://schemas.microsoft.com/office/drawing/2014/main" id="{DAA93504-7BD8-4A5D-AED7-EE830E1F9A52}"/>
              </a:ext>
            </a:extLst>
          </p:cNvPr>
          <p:cNvSpPr txBox="1"/>
          <p:nvPr/>
        </p:nvSpPr>
        <p:spPr>
          <a:xfrm>
            <a:off x="4906108" y="3534506"/>
            <a:ext cx="6161152" cy="646331"/>
          </a:xfrm>
          <a:prstGeom prst="rect">
            <a:avLst/>
          </a:prstGeom>
          <a:noFill/>
        </p:spPr>
        <p:txBody>
          <a:bodyPr wrap="square" rtlCol="0">
            <a:spAutoFit/>
          </a:bodyPr>
          <a:lstStyle/>
          <a:p>
            <a:r>
              <a:rPr lang="en-US" dirty="0"/>
              <a:t>pop()</a:t>
            </a:r>
          </a:p>
          <a:p>
            <a:r>
              <a:rPr lang="en-US" dirty="0"/>
              <a:t>    E temp = data[top];</a:t>
            </a:r>
          </a:p>
        </p:txBody>
      </p:sp>
      <p:sp>
        <p:nvSpPr>
          <p:cNvPr id="9" name="TextBox 8">
            <a:extLst>
              <a:ext uri="{FF2B5EF4-FFF2-40B4-BE49-F238E27FC236}">
                <a16:creationId xmlns:a16="http://schemas.microsoft.com/office/drawing/2014/main" id="{222E966C-652F-411F-B0BF-7DA9BAD3D1E5}"/>
              </a:ext>
            </a:extLst>
          </p:cNvPr>
          <p:cNvSpPr txBox="1"/>
          <p:nvPr/>
        </p:nvSpPr>
        <p:spPr>
          <a:xfrm>
            <a:off x="1124740" y="1689882"/>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10;</a:t>
            </a:r>
          </a:p>
        </p:txBody>
      </p:sp>
      <p:cxnSp>
        <p:nvCxnSpPr>
          <p:cNvPr id="10" name="Straight Arrow Connector 9">
            <a:extLst>
              <a:ext uri="{FF2B5EF4-FFF2-40B4-BE49-F238E27FC236}">
                <a16:creationId xmlns:a16="http://schemas.microsoft.com/office/drawing/2014/main" id="{5264B263-3BA9-48E4-A2E4-F15491710361}"/>
              </a:ext>
            </a:extLst>
          </p:cNvPr>
          <p:cNvCxnSpPr>
            <a:cxnSpLocks/>
          </p:cNvCxnSpPr>
          <p:nvPr/>
        </p:nvCxnSpPr>
        <p:spPr>
          <a:xfrm>
            <a:off x="6339254"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5DFE2E1-1A7E-48E8-8114-15F127EC56DF}"/>
              </a:ext>
            </a:extLst>
          </p:cNvPr>
          <p:cNvCxnSpPr>
            <a:cxnSpLocks/>
          </p:cNvCxnSpPr>
          <p:nvPr/>
        </p:nvCxnSpPr>
        <p:spPr>
          <a:xfrm>
            <a:off x="2113153" y="2080581"/>
            <a:ext cx="0" cy="2317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30B64CB-CCC2-42ED-A596-A4FF9E2C2827}"/>
              </a:ext>
            </a:extLst>
          </p:cNvPr>
          <p:cNvCxnSpPr>
            <a:cxnSpLocks/>
          </p:cNvCxnSpPr>
          <p:nvPr/>
        </p:nvCxnSpPr>
        <p:spPr>
          <a:xfrm>
            <a:off x="2113156" y="2303585"/>
            <a:ext cx="422609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E2FC69C-D895-44FB-8577-C225618DD604}"/>
              </a:ext>
            </a:extLst>
          </p:cNvPr>
          <p:cNvSpPr txBox="1"/>
          <p:nvPr/>
        </p:nvSpPr>
        <p:spPr>
          <a:xfrm>
            <a:off x="6096000" y="1705654"/>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k;</a:t>
            </a:r>
          </a:p>
        </p:txBody>
      </p:sp>
    </p:spTree>
    <p:extLst>
      <p:ext uri="{BB962C8B-B14F-4D97-AF65-F5344CB8AC3E}">
        <p14:creationId xmlns:p14="http://schemas.microsoft.com/office/powerpoint/2010/main" val="28571716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pop()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ext uri="{D42A27DB-BD31-4B8C-83A1-F6EECF244321}">
                <p14:modId xmlns:p14="http://schemas.microsoft.com/office/powerpoint/2010/main" val="801081726"/>
              </p:ext>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2" name="TextBox 1">
            <a:extLst>
              <a:ext uri="{FF2B5EF4-FFF2-40B4-BE49-F238E27FC236}">
                <a16:creationId xmlns:a16="http://schemas.microsoft.com/office/drawing/2014/main" id="{DAA93504-7BD8-4A5D-AED7-EE830E1F9A52}"/>
              </a:ext>
            </a:extLst>
          </p:cNvPr>
          <p:cNvSpPr txBox="1"/>
          <p:nvPr/>
        </p:nvSpPr>
        <p:spPr>
          <a:xfrm>
            <a:off x="4906108" y="3534506"/>
            <a:ext cx="6161152" cy="923330"/>
          </a:xfrm>
          <a:prstGeom prst="rect">
            <a:avLst/>
          </a:prstGeom>
          <a:noFill/>
        </p:spPr>
        <p:txBody>
          <a:bodyPr wrap="square" rtlCol="0">
            <a:spAutoFit/>
          </a:bodyPr>
          <a:lstStyle/>
          <a:p>
            <a:r>
              <a:rPr lang="en-US" dirty="0"/>
              <a:t>pop()</a:t>
            </a:r>
          </a:p>
          <a:p>
            <a:r>
              <a:rPr lang="en-US" dirty="0"/>
              <a:t>    E temp = data[top];</a:t>
            </a:r>
          </a:p>
          <a:p>
            <a:r>
              <a:rPr lang="en-US" dirty="0"/>
              <a:t>    data[top] = null;</a:t>
            </a:r>
          </a:p>
        </p:txBody>
      </p:sp>
      <p:sp>
        <p:nvSpPr>
          <p:cNvPr id="9" name="TextBox 8">
            <a:extLst>
              <a:ext uri="{FF2B5EF4-FFF2-40B4-BE49-F238E27FC236}">
                <a16:creationId xmlns:a16="http://schemas.microsoft.com/office/drawing/2014/main" id="{222E966C-652F-411F-B0BF-7DA9BAD3D1E5}"/>
              </a:ext>
            </a:extLst>
          </p:cNvPr>
          <p:cNvSpPr txBox="1"/>
          <p:nvPr/>
        </p:nvSpPr>
        <p:spPr>
          <a:xfrm>
            <a:off x="1124740" y="1689882"/>
            <a:ext cx="1976823"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10;</a:t>
            </a:r>
          </a:p>
        </p:txBody>
      </p:sp>
      <p:cxnSp>
        <p:nvCxnSpPr>
          <p:cNvPr id="10" name="Straight Arrow Connector 9">
            <a:extLst>
              <a:ext uri="{FF2B5EF4-FFF2-40B4-BE49-F238E27FC236}">
                <a16:creationId xmlns:a16="http://schemas.microsoft.com/office/drawing/2014/main" id="{5264B263-3BA9-48E4-A2E4-F15491710361}"/>
              </a:ext>
            </a:extLst>
          </p:cNvPr>
          <p:cNvCxnSpPr>
            <a:cxnSpLocks/>
          </p:cNvCxnSpPr>
          <p:nvPr/>
        </p:nvCxnSpPr>
        <p:spPr>
          <a:xfrm>
            <a:off x="6339254"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5DFE2E1-1A7E-48E8-8114-15F127EC56DF}"/>
              </a:ext>
            </a:extLst>
          </p:cNvPr>
          <p:cNvCxnSpPr>
            <a:cxnSpLocks/>
          </p:cNvCxnSpPr>
          <p:nvPr/>
        </p:nvCxnSpPr>
        <p:spPr>
          <a:xfrm>
            <a:off x="2113153" y="2080581"/>
            <a:ext cx="0" cy="2317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30B64CB-CCC2-42ED-A596-A4FF9E2C2827}"/>
              </a:ext>
            </a:extLst>
          </p:cNvPr>
          <p:cNvCxnSpPr>
            <a:cxnSpLocks/>
          </p:cNvCxnSpPr>
          <p:nvPr/>
        </p:nvCxnSpPr>
        <p:spPr>
          <a:xfrm>
            <a:off x="2113156" y="2303585"/>
            <a:ext cx="422609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E2FC69C-D895-44FB-8577-C225618DD604}"/>
              </a:ext>
            </a:extLst>
          </p:cNvPr>
          <p:cNvSpPr txBox="1"/>
          <p:nvPr/>
        </p:nvSpPr>
        <p:spPr>
          <a:xfrm>
            <a:off x="6096000" y="1705654"/>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k;</a:t>
            </a:r>
          </a:p>
        </p:txBody>
      </p:sp>
    </p:spTree>
    <p:extLst>
      <p:ext uri="{BB962C8B-B14F-4D97-AF65-F5344CB8AC3E}">
        <p14:creationId xmlns:p14="http://schemas.microsoft.com/office/powerpoint/2010/main" val="547182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pop()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2" name="TextBox 1">
            <a:extLst>
              <a:ext uri="{FF2B5EF4-FFF2-40B4-BE49-F238E27FC236}">
                <a16:creationId xmlns:a16="http://schemas.microsoft.com/office/drawing/2014/main" id="{DAA93504-7BD8-4A5D-AED7-EE830E1F9A52}"/>
              </a:ext>
            </a:extLst>
          </p:cNvPr>
          <p:cNvSpPr txBox="1"/>
          <p:nvPr/>
        </p:nvSpPr>
        <p:spPr>
          <a:xfrm>
            <a:off x="4906108" y="3534506"/>
            <a:ext cx="6161152" cy="1200329"/>
          </a:xfrm>
          <a:prstGeom prst="rect">
            <a:avLst/>
          </a:prstGeom>
          <a:noFill/>
        </p:spPr>
        <p:txBody>
          <a:bodyPr wrap="square" rtlCol="0">
            <a:spAutoFit/>
          </a:bodyPr>
          <a:lstStyle/>
          <a:p>
            <a:r>
              <a:rPr lang="en-US" dirty="0"/>
              <a:t>pop()</a:t>
            </a:r>
          </a:p>
          <a:p>
            <a:r>
              <a:rPr lang="en-US" dirty="0"/>
              <a:t>    E temp = data[top];</a:t>
            </a:r>
          </a:p>
          <a:p>
            <a:r>
              <a:rPr lang="en-US" dirty="0"/>
              <a:t>    data[top] = null;</a:t>
            </a:r>
          </a:p>
          <a:p>
            <a:r>
              <a:rPr lang="en-US" dirty="0"/>
              <a:t>    top--;</a:t>
            </a:r>
          </a:p>
        </p:txBody>
      </p:sp>
      <p:sp>
        <p:nvSpPr>
          <p:cNvPr id="9" name="TextBox 8">
            <a:extLst>
              <a:ext uri="{FF2B5EF4-FFF2-40B4-BE49-F238E27FC236}">
                <a16:creationId xmlns:a16="http://schemas.microsoft.com/office/drawing/2014/main" id="{222E966C-652F-411F-B0BF-7DA9BAD3D1E5}"/>
              </a:ext>
            </a:extLst>
          </p:cNvPr>
          <p:cNvSpPr txBox="1"/>
          <p:nvPr/>
        </p:nvSpPr>
        <p:spPr>
          <a:xfrm>
            <a:off x="1124740" y="1689882"/>
            <a:ext cx="1838965"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9;</a:t>
            </a:r>
          </a:p>
        </p:txBody>
      </p:sp>
      <p:cxnSp>
        <p:nvCxnSpPr>
          <p:cNvPr id="10" name="Straight Arrow Connector 9">
            <a:extLst>
              <a:ext uri="{FF2B5EF4-FFF2-40B4-BE49-F238E27FC236}">
                <a16:creationId xmlns:a16="http://schemas.microsoft.com/office/drawing/2014/main" id="{5264B263-3BA9-48E4-A2E4-F15491710361}"/>
              </a:ext>
            </a:extLst>
          </p:cNvPr>
          <p:cNvCxnSpPr>
            <a:cxnSpLocks/>
          </p:cNvCxnSpPr>
          <p:nvPr/>
        </p:nvCxnSpPr>
        <p:spPr>
          <a:xfrm>
            <a:off x="5864470"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5DFE2E1-1A7E-48E8-8114-15F127EC56DF}"/>
              </a:ext>
            </a:extLst>
          </p:cNvPr>
          <p:cNvCxnSpPr>
            <a:cxnSpLocks/>
          </p:cNvCxnSpPr>
          <p:nvPr/>
        </p:nvCxnSpPr>
        <p:spPr>
          <a:xfrm>
            <a:off x="2113153" y="2080581"/>
            <a:ext cx="0" cy="2317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30B64CB-CCC2-42ED-A596-A4FF9E2C2827}"/>
              </a:ext>
            </a:extLst>
          </p:cNvPr>
          <p:cNvCxnSpPr>
            <a:cxnSpLocks/>
          </p:cNvCxnSpPr>
          <p:nvPr/>
        </p:nvCxnSpPr>
        <p:spPr>
          <a:xfrm>
            <a:off x="2113156" y="2303585"/>
            <a:ext cx="375131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E2FC69C-D895-44FB-8577-C225618DD604}"/>
              </a:ext>
            </a:extLst>
          </p:cNvPr>
          <p:cNvSpPr txBox="1"/>
          <p:nvPr/>
        </p:nvSpPr>
        <p:spPr>
          <a:xfrm>
            <a:off x="6096000" y="1705654"/>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k;</a:t>
            </a:r>
          </a:p>
        </p:txBody>
      </p:sp>
    </p:spTree>
    <p:extLst>
      <p:ext uri="{BB962C8B-B14F-4D97-AF65-F5344CB8AC3E}">
        <p14:creationId xmlns:p14="http://schemas.microsoft.com/office/powerpoint/2010/main" val="395239434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pop() Visualization</a:t>
            </a:r>
          </a:p>
        </p:txBody>
      </p:sp>
      <p:graphicFrame>
        <p:nvGraphicFramePr>
          <p:cNvPr id="6" name="Content Placeholder 8">
            <a:extLst>
              <a:ext uri="{FF2B5EF4-FFF2-40B4-BE49-F238E27FC236}">
                <a16:creationId xmlns:a16="http://schemas.microsoft.com/office/drawing/2014/main" id="{70A5796C-9EAB-4B62-BEBF-F37E96D0BF5B}"/>
              </a:ext>
            </a:extLst>
          </p:cNvPr>
          <p:cNvGraphicFramePr>
            <a:graphicFrameLocks noGrp="1"/>
          </p:cNvGraphicFramePr>
          <p:nvPr>
            <p:ph idx="1"/>
            <p:extLst/>
          </p:nvPr>
        </p:nvGraphicFramePr>
        <p:xfrm>
          <a:off x="1124740" y="2613212"/>
          <a:ext cx="9942520" cy="853440"/>
        </p:xfrm>
        <a:graphic>
          <a:graphicData uri="http://schemas.openxmlformats.org/drawingml/2006/table">
            <a:tbl>
              <a:tblPr firstRow="1">
                <a:tableStyleId>{08FB837D-C827-4EFA-A057-4D05807E0F7C}</a:tableStyleId>
              </a:tblPr>
              <a:tblGrid>
                <a:gridCol w="497126">
                  <a:extLst>
                    <a:ext uri="{9D8B030D-6E8A-4147-A177-3AD203B41FA5}">
                      <a16:colId xmlns:a16="http://schemas.microsoft.com/office/drawing/2014/main" val="10882656"/>
                    </a:ext>
                  </a:extLst>
                </a:gridCol>
                <a:gridCol w="497126">
                  <a:extLst>
                    <a:ext uri="{9D8B030D-6E8A-4147-A177-3AD203B41FA5}">
                      <a16:colId xmlns:a16="http://schemas.microsoft.com/office/drawing/2014/main" val="2209434833"/>
                    </a:ext>
                  </a:extLst>
                </a:gridCol>
                <a:gridCol w="497126">
                  <a:extLst>
                    <a:ext uri="{9D8B030D-6E8A-4147-A177-3AD203B41FA5}">
                      <a16:colId xmlns:a16="http://schemas.microsoft.com/office/drawing/2014/main" val="315274865"/>
                    </a:ext>
                  </a:extLst>
                </a:gridCol>
                <a:gridCol w="497126">
                  <a:extLst>
                    <a:ext uri="{9D8B030D-6E8A-4147-A177-3AD203B41FA5}">
                      <a16:colId xmlns:a16="http://schemas.microsoft.com/office/drawing/2014/main" val="4104825548"/>
                    </a:ext>
                  </a:extLst>
                </a:gridCol>
                <a:gridCol w="497126">
                  <a:extLst>
                    <a:ext uri="{9D8B030D-6E8A-4147-A177-3AD203B41FA5}">
                      <a16:colId xmlns:a16="http://schemas.microsoft.com/office/drawing/2014/main" val="1142750328"/>
                    </a:ext>
                  </a:extLst>
                </a:gridCol>
                <a:gridCol w="497126">
                  <a:extLst>
                    <a:ext uri="{9D8B030D-6E8A-4147-A177-3AD203B41FA5}">
                      <a16:colId xmlns:a16="http://schemas.microsoft.com/office/drawing/2014/main" val="2924752358"/>
                    </a:ext>
                  </a:extLst>
                </a:gridCol>
                <a:gridCol w="497126">
                  <a:extLst>
                    <a:ext uri="{9D8B030D-6E8A-4147-A177-3AD203B41FA5}">
                      <a16:colId xmlns:a16="http://schemas.microsoft.com/office/drawing/2014/main" val="3767181842"/>
                    </a:ext>
                  </a:extLst>
                </a:gridCol>
                <a:gridCol w="497126">
                  <a:extLst>
                    <a:ext uri="{9D8B030D-6E8A-4147-A177-3AD203B41FA5}">
                      <a16:colId xmlns:a16="http://schemas.microsoft.com/office/drawing/2014/main" val="610652355"/>
                    </a:ext>
                  </a:extLst>
                </a:gridCol>
                <a:gridCol w="497126">
                  <a:extLst>
                    <a:ext uri="{9D8B030D-6E8A-4147-A177-3AD203B41FA5}">
                      <a16:colId xmlns:a16="http://schemas.microsoft.com/office/drawing/2014/main" val="2972372330"/>
                    </a:ext>
                  </a:extLst>
                </a:gridCol>
                <a:gridCol w="497126">
                  <a:extLst>
                    <a:ext uri="{9D8B030D-6E8A-4147-A177-3AD203B41FA5}">
                      <a16:colId xmlns:a16="http://schemas.microsoft.com/office/drawing/2014/main" val="3304155868"/>
                    </a:ext>
                  </a:extLst>
                </a:gridCol>
                <a:gridCol w="497126">
                  <a:extLst>
                    <a:ext uri="{9D8B030D-6E8A-4147-A177-3AD203B41FA5}">
                      <a16:colId xmlns:a16="http://schemas.microsoft.com/office/drawing/2014/main" val="86638545"/>
                    </a:ext>
                  </a:extLst>
                </a:gridCol>
                <a:gridCol w="497126">
                  <a:extLst>
                    <a:ext uri="{9D8B030D-6E8A-4147-A177-3AD203B41FA5}">
                      <a16:colId xmlns:a16="http://schemas.microsoft.com/office/drawing/2014/main" val="2075661173"/>
                    </a:ext>
                  </a:extLst>
                </a:gridCol>
                <a:gridCol w="497126">
                  <a:extLst>
                    <a:ext uri="{9D8B030D-6E8A-4147-A177-3AD203B41FA5}">
                      <a16:colId xmlns:a16="http://schemas.microsoft.com/office/drawing/2014/main" val="4161901757"/>
                    </a:ext>
                  </a:extLst>
                </a:gridCol>
                <a:gridCol w="497126">
                  <a:extLst>
                    <a:ext uri="{9D8B030D-6E8A-4147-A177-3AD203B41FA5}">
                      <a16:colId xmlns:a16="http://schemas.microsoft.com/office/drawing/2014/main" val="1837123035"/>
                    </a:ext>
                  </a:extLst>
                </a:gridCol>
                <a:gridCol w="497126">
                  <a:extLst>
                    <a:ext uri="{9D8B030D-6E8A-4147-A177-3AD203B41FA5}">
                      <a16:colId xmlns:a16="http://schemas.microsoft.com/office/drawing/2014/main" val="834719154"/>
                    </a:ext>
                  </a:extLst>
                </a:gridCol>
                <a:gridCol w="497126">
                  <a:extLst>
                    <a:ext uri="{9D8B030D-6E8A-4147-A177-3AD203B41FA5}">
                      <a16:colId xmlns:a16="http://schemas.microsoft.com/office/drawing/2014/main" val="2231195959"/>
                    </a:ext>
                  </a:extLst>
                </a:gridCol>
                <a:gridCol w="497126">
                  <a:extLst>
                    <a:ext uri="{9D8B030D-6E8A-4147-A177-3AD203B41FA5}">
                      <a16:colId xmlns:a16="http://schemas.microsoft.com/office/drawing/2014/main" val="2542121913"/>
                    </a:ext>
                  </a:extLst>
                </a:gridCol>
                <a:gridCol w="497126">
                  <a:extLst>
                    <a:ext uri="{9D8B030D-6E8A-4147-A177-3AD203B41FA5}">
                      <a16:colId xmlns:a16="http://schemas.microsoft.com/office/drawing/2014/main" val="1881855706"/>
                    </a:ext>
                  </a:extLst>
                </a:gridCol>
                <a:gridCol w="497126">
                  <a:extLst>
                    <a:ext uri="{9D8B030D-6E8A-4147-A177-3AD203B41FA5}">
                      <a16:colId xmlns:a16="http://schemas.microsoft.com/office/drawing/2014/main" val="381647705"/>
                    </a:ext>
                  </a:extLst>
                </a:gridCol>
                <a:gridCol w="497126">
                  <a:extLst>
                    <a:ext uri="{9D8B030D-6E8A-4147-A177-3AD203B41FA5}">
                      <a16:colId xmlns:a16="http://schemas.microsoft.com/office/drawing/2014/main" val="4171355176"/>
                    </a:ext>
                  </a:extLst>
                </a:gridCol>
              </a:tblGrid>
              <a:tr h="329508">
                <a:tc>
                  <a:txBody>
                    <a:bodyPr/>
                    <a:lstStyle/>
                    <a:p>
                      <a:pPr algn="ctr" rtl="0" fontAlgn="ctr">
                        <a:spcBef>
                          <a:spcPts val="0"/>
                        </a:spcBef>
                        <a:spcAft>
                          <a:spcPts val="0"/>
                        </a:spcAft>
                      </a:pPr>
                      <a:r>
                        <a:rPr lang="en-US" sz="1800" u="none" strike="noStrike" dirty="0">
                          <a:effectLst/>
                        </a:rPr>
                        <a:t>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9</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10</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11</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12</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13</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14</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15</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16</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17</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18</a:t>
                      </a:r>
                      <a:endParaRPr lang="en-US" sz="1800" dirty="0">
                        <a:effectLst/>
                      </a:endParaRPr>
                    </a:p>
                  </a:txBody>
                  <a:tcPr marL="76200" marR="76200" marT="76200" marB="76200" anchor="ctr"/>
                </a:tc>
                <a:tc>
                  <a:txBody>
                    <a:bodyPr/>
                    <a:lstStyle/>
                    <a:p>
                      <a:pPr algn="ctr" rtl="0" fontAlgn="ctr">
                        <a:spcBef>
                          <a:spcPts val="0"/>
                        </a:spcBef>
                        <a:spcAft>
                          <a:spcPts val="0"/>
                        </a:spcAft>
                      </a:pPr>
                      <a:r>
                        <a:rPr lang="en-US" sz="1800" u="none" strike="noStrike" dirty="0">
                          <a:effectLst/>
                        </a:rPr>
                        <a:t>19</a:t>
                      </a:r>
                      <a:endParaRPr lang="en-US" sz="1800" dirty="0">
                        <a:effectLst/>
                      </a:endParaRPr>
                    </a:p>
                  </a:txBody>
                  <a:tcPr marL="76200" marR="76200" marT="76200" marB="76200" anchor="ctr"/>
                </a:tc>
                <a:extLst>
                  <a:ext uri="{0D108BD9-81ED-4DB2-BD59-A6C34878D82A}">
                    <a16:rowId xmlns:a16="http://schemas.microsoft.com/office/drawing/2014/main" val="1790016328"/>
                  </a:ext>
                </a:extLst>
              </a:tr>
              <a:tr h="384427">
                <a:tc>
                  <a:txBody>
                    <a:bodyPr/>
                    <a:lstStyle/>
                    <a:p>
                      <a:pPr algn="ctr" fontAlgn="ctr"/>
                      <a:r>
                        <a:rPr lang="en-US" sz="1800" b="1" dirty="0">
                          <a:effectLst/>
                        </a:rPr>
                        <a:t>a</a:t>
                      </a:r>
                    </a:p>
                  </a:txBody>
                  <a:tcPr marL="76200" marR="76200" marT="76200" marB="76200" anchor="ctr"/>
                </a:tc>
                <a:tc>
                  <a:txBody>
                    <a:bodyPr/>
                    <a:lstStyle/>
                    <a:p>
                      <a:pPr algn="ctr" fontAlgn="ctr"/>
                      <a:r>
                        <a:rPr lang="en-US" sz="1800" b="1" dirty="0">
                          <a:effectLst/>
                        </a:rPr>
                        <a:t>b</a:t>
                      </a:r>
                    </a:p>
                  </a:txBody>
                  <a:tcPr marL="76200" marR="76200" marT="76200" marB="76200" anchor="ctr"/>
                </a:tc>
                <a:tc>
                  <a:txBody>
                    <a:bodyPr/>
                    <a:lstStyle/>
                    <a:p>
                      <a:pPr algn="ctr" fontAlgn="ctr"/>
                      <a:r>
                        <a:rPr lang="en-US" sz="1800" b="1" dirty="0">
                          <a:effectLst/>
                        </a:rPr>
                        <a:t>c</a:t>
                      </a:r>
                    </a:p>
                  </a:txBody>
                  <a:tcPr marL="76200" marR="76200" marT="76200" marB="76200" anchor="ctr"/>
                </a:tc>
                <a:tc>
                  <a:txBody>
                    <a:bodyPr/>
                    <a:lstStyle/>
                    <a:p>
                      <a:pPr algn="ctr" fontAlgn="ctr"/>
                      <a:r>
                        <a:rPr lang="en-US" sz="1800" b="1" dirty="0">
                          <a:effectLst/>
                        </a:rPr>
                        <a:t>d</a:t>
                      </a:r>
                    </a:p>
                  </a:txBody>
                  <a:tcPr marL="76200" marR="76200" marT="76200" marB="76200" anchor="ctr"/>
                </a:tc>
                <a:tc>
                  <a:txBody>
                    <a:bodyPr/>
                    <a:lstStyle/>
                    <a:p>
                      <a:pPr algn="ctr" fontAlgn="ctr"/>
                      <a:r>
                        <a:rPr lang="en-US" sz="1800" b="1" dirty="0">
                          <a:effectLst/>
                        </a:rPr>
                        <a:t>e</a:t>
                      </a:r>
                    </a:p>
                  </a:txBody>
                  <a:tcPr marL="76200" marR="76200" marT="76200" marB="76200" anchor="ctr"/>
                </a:tc>
                <a:tc>
                  <a:txBody>
                    <a:bodyPr/>
                    <a:lstStyle/>
                    <a:p>
                      <a:pPr algn="ctr" fontAlgn="ctr"/>
                      <a:r>
                        <a:rPr lang="en-US" sz="1800" b="1" dirty="0">
                          <a:effectLst/>
                        </a:rPr>
                        <a:t>f</a:t>
                      </a:r>
                    </a:p>
                  </a:txBody>
                  <a:tcPr marL="76200" marR="76200" marT="76200" marB="76200" anchor="ctr"/>
                </a:tc>
                <a:tc>
                  <a:txBody>
                    <a:bodyPr/>
                    <a:lstStyle/>
                    <a:p>
                      <a:pPr algn="ctr" fontAlgn="ctr"/>
                      <a:r>
                        <a:rPr lang="en-US" sz="1800" b="1" dirty="0">
                          <a:effectLst/>
                        </a:rPr>
                        <a:t>g</a:t>
                      </a:r>
                    </a:p>
                  </a:txBody>
                  <a:tcPr marL="76200" marR="76200" marT="76200" marB="76200" anchor="ctr"/>
                </a:tc>
                <a:tc>
                  <a:txBody>
                    <a:bodyPr/>
                    <a:lstStyle/>
                    <a:p>
                      <a:pPr algn="ctr" fontAlgn="ctr"/>
                      <a:r>
                        <a:rPr lang="en-US" sz="1800" b="1" dirty="0">
                          <a:effectLst/>
                        </a:rPr>
                        <a:t>h</a:t>
                      </a:r>
                    </a:p>
                  </a:txBody>
                  <a:tcPr marL="76200" marR="76200" marT="76200" marB="76200" anchor="ctr"/>
                </a:tc>
                <a:tc>
                  <a:txBody>
                    <a:bodyPr/>
                    <a:lstStyle/>
                    <a:p>
                      <a:pPr algn="ctr" fontAlgn="ctr"/>
                      <a:r>
                        <a:rPr lang="en-US" sz="1800" b="1" dirty="0" err="1">
                          <a:effectLst/>
                        </a:rPr>
                        <a:t>i</a:t>
                      </a:r>
                      <a:endParaRPr lang="en-US" sz="1800" b="1" dirty="0">
                        <a:effectLst/>
                      </a:endParaRPr>
                    </a:p>
                  </a:txBody>
                  <a:tcPr marL="76200" marR="76200" marT="76200" marB="76200" anchor="ctr"/>
                </a:tc>
                <a:tc>
                  <a:txBody>
                    <a:bodyPr/>
                    <a:lstStyle/>
                    <a:p>
                      <a:pPr algn="ctr" fontAlgn="ctr"/>
                      <a:r>
                        <a:rPr lang="en-US" sz="1800" b="1" dirty="0">
                          <a:effectLst/>
                        </a:rPr>
                        <a:t>j</a:t>
                      </a: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tc>
                  <a:txBody>
                    <a:bodyPr/>
                    <a:lstStyle/>
                    <a:p>
                      <a:pPr algn="ctr" fontAlgn="ctr"/>
                      <a:endParaRPr lang="en-US" sz="1800" b="1" dirty="0">
                        <a:effectLst/>
                      </a:endParaRPr>
                    </a:p>
                  </a:txBody>
                  <a:tcPr marL="76200" marR="76200" marT="76200" marB="76200" anchor="ctr"/>
                </a:tc>
                <a:extLst>
                  <a:ext uri="{0D108BD9-81ED-4DB2-BD59-A6C34878D82A}">
                    <a16:rowId xmlns:a16="http://schemas.microsoft.com/office/drawing/2014/main" val="441243226"/>
                  </a:ext>
                </a:extLst>
              </a:tr>
            </a:tbl>
          </a:graphicData>
        </a:graphic>
      </p:graphicFrame>
      <p:sp>
        <p:nvSpPr>
          <p:cNvPr id="2" name="TextBox 1">
            <a:extLst>
              <a:ext uri="{FF2B5EF4-FFF2-40B4-BE49-F238E27FC236}">
                <a16:creationId xmlns:a16="http://schemas.microsoft.com/office/drawing/2014/main" id="{DAA93504-7BD8-4A5D-AED7-EE830E1F9A52}"/>
              </a:ext>
            </a:extLst>
          </p:cNvPr>
          <p:cNvSpPr txBox="1"/>
          <p:nvPr/>
        </p:nvSpPr>
        <p:spPr>
          <a:xfrm>
            <a:off x="4906108" y="3534506"/>
            <a:ext cx="6161152" cy="1477328"/>
          </a:xfrm>
          <a:prstGeom prst="rect">
            <a:avLst/>
          </a:prstGeom>
          <a:noFill/>
        </p:spPr>
        <p:txBody>
          <a:bodyPr wrap="square" rtlCol="0">
            <a:spAutoFit/>
          </a:bodyPr>
          <a:lstStyle/>
          <a:p>
            <a:r>
              <a:rPr lang="en-US" dirty="0"/>
              <a:t>pop()</a:t>
            </a:r>
          </a:p>
          <a:p>
            <a:r>
              <a:rPr lang="en-US" dirty="0"/>
              <a:t>    E temp = data[top];</a:t>
            </a:r>
          </a:p>
          <a:p>
            <a:r>
              <a:rPr lang="en-US" dirty="0"/>
              <a:t>    data[top] = null;</a:t>
            </a:r>
          </a:p>
          <a:p>
            <a:r>
              <a:rPr lang="en-US" dirty="0"/>
              <a:t>    top--;</a:t>
            </a:r>
          </a:p>
          <a:p>
            <a:r>
              <a:rPr lang="en-US" dirty="0"/>
              <a:t>    return temp;</a:t>
            </a:r>
          </a:p>
        </p:txBody>
      </p:sp>
      <p:sp>
        <p:nvSpPr>
          <p:cNvPr id="9" name="TextBox 8">
            <a:extLst>
              <a:ext uri="{FF2B5EF4-FFF2-40B4-BE49-F238E27FC236}">
                <a16:creationId xmlns:a16="http://schemas.microsoft.com/office/drawing/2014/main" id="{222E966C-652F-411F-B0BF-7DA9BAD3D1E5}"/>
              </a:ext>
            </a:extLst>
          </p:cNvPr>
          <p:cNvSpPr txBox="1"/>
          <p:nvPr/>
        </p:nvSpPr>
        <p:spPr>
          <a:xfrm>
            <a:off x="1124740" y="1689882"/>
            <a:ext cx="1838965"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int top = 9;</a:t>
            </a:r>
          </a:p>
        </p:txBody>
      </p:sp>
      <p:cxnSp>
        <p:nvCxnSpPr>
          <p:cNvPr id="10" name="Straight Arrow Connector 9">
            <a:extLst>
              <a:ext uri="{FF2B5EF4-FFF2-40B4-BE49-F238E27FC236}">
                <a16:creationId xmlns:a16="http://schemas.microsoft.com/office/drawing/2014/main" id="{5264B263-3BA9-48E4-A2E4-F15491710361}"/>
              </a:ext>
            </a:extLst>
          </p:cNvPr>
          <p:cNvCxnSpPr>
            <a:cxnSpLocks/>
          </p:cNvCxnSpPr>
          <p:nvPr/>
        </p:nvCxnSpPr>
        <p:spPr>
          <a:xfrm>
            <a:off x="5864470" y="2303585"/>
            <a:ext cx="0" cy="228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5DFE2E1-1A7E-48E8-8114-15F127EC56DF}"/>
              </a:ext>
            </a:extLst>
          </p:cNvPr>
          <p:cNvCxnSpPr>
            <a:cxnSpLocks/>
          </p:cNvCxnSpPr>
          <p:nvPr/>
        </p:nvCxnSpPr>
        <p:spPr>
          <a:xfrm>
            <a:off x="2113153" y="2080581"/>
            <a:ext cx="0" cy="2317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30B64CB-CCC2-42ED-A596-A4FF9E2C2827}"/>
              </a:ext>
            </a:extLst>
          </p:cNvPr>
          <p:cNvCxnSpPr>
            <a:cxnSpLocks/>
          </p:cNvCxnSpPr>
          <p:nvPr/>
        </p:nvCxnSpPr>
        <p:spPr>
          <a:xfrm>
            <a:off x="2113156" y="2303585"/>
            <a:ext cx="375131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E2FC69C-D895-44FB-8577-C225618DD604}"/>
              </a:ext>
            </a:extLst>
          </p:cNvPr>
          <p:cNvSpPr txBox="1"/>
          <p:nvPr/>
        </p:nvSpPr>
        <p:spPr>
          <a:xfrm>
            <a:off x="6096000" y="1705654"/>
            <a:ext cx="1701107" cy="369332"/>
          </a:xfrm>
          <a:prstGeom prst="rect">
            <a:avLst/>
          </a:prstGeom>
          <a:noFill/>
        </p:spPr>
        <p:txBody>
          <a:bodyPr wrap="none" rtlCol="0">
            <a:spAutoFit/>
          </a:bodyPr>
          <a:lstStyle/>
          <a:p>
            <a:r>
              <a:rPr lang="en-US" dirty="0">
                <a:latin typeface="Courier New" panose="02070309020205020404" pitchFamily="49" charset="0"/>
                <a:cs typeface="Courier New" panose="02070309020205020404" pitchFamily="49" charset="0"/>
              </a:rPr>
              <a:t>E temp = k;</a:t>
            </a:r>
          </a:p>
        </p:txBody>
      </p:sp>
    </p:spTree>
    <p:extLst>
      <p:ext uri="{BB962C8B-B14F-4D97-AF65-F5344CB8AC3E}">
        <p14:creationId xmlns:p14="http://schemas.microsoft.com/office/powerpoint/2010/main" val="15661351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p>
          <a:p>
            <a:r>
              <a:rPr lang="en-US" dirty="0"/>
              <a:t>pop():</a:t>
            </a:r>
          </a:p>
          <a:p>
            <a:pPr lvl="1"/>
            <a:r>
              <a:rPr lang="en-US" dirty="0"/>
              <a:t>E temp = data[top];</a:t>
            </a:r>
            <a:br>
              <a:rPr lang="en-US" dirty="0"/>
            </a:br>
            <a:r>
              <a:rPr lang="en-US" dirty="0"/>
              <a:t>data[top] = null;</a:t>
            </a:r>
            <a:br>
              <a:rPr lang="en-US" dirty="0"/>
            </a:br>
            <a:r>
              <a:rPr lang="en-US" dirty="0"/>
              <a:t>top--; </a:t>
            </a:r>
            <a:br>
              <a:rPr lang="en-US" dirty="0"/>
            </a:br>
            <a:r>
              <a:rPr lang="en-US" dirty="0"/>
              <a:t>return temp;  // return null if stack is empty</a:t>
            </a:r>
          </a:p>
          <a:p>
            <a:pPr lvl="1"/>
            <a:endParaRPr lang="en-US" dirty="0"/>
          </a:p>
          <a:p>
            <a:pPr lvl="2"/>
            <a:endParaRPr lang="en-US" dirty="0"/>
          </a:p>
        </p:txBody>
      </p:sp>
    </p:spTree>
    <p:extLst>
      <p:ext uri="{BB962C8B-B14F-4D97-AF65-F5344CB8AC3E}">
        <p14:creationId xmlns:p14="http://schemas.microsoft.com/office/powerpoint/2010/main" val="4857068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p>
          <a:p>
            <a:r>
              <a:rPr lang="en-US" dirty="0"/>
              <a:t>pop():</a:t>
            </a:r>
          </a:p>
          <a:p>
            <a:pPr lvl="1"/>
            <a:r>
              <a:rPr lang="en-US" dirty="0"/>
              <a:t>E temp = data[top];</a:t>
            </a:r>
            <a:br>
              <a:rPr lang="en-US" dirty="0"/>
            </a:br>
            <a:r>
              <a:rPr lang="en-US" dirty="0"/>
              <a:t>data[top] = null;</a:t>
            </a:r>
            <a:br>
              <a:rPr lang="en-US" dirty="0"/>
            </a:br>
            <a:r>
              <a:rPr lang="en-US" dirty="0"/>
              <a:t>top--; </a:t>
            </a:r>
            <a:br>
              <a:rPr lang="en-US" dirty="0"/>
            </a:br>
            <a:r>
              <a:rPr lang="en-US" dirty="0"/>
              <a:t>return temp;  // return null if stack is empty</a:t>
            </a:r>
          </a:p>
          <a:p>
            <a:r>
              <a:rPr lang="en-US" dirty="0"/>
              <a:t>Operations are all O(1)</a:t>
            </a:r>
          </a:p>
        </p:txBody>
      </p:sp>
    </p:spTree>
    <p:extLst>
      <p:ext uri="{BB962C8B-B14F-4D97-AF65-F5344CB8AC3E}">
        <p14:creationId xmlns:p14="http://schemas.microsoft.com/office/powerpoint/2010/main" val="16259599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Array-Based Stack Operations</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push(E e):</a:t>
            </a:r>
          </a:p>
          <a:p>
            <a:pPr lvl="1"/>
            <a:r>
              <a:rPr lang="en-US" dirty="0">
                <a:cs typeface="Courier New" panose="02070309020205020404" pitchFamily="49" charset="0"/>
              </a:rPr>
              <a:t>top++;  //if we pass our max capacity, throw an exception.</a:t>
            </a:r>
            <a:br>
              <a:rPr lang="en-US" dirty="0">
                <a:cs typeface="Courier New" panose="02070309020205020404" pitchFamily="49" charset="0"/>
              </a:rPr>
            </a:br>
            <a:r>
              <a:rPr lang="en-US" dirty="0">
                <a:cs typeface="Courier New" panose="02070309020205020404" pitchFamily="49" charset="0"/>
              </a:rPr>
              <a:t>data[top] = e;</a:t>
            </a:r>
          </a:p>
          <a:p>
            <a:r>
              <a:rPr lang="en-US" dirty="0"/>
              <a:t>pop():</a:t>
            </a:r>
          </a:p>
          <a:p>
            <a:pPr lvl="1"/>
            <a:r>
              <a:rPr lang="en-US" dirty="0"/>
              <a:t>E temp = data[top];</a:t>
            </a:r>
            <a:br>
              <a:rPr lang="en-US" dirty="0"/>
            </a:br>
            <a:r>
              <a:rPr lang="en-US" dirty="0"/>
              <a:t>data[top] = null;</a:t>
            </a:r>
            <a:br>
              <a:rPr lang="en-US" dirty="0"/>
            </a:br>
            <a:r>
              <a:rPr lang="en-US" dirty="0"/>
              <a:t>top--;</a:t>
            </a:r>
            <a:br>
              <a:rPr lang="en-US" dirty="0"/>
            </a:br>
            <a:r>
              <a:rPr lang="en-US" dirty="0"/>
              <a:t>return temp;  // return null if stack is empty</a:t>
            </a:r>
          </a:p>
          <a:p>
            <a:r>
              <a:rPr lang="en-US" dirty="0"/>
              <a:t>Operations are all O(1)</a:t>
            </a:r>
          </a:p>
          <a:p>
            <a:r>
              <a:rPr lang="en-US" dirty="0"/>
              <a:t>We have a limitation of size.  If we want to increase our stack capacity, we would need to resize…</a:t>
            </a:r>
          </a:p>
          <a:p>
            <a:pPr lvl="2"/>
            <a:endParaRPr lang="en-US" dirty="0"/>
          </a:p>
        </p:txBody>
      </p:sp>
    </p:spTree>
    <p:extLst>
      <p:ext uri="{BB962C8B-B14F-4D97-AF65-F5344CB8AC3E}">
        <p14:creationId xmlns:p14="http://schemas.microsoft.com/office/powerpoint/2010/main" val="36058200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Linked List-Based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With a linked list, the head will represent the top of our stack.</a:t>
            </a:r>
          </a:p>
          <a:p>
            <a:pPr lvl="2"/>
            <a:endParaRPr lang="en-US" dirty="0"/>
          </a:p>
        </p:txBody>
      </p:sp>
    </p:spTree>
    <p:extLst>
      <p:ext uri="{BB962C8B-B14F-4D97-AF65-F5344CB8AC3E}">
        <p14:creationId xmlns:p14="http://schemas.microsoft.com/office/powerpoint/2010/main" val="8880086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Linked List-Based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With a linked list, the head will represent the top of our stack.</a:t>
            </a:r>
          </a:p>
          <a:p>
            <a:pPr lvl="1"/>
            <a:r>
              <a:rPr lang="en-US" dirty="0">
                <a:highlight>
                  <a:srgbClr val="FFFF00"/>
                </a:highlight>
              </a:rPr>
              <a:t>On your paper, implement the Stack methods given a singly linked list object.</a:t>
            </a:r>
          </a:p>
          <a:p>
            <a:pPr lvl="2"/>
            <a:r>
              <a:rPr lang="en-US" dirty="0"/>
              <a:t>push(E e)</a:t>
            </a:r>
          </a:p>
          <a:p>
            <a:pPr lvl="2"/>
            <a:r>
              <a:rPr lang="en-US" dirty="0"/>
              <a:t>pop()</a:t>
            </a:r>
          </a:p>
          <a:p>
            <a:pPr lvl="2"/>
            <a:r>
              <a:rPr lang="en-US" dirty="0"/>
              <a:t>top()</a:t>
            </a:r>
          </a:p>
          <a:p>
            <a:pPr lvl="2"/>
            <a:r>
              <a:rPr lang="en-US" dirty="0"/>
              <a:t>size()</a:t>
            </a:r>
          </a:p>
          <a:p>
            <a:pPr lvl="2"/>
            <a:r>
              <a:rPr lang="en-US" dirty="0" err="1"/>
              <a:t>isEmpty</a:t>
            </a:r>
            <a:r>
              <a:rPr lang="en-US" dirty="0"/>
              <a:t>()</a:t>
            </a:r>
          </a:p>
          <a:p>
            <a:pPr lvl="2"/>
            <a:endParaRPr lang="en-US" dirty="0"/>
          </a:p>
        </p:txBody>
      </p:sp>
    </p:spTree>
    <p:extLst>
      <p:ext uri="{BB962C8B-B14F-4D97-AF65-F5344CB8AC3E}">
        <p14:creationId xmlns:p14="http://schemas.microsoft.com/office/powerpoint/2010/main" val="1373248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C96B8AE-0098-4F91-A6AF-A126074DA876}"/>
              </a:ext>
            </a:extLst>
          </p:cNvPr>
          <p:cNvSpPr>
            <a:spLocks noGrp="1"/>
          </p:cNvSpPr>
          <p:nvPr>
            <p:ph type="title"/>
          </p:nvPr>
        </p:nvSpPr>
        <p:spPr/>
        <p:txBody>
          <a:bodyPr/>
          <a:lstStyle/>
          <a:p>
            <a:r>
              <a:rPr lang="en-US" dirty="0"/>
              <a:t>Abstract Data Type</a:t>
            </a:r>
          </a:p>
        </p:txBody>
      </p:sp>
      <p:sp>
        <p:nvSpPr>
          <p:cNvPr id="7" name="Text Placeholder 6">
            <a:extLst>
              <a:ext uri="{FF2B5EF4-FFF2-40B4-BE49-F238E27FC236}">
                <a16:creationId xmlns:a16="http://schemas.microsoft.com/office/drawing/2014/main" id="{024E8DAF-A894-4D29-96E7-95EA4EDCB29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26946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Linked List-Based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With a linked list, the head will represent the top of our stack.</a:t>
            </a:r>
          </a:p>
          <a:p>
            <a:pPr lvl="1"/>
            <a:r>
              <a:rPr lang="en-US" dirty="0">
                <a:highlight>
                  <a:srgbClr val="FFFF00"/>
                </a:highlight>
              </a:rPr>
              <a:t>On your paper, implement the Stack methods given a singly linked list object.</a:t>
            </a:r>
          </a:p>
          <a:p>
            <a:pPr lvl="2"/>
            <a:r>
              <a:rPr lang="en-US" dirty="0"/>
              <a:t>push(E e) – </a:t>
            </a:r>
            <a:r>
              <a:rPr lang="en-US" dirty="0" err="1"/>
              <a:t>list.addToHead</a:t>
            </a:r>
            <a:r>
              <a:rPr lang="en-US" dirty="0"/>
              <a:t>(e);</a:t>
            </a:r>
          </a:p>
          <a:p>
            <a:pPr lvl="2"/>
            <a:r>
              <a:rPr lang="en-US" dirty="0"/>
              <a:t>pop() – </a:t>
            </a:r>
            <a:r>
              <a:rPr lang="en-US" dirty="0" err="1"/>
              <a:t>list.removeHead</a:t>
            </a:r>
            <a:r>
              <a:rPr lang="en-US" dirty="0"/>
              <a:t>();</a:t>
            </a:r>
          </a:p>
          <a:p>
            <a:pPr lvl="2"/>
            <a:r>
              <a:rPr lang="en-US" dirty="0"/>
              <a:t>top() – </a:t>
            </a:r>
            <a:r>
              <a:rPr lang="en-US" dirty="0" err="1"/>
              <a:t>list.getHead</a:t>
            </a:r>
            <a:r>
              <a:rPr lang="en-US" dirty="0"/>
              <a:t>();</a:t>
            </a:r>
          </a:p>
          <a:p>
            <a:pPr lvl="2"/>
            <a:r>
              <a:rPr lang="en-US" dirty="0"/>
              <a:t>size() – </a:t>
            </a:r>
            <a:r>
              <a:rPr lang="en-US" dirty="0" err="1"/>
              <a:t>list.size</a:t>
            </a:r>
            <a:r>
              <a:rPr lang="en-US" dirty="0"/>
              <a:t>();</a:t>
            </a:r>
          </a:p>
          <a:p>
            <a:pPr lvl="2"/>
            <a:r>
              <a:rPr lang="en-US" dirty="0" err="1"/>
              <a:t>isEmpty</a:t>
            </a:r>
            <a:r>
              <a:rPr lang="en-US" dirty="0"/>
              <a:t>() – </a:t>
            </a:r>
            <a:r>
              <a:rPr lang="en-US" dirty="0" err="1"/>
              <a:t>list.isEmpty</a:t>
            </a:r>
            <a:r>
              <a:rPr lang="en-US" dirty="0"/>
              <a:t>();</a:t>
            </a:r>
          </a:p>
          <a:p>
            <a:pPr lvl="2"/>
            <a:endParaRPr lang="en-US" dirty="0"/>
          </a:p>
        </p:txBody>
      </p:sp>
    </p:spTree>
    <p:extLst>
      <p:ext uri="{BB962C8B-B14F-4D97-AF65-F5344CB8AC3E}">
        <p14:creationId xmlns:p14="http://schemas.microsoft.com/office/powerpoint/2010/main" val="19378812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2915320"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2019563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3" name="Content Placeholder 2">
            <a:extLst>
              <a:ext uri="{FF2B5EF4-FFF2-40B4-BE49-F238E27FC236}">
                <a16:creationId xmlns:a16="http://schemas.microsoft.com/office/drawing/2014/main" id="{E5F5ECA3-7792-4F1C-80C5-2CAEA386BE62}"/>
              </a:ext>
            </a:extLst>
          </p:cNvPr>
          <p:cNvSpPr>
            <a:spLocks noGrp="1"/>
          </p:cNvSpPr>
          <p:nvPr>
            <p:ph idx="1"/>
          </p:nvPr>
        </p:nvSpPr>
        <p:spPr>
          <a:xfrm>
            <a:off x="6095999" y="1600200"/>
            <a:ext cx="5484813" cy="4114800"/>
          </a:xfrm>
        </p:spPr>
        <p:txBody>
          <a:bodyPr/>
          <a:lstStyle/>
          <a:p>
            <a:pPr marL="45720" indent="0">
              <a:buNone/>
            </a:pPr>
            <a:r>
              <a:rPr lang="en-US" dirty="0"/>
              <a:t>push(30)</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2915320"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0601028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3" name="Content Placeholder 2">
            <a:extLst>
              <a:ext uri="{FF2B5EF4-FFF2-40B4-BE49-F238E27FC236}">
                <a16:creationId xmlns:a16="http://schemas.microsoft.com/office/drawing/2014/main" id="{E5F5ECA3-7792-4F1C-80C5-2CAEA386BE62}"/>
              </a:ext>
            </a:extLst>
          </p:cNvPr>
          <p:cNvSpPr>
            <a:spLocks noGrp="1"/>
          </p:cNvSpPr>
          <p:nvPr>
            <p:ph idx="1"/>
          </p:nvPr>
        </p:nvSpPr>
        <p:spPr>
          <a:xfrm>
            <a:off x="6095999" y="1600200"/>
            <a:ext cx="5484813" cy="4114800"/>
          </a:xfrm>
        </p:spPr>
        <p:txBody>
          <a:bodyPr/>
          <a:lstStyle/>
          <a:p>
            <a:pPr marL="45720" indent="0">
              <a:buNone/>
            </a:pPr>
            <a:r>
              <a:rPr lang="en-US" dirty="0"/>
              <a:t>push(30)</a:t>
            </a:r>
            <a:br>
              <a:rPr lang="en-US" dirty="0"/>
            </a:br>
            <a:r>
              <a:rPr lang="en-US" dirty="0"/>
              <a:t>    </a:t>
            </a:r>
            <a:r>
              <a:rPr lang="en-US" dirty="0" err="1"/>
              <a:t>list.addToHead</a:t>
            </a:r>
            <a:r>
              <a:rPr lang="en-US" dirty="0"/>
              <a:t>(30)</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2915320"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7C3B3D9A-6939-4EEE-894D-642BA67B0A6E}"/>
              </a:ext>
            </a:extLst>
          </p:cNvPr>
          <p:cNvSpPr/>
          <p:nvPr/>
        </p:nvSpPr>
        <p:spPr>
          <a:xfrm>
            <a:off x="104112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0" name="Rectangle 9">
            <a:extLst>
              <a:ext uri="{FF2B5EF4-FFF2-40B4-BE49-F238E27FC236}">
                <a16:creationId xmlns:a16="http://schemas.microsoft.com/office/drawing/2014/main" id="{AD493A1C-158C-4C83-B7F3-6C2237B02B94}"/>
              </a:ext>
            </a:extLst>
          </p:cNvPr>
          <p:cNvSpPr/>
          <p:nvPr/>
        </p:nvSpPr>
        <p:spPr>
          <a:xfrm>
            <a:off x="1509437"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07AE1159-7BD7-48D7-B699-65DF835FEBD7}"/>
              </a:ext>
            </a:extLst>
          </p:cNvPr>
          <p:cNvCxnSpPr>
            <a:cxnSpLocks/>
            <a:endCxn id="4" idx="1"/>
          </p:cNvCxnSpPr>
          <p:nvPr/>
        </p:nvCxnSpPr>
        <p:spPr>
          <a:xfrm>
            <a:off x="1748227" y="2793479"/>
            <a:ext cx="459986"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6830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3" name="Content Placeholder 2">
            <a:extLst>
              <a:ext uri="{FF2B5EF4-FFF2-40B4-BE49-F238E27FC236}">
                <a16:creationId xmlns:a16="http://schemas.microsoft.com/office/drawing/2014/main" id="{E5F5ECA3-7792-4F1C-80C5-2CAEA386BE62}"/>
              </a:ext>
            </a:extLst>
          </p:cNvPr>
          <p:cNvSpPr>
            <a:spLocks noGrp="1"/>
          </p:cNvSpPr>
          <p:nvPr>
            <p:ph idx="1"/>
          </p:nvPr>
        </p:nvSpPr>
        <p:spPr>
          <a:xfrm>
            <a:off x="6095999" y="1600200"/>
            <a:ext cx="5484813" cy="4114800"/>
          </a:xfrm>
        </p:spPr>
        <p:txBody>
          <a:bodyPr/>
          <a:lstStyle/>
          <a:p>
            <a:pPr marL="45720" indent="0">
              <a:buNone/>
            </a:pPr>
            <a:r>
              <a:rPr lang="en-US" dirty="0"/>
              <a:t>push(30)</a:t>
            </a:r>
            <a:br>
              <a:rPr lang="en-US" dirty="0"/>
            </a:br>
            <a:r>
              <a:rPr lang="en-US" dirty="0"/>
              <a:t>    </a:t>
            </a:r>
            <a:r>
              <a:rPr lang="en-US" dirty="0" err="1"/>
              <a:t>list.addToHead</a:t>
            </a:r>
            <a:r>
              <a:rPr lang="en-US" dirty="0"/>
              <a:t>(30)</a:t>
            </a:r>
          </a:p>
        </p:txBody>
      </p:sp>
      <p:sp>
        <p:nvSpPr>
          <p:cNvPr id="4" name="Rectangle 3">
            <a:extLst>
              <a:ext uri="{FF2B5EF4-FFF2-40B4-BE49-F238E27FC236}">
                <a16:creationId xmlns:a16="http://schemas.microsoft.com/office/drawing/2014/main" id="{E1B84B94-F233-4A7B-A918-B434AA44B4B2}"/>
              </a:ext>
            </a:extLst>
          </p:cNvPr>
          <p:cNvSpPr/>
          <p:nvPr/>
        </p:nvSpPr>
        <p:spPr>
          <a:xfrm>
            <a:off x="2208213"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267653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2915320"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flipH="1">
            <a:off x="1502037" y="2151641"/>
            <a:ext cx="1193066" cy="26624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7C3B3D9A-6939-4EEE-894D-642BA67B0A6E}"/>
              </a:ext>
            </a:extLst>
          </p:cNvPr>
          <p:cNvSpPr/>
          <p:nvPr/>
        </p:nvSpPr>
        <p:spPr>
          <a:xfrm>
            <a:off x="1041120"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0" name="Rectangle 9">
            <a:extLst>
              <a:ext uri="{FF2B5EF4-FFF2-40B4-BE49-F238E27FC236}">
                <a16:creationId xmlns:a16="http://schemas.microsoft.com/office/drawing/2014/main" id="{AD493A1C-158C-4C83-B7F3-6C2237B02B94}"/>
              </a:ext>
            </a:extLst>
          </p:cNvPr>
          <p:cNvSpPr/>
          <p:nvPr/>
        </p:nvSpPr>
        <p:spPr>
          <a:xfrm>
            <a:off x="1509437"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07AE1159-7BD7-48D7-B699-65DF835FEBD7}"/>
              </a:ext>
            </a:extLst>
          </p:cNvPr>
          <p:cNvCxnSpPr>
            <a:cxnSpLocks/>
            <a:endCxn id="4" idx="1"/>
          </p:cNvCxnSpPr>
          <p:nvPr/>
        </p:nvCxnSpPr>
        <p:spPr>
          <a:xfrm>
            <a:off x="1748227" y="2793479"/>
            <a:ext cx="459986"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71743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3" name="Content Placeholder 2">
            <a:extLst>
              <a:ext uri="{FF2B5EF4-FFF2-40B4-BE49-F238E27FC236}">
                <a16:creationId xmlns:a16="http://schemas.microsoft.com/office/drawing/2014/main" id="{E5F5ECA3-7792-4F1C-80C5-2CAEA386BE62}"/>
              </a:ext>
            </a:extLst>
          </p:cNvPr>
          <p:cNvSpPr>
            <a:spLocks noGrp="1"/>
          </p:cNvSpPr>
          <p:nvPr>
            <p:ph idx="1"/>
          </p:nvPr>
        </p:nvSpPr>
        <p:spPr>
          <a:xfrm>
            <a:off x="6095999" y="1600200"/>
            <a:ext cx="5484813" cy="4114800"/>
          </a:xfrm>
        </p:spPr>
        <p:txBody>
          <a:bodyPr/>
          <a:lstStyle/>
          <a:p>
            <a:pPr marL="45720" indent="0">
              <a:buNone/>
            </a:pPr>
            <a:r>
              <a:rPr lang="en-US" dirty="0"/>
              <a:t>push(30)</a:t>
            </a:r>
            <a:br>
              <a:rPr lang="en-US" dirty="0"/>
            </a:br>
            <a:r>
              <a:rPr lang="en-US" dirty="0"/>
              <a:t>    </a:t>
            </a:r>
            <a:r>
              <a:rPr lang="en-US" dirty="0" err="1"/>
              <a:t>list.addToHead</a:t>
            </a:r>
            <a:r>
              <a:rPr lang="en-US" dirty="0"/>
              <a:t>(30)</a:t>
            </a:r>
          </a:p>
        </p:txBody>
      </p:sp>
      <p:sp>
        <p:nvSpPr>
          <p:cNvPr id="4" name="Rectangle 3">
            <a:extLst>
              <a:ext uri="{FF2B5EF4-FFF2-40B4-BE49-F238E27FC236}">
                <a16:creationId xmlns:a16="http://schemas.microsoft.com/office/drawing/2014/main" id="{E1B84B94-F233-4A7B-A918-B434AA44B4B2}"/>
              </a:ext>
            </a:extLst>
          </p:cNvPr>
          <p:cNvSpPr/>
          <p:nvPr/>
        </p:nvSpPr>
        <p:spPr>
          <a:xfrm>
            <a:off x="337759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384591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4084701" y="2793480"/>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7C3B3D9A-6939-4EEE-894D-642BA67B0A6E}"/>
              </a:ext>
            </a:extLst>
          </p:cNvPr>
          <p:cNvSpPr/>
          <p:nvPr/>
        </p:nvSpPr>
        <p:spPr>
          <a:xfrm>
            <a:off x="221050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0" name="Rectangle 9">
            <a:extLst>
              <a:ext uri="{FF2B5EF4-FFF2-40B4-BE49-F238E27FC236}">
                <a16:creationId xmlns:a16="http://schemas.microsoft.com/office/drawing/2014/main" id="{AD493A1C-158C-4C83-B7F3-6C2237B02B94}"/>
              </a:ext>
            </a:extLst>
          </p:cNvPr>
          <p:cNvSpPr/>
          <p:nvPr/>
        </p:nvSpPr>
        <p:spPr>
          <a:xfrm>
            <a:off x="267881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07AE1159-7BD7-48D7-B699-65DF835FEBD7}"/>
              </a:ext>
            </a:extLst>
          </p:cNvPr>
          <p:cNvCxnSpPr>
            <a:cxnSpLocks/>
            <a:endCxn id="4" idx="1"/>
          </p:cNvCxnSpPr>
          <p:nvPr/>
        </p:nvCxnSpPr>
        <p:spPr>
          <a:xfrm>
            <a:off x="2917608" y="2793479"/>
            <a:ext cx="459986"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14381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3" name="Content Placeholder 2">
            <a:extLst>
              <a:ext uri="{FF2B5EF4-FFF2-40B4-BE49-F238E27FC236}">
                <a16:creationId xmlns:a16="http://schemas.microsoft.com/office/drawing/2014/main" id="{E5F5ECA3-7792-4F1C-80C5-2CAEA386BE62}"/>
              </a:ext>
            </a:extLst>
          </p:cNvPr>
          <p:cNvSpPr>
            <a:spLocks noGrp="1"/>
          </p:cNvSpPr>
          <p:nvPr>
            <p:ph idx="1"/>
          </p:nvPr>
        </p:nvSpPr>
        <p:spPr>
          <a:xfrm>
            <a:off x="6095999" y="1600200"/>
            <a:ext cx="5484813" cy="4114800"/>
          </a:xfrm>
        </p:spPr>
        <p:txBody>
          <a:bodyPr/>
          <a:lstStyle/>
          <a:p>
            <a:pPr marL="45720" indent="0">
              <a:buNone/>
            </a:pPr>
            <a:r>
              <a:rPr lang="en-US" dirty="0"/>
              <a:t>push(30)</a:t>
            </a:r>
            <a:br>
              <a:rPr lang="en-US" dirty="0"/>
            </a:br>
            <a:r>
              <a:rPr lang="en-US" dirty="0"/>
              <a:t>    </a:t>
            </a:r>
            <a:r>
              <a:rPr lang="en-US" dirty="0" err="1"/>
              <a:t>list.addToHead</a:t>
            </a:r>
            <a:r>
              <a:rPr lang="en-US" dirty="0"/>
              <a:t>(30)</a:t>
            </a:r>
          </a:p>
          <a:p>
            <a:pPr marL="45720" indent="0">
              <a:buNone/>
            </a:pPr>
            <a:r>
              <a:rPr lang="en-US" dirty="0"/>
              <a:t>push(20)</a:t>
            </a:r>
            <a:br>
              <a:rPr lang="en-US" dirty="0"/>
            </a:br>
            <a:r>
              <a:rPr lang="en-US" dirty="0"/>
              <a:t>    </a:t>
            </a:r>
            <a:r>
              <a:rPr lang="en-US" dirty="0" err="1"/>
              <a:t>list.addToHead</a:t>
            </a:r>
            <a:r>
              <a:rPr lang="en-US" dirty="0"/>
              <a:t>(20)</a:t>
            </a:r>
          </a:p>
        </p:txBody>
      </p:sp>
      <p:sp>
        <p:nvSpPr>
          <p:cNvPr id="4" name="Rectangle 3">
            <a:extLst>
              <a:ext uri="{FF2B5EF4-FFF2-40B4-BE49-F238E27FC236}">
                <a16:creationId xmlns:a16="http://schemas.microsoft.com/office/drawing/2014/main" id="{E1B84B94-F233-4A7B-A918-B434AA44B4B2}"/>
              </a:ext>
            </a:extLst>
          </p:cNvPr>
          <p:cNvSpPr/>
          <p:nvPr/>
        </p:nvSpPr>
        <p:spPr>
          <a:xfrm>
            <a:off x="337759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 name="Rectangle 4">
            <a:extLst>
              <a:ext uri="{FF2B5EF4-FFF2-40B4-BE49-F238E27FC236}">
                <a16:creationId xmlns:a16="http://schemas.microsoft.com/office/drawing/2014/main" id="{3BF9AFFE-E253-4861-B971-D420C994AE61}"/>
              </a:ext>
            </a:extLst>
          </p:cNvPr>
          <p:cNvSpPr/>
          <p:nvPr/>
        </p:nvSpPr>
        <p:spPr>
          <a:xfrm>
            <a:off x="384591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a:endCxn id="12" idx="1"/>
          </p:cNvCxnSpPr>
          <p:nvPr/>
        </p:nvCxnSpPr>
        <p:spPr>
          <a:xfrm>
            <a:off x="4084701" y="2793480"/>
            <a:ext cx="45998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7C3B3D9A-6939-4EEE-894D-642BA67B0A6E}"/>
              </a:ext>
            </a:extLst>
          </p:cNvPr>
          <p:cNvSpPr/>
          <p:nvPr/>
        </p:nvSpPr>
        <p:spPr>
          <a:xfrm>
            <a:off x="221050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AD493A1C-158C-4C83-B7F3-6C2237B02B94}"/>
              </a:ext>
            </a:extLst>
          </p:cNvPr>
          <p:cNvSpPr/>
          <p:nvPr/>
        </p:nvSpPr>
        <p:spPr>
          <a:xfrm>
            <a:off x="267881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07AE1159-7BD7-48D7-B699-65DF835FEBD7}"/>
              </a:ext>
            </a:extLst>
          </p:cNvPr>
          <p:cNvCxnSpPr>
            <a:cxnSpLocks/>
            <a:endCxn id="4" idx="1"/>
          </p:cNvCxnSpPr>
          <p:nvPr/>
        </p:nvCxnSpPr>
        <p:spPr>
          <a:xfrm>
            <a:off x="2917608" y="2793479"/>
            <a:ext cx="459986"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B98859E5-264D-4A1C-9882-CA2F5A42E805}"/>
              </a:ext>
            </a:extLst>
          </p:cNvPr>
          <p:cNvSpPr/>
          <p:nvPr/>
        </p:nvSpPr>
        <p:spPr>
          <a:xfrm>
            <a:off x="4544687"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3" name="Rectangle 12">
            <a:extLst>
              <a:ext uri="{FF2B5EF4-FFF2-40B4-BE49-F238E27FC236}">
                <a16:creationId xmlns:a16="http://schemas.microsoft.com/office/drawing/2014/main" id="{BA9DB8E3-6801-4504-8B8E-2A761A03B9DB}"/>
              </a:ext>
            </a:extLst>
          </p:cNvPr>
          <p:cNvSpPr/>
          <p:nvPr/>
        </p:nvSpPr>
        <p:spPr>
          <a:xfrm>
            <a:off x="5013004"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A40DBBAA-E86B-481B-BA68-699B7597DDE3}"/>
              </a:ext>
            </a:extLst>
          </p:cNvPr>
          <p:cNvCxnSpPr>
            <a:cxnSpLocks/>
          </p:cNvCxnSpPr>
          <p:nvPr/>
        </p:nvCxnSpPr>
        <p:spPr>
          <a:xfrm>
            <a:off x="5251794" y="279347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83299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3" name="Content Placeholder 2">
            <a:extLst>
              <a:ext uri="{FF2B5EF4-FFF2-40B4-BE49-F238E27FC236}">
                <a16:creationId xmlns:a16="http://schemas.microsoft.com/office/drawing/2014/main" id="{E5F5ECA3-7792-4F1C-80C5-2CAEA386BE62}"/>
              </a:ext>
            </a:extLst>
          </p:cNvPr>
          <p:cNvSpPr>
            <a:spLocks noGrp="1"/>
          </p:cNvSpPr>
          <p:nvPr>
            <p:ph idx="1"/>
          </p:nvPr>
        </p:nvSpPr>
        <p:spPr>
          <a:xfrm>
            <a:off x="6095999" y="1600200"/>
            <a:ext cx="5484813" cy="4114800"/>
          </a:xfrm>
        </p:spPr>
        <p:txBody>
          <a:bodyPr/>
          <a:lstStyle/>
          <a:p>
            <a:pPr marL="45720" indent="0">
              <a:buNone/>
            </a:pPr>
            <a:r>
              <a:rPr lang="en-US" dirty="0"/>
              <a:t>push(30)</a:t>
            </a:r>
            <a:br>
              <a:rPr lang="en-US" dirty="0"/>
            </a:br>
            <a:r>
              <a:rPr lang="en-US" dirty="0"/>
              <a:t>    </a:t>
            </a:r>
            <a:r>
              <a:rPr lang="en-US" dirty="0" err="1"/>
              <a:t>list.addToHead</a:t>
            </a:r>
            <a:r>
              <a:rPr lang="en-US" dirty="0"/>
              <a:t>(30)</a:t>
            </a:r>
          </a:p>
          <a:p>
            <a:pPr marL="45720" indent="0">
              <a:buNone/>
            </a:pPr>
            <a:r>
              <a:rPr lang="en-US" dirty="0"/>
              <a:t>push(20)</a:t>
            </a:r>
            <a:br>
              <a:rPr lang="en-US" dirty="0"/>
            </a:br>
            <a:r>
              <a:rPr lang="en-US" dirty="0"/>
              <a:t>    </a:t>
            </a:r>
            <a:r>
              <a:rPr lang="en-US" dirty="0" err="1"/>
              <a:t>list.addToHead</a:t>
            </a:r>
            <a:r>
              <a:rPr lang="en-US" dirty="0"/>
              <a:t>(20)</a:t>
            </a:r>
          </a:p>
          <a:p>
            <a:pPr marL="45720" indent="0">
              <a:buNone/>
            </a:pPr>
            <a:r>
              <a:rPr lang="en-US" dirty="0"/>
              <a:t>pop()</a:t>
            </a:r>
          </a:p>
        </p:txBody>
      </p:sp>
      <p:sp>
        <p:nvSpPr>
          <p:cNvPr id="4" name="Rectangle 3">
            <a:extLst>
              <a:ext uri="{FF2B5EF4-FFF2-40B4-BE49-F238E27FC236}">
                <a16:creationId xmlns:a16="http://schemas.microsoft.com/office/drawing/2014/main" id="{E1B84B94-F233-4A7B-A918-B434AA44B4B2}"/>
              </a:ext>
            </a:extLst>
          </p:cNvPr>
          <p:cNvSpPr/>
          <p:nvPr/>
        </p:nvSpPr>
        <p:spPr>
          <a:xfrm>
            <a:off x="337759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 name="Rectangle 4">
            <a:extLst>
              <a:ext uri="{FF2B5EF4-FFF2-40B4-BE49-F238E27FC236}">
                <a16:creationId xmlns:a16="http://schemas.microsoft.com/office/drawing/2014/main" id="{3BF9AFFE-E253-4861-B971-D420C994AE61}"/>
              </a:ext>
            </a:extLst>
          </p:cNvPr>
          <p:cNvSpPr/>
          <p:nvPr/>
        </p:nvSpPr>
        <p:spPr>
          <a:xfrm>
            <a:off x="384591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a:endCxn id="12" idx="1"/>
          </p:cNvCxnSpPr>
          <p:nvPr/>
        </p:nvCxnSpPr>
        <p:spPr>
          <a:xfrm>
            <a:off x="4084701" y="2793480"/>
            <a:ext cx="45998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7C3B3D9A-6939-4EEE-894D-642BA67B0A6E}"/>
              </a:ext>
            </a:extLst>
          </p:cNvPr>
          <p:cNvSpPr/>
          <p:nvPr/>
        </p:nvSpPr>
        <p:spPr>
          <a:xfrm>
            <a:off x="221050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AD493A1C-158C-4C83-B7F3-6C2237B02B94}"/>
              </a:ext>
            </a:extLst>
          </p:cNvPr>
          <p:cNvSpPr/>
          <p:nvPr/>
        </p:nvSpPr>
        <p:spPr>
          <a:xfrm>
            <a:off x="267881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07AE1159-7BD7-48D7-B699-65DF835FEBD7}"/>
              </a:ext>
            </a:extLst>
          </p:cNvPr>
          <p:cNvCxnSpPr>
            <a:cxnSpLocks/>
            <a:endCxn id="4" idx="1"/>
          </p:cNvCxnSpPr>
          <p:nvPr/>
        </p:nvCxnSpPr>
        <p:spPr>
          <a:xfrm>
            <a:off x="2917608" y="2793479"/>
            <a:ext cx="459986"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B98859E5-264D-4A1C-9882-CA2F5A42E805}"/>
              </a:ext>
            </a:extLst>
          </p:cNvPr>
          <p:cNvSpPr/>
          <p:nvPr/>
        </p:nvSpPr>
        <p:spPr>
          <a:xfrm>
            <a:off x="4544687"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3" name="Rectangle 12">
            <a:extLst>
              <a:ext uri="{FF2B5EF4-FFF2-40B4-BE49-F238E27FC236}">
                <a16:creationId xmlns:a16="http://schemas.microsoft.com/office/drawing/2014/main" id="{BA9DB8E3-6801-4504-8B8E-2A761A03B9DB}"/>
              </a:ext>
            </a:extLst>
          </p:cNvPr>
          <p:cNvSpPr/>
          <p:nvPr/>
        </p:nvSpPr>
        <p:spPr>
          <a:xfrm>
            <a:off x="5013004"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A40DBBAA-E86B-481B-BA68-699B7597DDE3}"/>
              </a:ext>
            </a:extLst>
          </p:cNvPr>
          <p:cNvCxnSpPr>
            <a:cxnSpLocks/>
          </p:cNvCxnSpPr>
          <p:nvPr/>
        </p:nvCxnSpPr>
        <p:spPr>
          <a:xfrm>
            <a:off x="5251794" y="279347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466565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3" name="Content Placeholder 2">
            <a:extLst>
              <a:ext uri="{FF2B5EF4-FFF2-40B4-BE49-F238E27FC236}">
                <a16:creationId xmlns:a16="http://schemas.microsoft.com/office/drawing/2014/main" id="{E5F5ECA3-7792-4F1C-80C5-2CAEA386BE62}"/>
              </a:ext>
            </a:extLst>
          </p:cNvPr>
          <p:cNvSpPr>
            <a:spLocks noGrp="1"/>
          </p:cNvSpPr>
          <p:nvPr>
            <p:ph idx="1"/>
          </p:nvPr>
        </p:nvSpPr>
        <p:spPr>
          <a:xfrm>
            <a:off x="6095999" y="1600200"/>
            <a:ext cx="5484813" cy="4114800"/>
          </a:xfrm>
        </p:spPr>
        <p:txBody>
          <a:bodyPr/>
          <a:lstStyle/>
          <a:p>
            <a:pPr marL="45720" indent="0">
              <a:buNone/>
            </a:pPr>
            <a:r>
              <a:rPr lang="en-US" dirty="0"/>
              <a:t>push(30)</a:t>
            </a:r>
            <a:br>
              <a:rPr lang="en-US" dirty="0"/>
            </a:br>
            <a:r>
              <a:rPr lang="en-US" dirty="0"/>
              <a:t>    </a:t>
            </a:r>
            <a:r>
              <a:rPr lang="en-US" dirty="0" err="1"/>
              <a:t>list.addToHead</a:t>
            </a:r>
            <a:r>
              <a:rPr lang="en-US" dirty="0"/>
              <a:t>(30)</a:t>
            </a:r>
          </a:p>
          <a:p>
            <a:pPr marL="45720" indent="0">
              <a:buNone/>
            </a:pPr>
            <a:r>
              <a:rPr lang="en-US" dirty="0"/>
              <a:t>push(20)</a:t>
            </a:r>
            <a:br>
              <a:rPr lang="en-US" dirty="0"/>
            </a:br>
            <a:r>
              <a:rPr lang="en-US" dirty="0"/>
              <a:t>    </a:t>
            </a:r>
            <a:r>
              <a:rPr lang="en-US" dirty="0" err="1"/>
              <a:t>list.addToHead</a:t>
            </a:r>
            <a:r>
              <a:rPr lang="en-US" dirty="0"/>
              <a:t>(20)</a:t>
            </a:r>
          </a:p>
          <a:p>
            <a:pPr marL="45720" indent="0">
              <a:buNone/>
            </a:pPr>
            <a:r>
              <a:rPr lang="en-US" dirty="0"/>
              <a:t>pop()</a:t>
            </a:r>
            <a:br>
              <a:rPr lang="en-US" dirty="0"/>
            </a:br>
            <a:r>
              <a:rPr lang="en-US" dirty="0"/>
              <a:t>    </a:t>
            </a:r>
            <a:r>
              <a:rPr lang="en-US" dirty="0" err="1"/>
              <a:t>list.removeHead</a:t>
            </a:r>
            <a:r>
              <a:rPr lang="en-US" dirty="0"/>
              <a:t>()</a:t>
            </a:r>
          </a:p>
        </p:txBody>
      </p:sp>
      <p:sp>
        <p:nvSpPr>
          <p:cNvPr id="4" name="Rectangle 3">
            <a:extLst>
              <a:ext uri="{FF2B5EF4-FFF2-40B4-BE49-F238E27FC236}">
                <a16:creationId xmlns:a16="http://schemas.microsoft.com/office/drawing/2014/main" id="{E1B84B94-F233-4A7B-A918-B434AA44B4B2}"/>
              </a:ext>
            </a:extLst>
          </p:cNvPr>
          <p:cNvSpPr/>
          <p:nvPr/>
        </p:nvSpPr>
        <p:spPr>
          <a:xfrm>
            <a:off x="337759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5" name="Rectangle 4">
            <a:extLst>
              <a:ext uri="{FF2B5EF4-FFF2-40B4-BE49-F238E27FC236}">
                <a16:creationId xmlns:a16="http://schemas.microsoft.com/office/drawing/2014/main" id="{3BF9AFFE-E253-4861-B971-D420C994AE61}"/>
              </a:ext>
            </a:extLst>
          </p:cNvPr>
          <p:cNvSpPr/>
          <p:nvPr/>
        </p:nvSpPr>
        <p:spPr>
          <a:xfrm>
            <a:off x="384591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a:endCxn id="12" idx="1"/>
          </p:cNvCxnSpPr>
          <p:nvPr/>
        </p:nvCxnSpPr>
        <p:spPr>
          <a:xfrm>
            <a:off x="4084701" y="2793480"/>
            <a:ext cx="45998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cxnSp>
        <p:nvCxnSpPr>
          <p:cNvPr id="8" name="Straight Arrow Connector 7">
            <a:extLst>
              <a:ext uri="{FF2B5EF4-FFF2-40B4-BE49-F238E27FC236}">
                <a16:creationId xmlns:a16="http://schemas.microsoft.com/office/drawing/2014/main" id="{8CE1ECAA-09CE-4B6E-8FE6-39D890B4A06B}"/>
              </a:ext>
            </a:extLst>
          </p:cNvPr>
          <p:cNvCxnSpPr>
            <a:cxnSpLocks/>
          </p:cNvCxnSpPr>
          <p:nvPr/>
        </p:nvCxnSpPr>
        <p:spPr>
          <a:xfrm>
            <a:off x="2695103" y="2151641"/>
            <a:ext cx="1150808"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7C3B3D9A-6939-4EEE-894D-642BA67B0A6E}"/>
              </a:ext>
            </a:extLst>
          </p:cNvPr>
          <p:cNvSpPr/>
          <p:nvPr/>
        </p:nvSpPr>
        <p:spPr>
          <a:xfrm>
            <a:off x="221050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20</a:t>
            </a:r>
          </a:p>
        </p:txBody>
      </p:sp>
      <p:sp>
        <p:nvSpPr>
          <p:cNvPr id="10" name="Rectangle 9">
            <a:extLst>
              <a:ext uri="{FF2B5EF4-FFF2-40B4-BE49-F238E27FC236}">
                <a16:creationId xmlns:a16="http://schemas.microsoft.com/office/drawing/2014/main" id="{AD493A1C-158C-4C83-B7F3-6C2237B02B94}"/>
              </a:ext>
            </a:extLst>
          </p:cNvPr>
          <p:cNvSpPr/>
          <p:nvPr/>
        </p:nvSpPr>
        <p:spPr>
          <a:xfrm>
            <a:off x="267881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07AE1159-7BD7-48D7-B699-65DF835FEBD7}"/>
              </a:ext>
            </a:extLst>
          </p:cNvPr>
          <p:cNvCxnSpPr>
            <a:cxnSpLocks/>
            <a:endCxn id="4" idx="1"/>
          </p:cNvCxnSpPr>
          <p:nvPr/>
        </p:nvCxnSpPr>
        <p:spPr>
          <a:xfrm>
            <a:off x="2917608" y="2793479"/>
            <a:ext cx="459986"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B98859E5-264D-4A1C-9882-CA2F5A42E805}"/>
              </a:ext>
            </a:extLst>
          </p:cNvPr>
          <p:cNvSpPr/>
          <p:nvPr/>
        </p:nvSpPr>
        <p:spPr>
          <a:xfrm>
            <a:off x="4544687"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3" name="Rectangle 12">
            <a:extLst>
              <a:ext uri="{FF2B5EF4-FFF2-40B4-BE49-F238E27FC236}">
                <a16:creationId xmlns:a16="http://schemas.microsoft.com/office/drawing/2014/main" id="{BA9DB8E3-6801-4504-8B8E-2A761A03B9DB}"/>
              </a:ext>
            </a:extLst>
          </p:cNvPr>
          <p:cNvSpPr/>
          <p:nvPr/>
        </p:nvSpPr>
        <p:spPr>
          <a:xfrm>
            <a:off x="5013004"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4" name="Straight Arrow Connector 13">
            <a:extLst>
              <a:ext uri="{FF2B5EF4-FFF2-40B4-BE49-F238E27FC236}">
                <a16:creationId xmlns:a16="http://schemas.microsoft.com/office/drawing/2014/main" id="{A40DBBAA-E86B-481B-BA68-699B7597DDE3}"/>
              </a:ext>
            </a:extLst>
          </p:cNvPr>
          <p:cNvCxnSpPr>
            <a:cxnSpLocks/>
          </p:cNvCxnSpPr>
          <p:nvPr/>
        </p:nvCxnSpPr>
        <p:spPr>
          <a:xfrm>
            <a:off x="5251794" y="2793479"/>
            <a:ext cx="346626"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488771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3" name="Content Placeholder 2">
            <a:extLst>
              <a:ext uri="{FF2B5EF4-FFF2-40B4-BE49-F238E27FC236}">
                <a16:creationId xmlns:a16="http://schemas.microsoft.com/office/drawing/2014/main" id="{E5F5ECA3-7792-4F1C-80C5-2CAEA386BE62}"/>
              </a:ext>
            </a:extLst>
          </p:cNvPr>
          <p:cNvSpPr>
            <a:spLocks noGrp="1"/>
          </p:cNvSpPr>
          <p:nvPr>
            <p:ph idx="1"/>
          </p:nvPr>
        </p:nvSpPr>
        <p:spPr>
          <a:xfrm>
            <a:off x="6095999" y="1600200"/>
            <a:ext cx="5484813" cy="4114800"/>
          </a:xfrm>
        </p:spPr>
        <p:txBody>
          <a:bodyPr/>
          <a:lstStyle/>
          <a:p>
            <a:pPr marL="45720" indent="0">
              <a:buNone/>
            </a:pPr>
            <a:r>
              <a:rPr lang="en-US" dirty="0"/>
              <a:t>push(30)</a:t>
            </a:r>
            <a:br>
              <a:rPr lang="en-US" dirty="0"/>
            </a:br>
            <a:r>
              <a:rPr lang="en-US" dirty="0"/>
              <a:t>    </a:t>
            </a:r>
            <a:r>
              <a:rPr lang="en-US" dirty="0" err="1"/>
              <a:t>list.addToHead</a:t>
            </a:r>
            <a:r>
              <a:rPr lang="en-US" dirty="0"/>
              <a:t>(30)</a:t>
            </a:r>
          </a:p>
          <a:p>
            <a:pPr marL="45720" indent="0">
              <a:buNone/>
            </a:pPr>
            <a:r>
              <a:rPr lang="en-US" dirty="0"/>
              <a:t>push(20)</a:t>
            </a:r>
            <a:br>
              <a:rPr lang="en-US" dirty="0"/>
            </a:br>
            <a:r>
              <a:rPr lang="en-US" dirty="0"/>
              <a:t>    </a:t>
            </a:r>
            <a:r>
              <a:rPr lang="en-US" dirty="0" err="1"/>
              <a:t>list.addToHead</a:t>
            </a:r>
            <a:r>
              <a:rPr lang="en-US" dirty="0"/>
              <a:t>(20)</a:t>
            </a:r>
          </a:p>
          <a:p>
            <a:pPr marL="45720" indent="0">
              <a:buNone/>
            </a:pPr>
            <a:r>
              <a:rPr lang="en-US" dirty="0"/>
              <a:t>pop()</a:t>
            </a:r>
            <a:br>
              <a:rPr lang="en-US" dirty="0"/>
            </a:br>
            <a:r>
              <a:rPr lang="en-US" dirty="0"/>
              <a:t>    </a:t>
            </a:r>
            <a:r>
              <a:rPr lang="en-US" dirty="0" err="1"/>
              <a:t>list.removeHead</a:t>
            </a:r>
            <a:r>
              <a:rPr lang="en-US" dirty="0"/>
              <a:t>()</a:t>
            </a:r>
          </a:p>
        </p:txBody>
      </p:sp>
      <p:sp>
        <p:nvSpPr>
          <p:cNvPr id="4" name="Rectangle 3">
            <a:extLst>
              <a:ext uri="{FF2B5EF4-FFF2-40B4-BE49-F238E27FC236}">
                <a16:creationId xmlns:a16="http://schemas.microsoft.com/office/drawing/2014/main" id="{E1B84B94-F233-4A7B-A918-B434AA44B4B2}"/>
              </a:ext>
            </a:extLst>
          </p:cNvPr>
          <p:cNvSpPr/>
          <p:nvPr/>
        </p:nvSpPr>
        <p:spPr>
          <a:xfrm>
            <a:off x="3377594" y="2540834"/>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5" name="Rectangle 4">
            <a:extLst>
              <a:ext uri="{FF2B5EF4-FFF2-40B4-BE49-F238E27FC236}">
                <a16:creationId xmlns:a16="http://schemas.microsoft.com/office/drawing/2014/main" id="{3BF9AFFE-E253-4861-B971-D420C994AE61}"/>
              </a:ext>
            </a:extLst>
          </p:cNvPr>
          <p:cNvSpPr/>
          <p:nvPr/>
        </p:nvSpPr>
        <p:spPr>
          <a:xfrm>
            <a:off x="384591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6" name="Straight Arrow Connector 5">
            <a:extLst>
              <a:ext uri="{FF2B5EF4-FFF2-40B4-BE49-F238E27FC236}">
                <a16:creationId xmlns:a16="http://schemas.microsoft.com/office/drawing/2014/main" id="{BFCF1596-40B9-4642-9FBA-77EEAD3BE866}"/>
              </a:ext>
            </a:extLst>
          </p:cNvPr>
          <p:cNvCxnSpPr>
            <a:cxnSpLocks/>
          </p:cNvCxnSpPr>
          <p:nvPr/>
        </p:nvCxnSpPr>
        <p:spPr>
          <a:xfrm>
            <a:off x="4084701" y="2793480"/>
            <a:ext cx="37299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sp>
        <p:nvSpPr>
          <p:cNvPr id="9" name="Rectangle 8">
            <a:extLst>
              <a:ext uri="{FF2B5EF4-FFF2-40B4-BE49-F238E27FC236}">
                <a16:creationId xmlns:a16="http://schemas.microsoft.com/office/drawing/2014/main" id="{7C3B3D9A-6939-4EEE-894D-642BA67B0A6E}"/>
              </a:ext>
            </a:extLst>
          </p:cNvPr>
          <p:cNvSpPr/>
          <p:nvPr/>
        </p:nvSpPr>
        <p:spPr>
          <a:xfrm>
            <a:off x="221050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30</a:t>
            </a:r>
          </a:p>
        </p:txBody>
      </p:sp>
      <p:sp>
        <p:nvSpPr>
          <p:cNvPr id="10" name="Rectangle 9">
            <a:extLst>
              <a:ext uri="{FF2B5EF4-FFF2-40B4-BE49-F238E27FC236}">
                <a16:creationId xmlns:a16="http://schemas.microsoft.com/office/drawing/2014/main" id="{AD493A1C-158C-4C83-B7F3-6C2237B02B94}"/>
              </a:ext>
            </a:extLst>
          </p:cNvPr>
          <p:cNvSpPr/>
          <p:nvPr/>
        </p:nvSpPr>
        <p:spPr>
          <a:xfrm>
            <a:off x="267881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07AE1159-7BD7-48D7-B699-65DF835FEBD7}"/>
              </a:ext>
            </a:extLst>
          </p:cNvPr>
          <p:cNvCxnSpPr>
            <a:cxnSpLocks/>
            <a:endCxn id="4" idx="1"/>
          </p:cNvCxnSpPr>
          <p:nvPr/>
        </p:nvCxnSpPr>
        <p:spPr>
          <a:xfrm>
            <a:off x="2917608" y="2793479"/>
            <a:ext cx="459986" cy="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3EF8850F-3B36-48C3-B4AC-A04DD534BE9D}"/>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39015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92AAE7-47FC-4B27-8ACD-56604DBBDC30}"/>
              </a:ext>
            </a:extLst>
          </p:cNvPr>
          <p:cNvSpPr>
            <a:spLocks noGrp="1"/>
          </p:cNvSpPr>
          <p:nvPr>
            <p:ph type="title"/>
          </p:nvPr>
        </p:nvSpPr>
        <p:spPr/>
        <p:txBody>
          <a:bodyPr/>
          <a:lstStyle/>
          <a:p>
            <a:r>
              <a:rPr lang="en-US" dirty="0"/>
              <a:t>Abstract Data Type (ADT)</a:t>
            </a:r>
          </a:p>
        </p:txBody>
      </p:sp>
      <p:sp>
        <p:nvSpPr>
          <p:cNvPr id="5" name="Content Placeholder 4">
            <a:extLst>
              <a:ext uri="{FF2B5EF4-FFF2-40B4-BE49-F238E27FC236}">
                <a16:creationId xmlns:a16="http://schemas.microsoft.com/office/drawing/2014/main" id="{CB421E29-E8B4-4694-845F-D96227B8211B}"/>
              </a:ext>
            </a:extLst>
          </p:cNvPr>
          <p:cNvSpPr>
            <a:spLocks noGrp="1"/>
          </p:cNvSpPr>
          <p:nvPr>
            <p:ph idx="1"/>
          </p:nvPr>
        </p:nvSpPr>
        <p:spPr/>
        <p:txBody>
          <a:bodyPr/>
          <a:lstStyle/>
          <a:p>
            <a:r>
              <a:rPr lang="en-US" dirty="0"/>
              <a:t>An abstract data type (ADT) is a model for data where the data type is defined by the behavior of its operations.</a:t>
            </a:r>
          </a:p>
        </p:txBody>
      </p:sp>
    </p:spTree>
    <p:extLst>
      <p:ext uri="{BB962C8B-B14F-4D97-AF65-F5344CB8AC3E}">
        <p14:creationId xmlns:p14="http://schemas.microsoft.com/office/powerpoint/2010/main" val="345673978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3383F-EB85-451A-BE9E-66E43C3CA211}"/>
              </a:ext>
            </a:extLst>
          </p:cNvPr>
          <p:cNvSpPr>
            <a:spLocks noGrp="1"/>
          </p:cNvSpPr>
          <p:nvPr>
            <p:ph type="title"/>
          </p:nvPr>
        </p:nvSpPr>
        <p:spPr/>
        <p:txBody>
          <a:bodyPr/>
          <a:lstStyle/>
          <a:p>
            <a:r>
              <a:rPr lang="en-US" dirty="0"/>
              <a:t>Linked List-Based Stack Implementation</a:t>
            </a:r>
          </a:p>
        </p:txBody>
      </p:sp>
      <p:sp>
        <p:nvSpPr>
          <p:cNvPr id="3" name="Content Placeholder 2">
            <a:extLst>
              <a:ext uri="{FF2B5EF4-FFF2-40B4-BE49-F238E27FC236}">
                <a16:creationId xmlns:a16="http://schemas.microsoft.com/office/drawing/2014/main" id="{E5F5ECA3-7792-4F1C-80C5-2CAEA386BE62}"/>
              </a:ext>
            </a:extLst>
          </p:cNvPr>
          <p:cNvSpPr>
            <a:spLocks noGrp="1"/>
          </p:cNvSpPr>
          <p:nvPr>
            <p:ph idx="1"/>
          </p:nvPr>
        </p:nvSpPr>
        <p:spPr>
          <a:xfrm>
            <a:off x="6095999" y="1600200"/>
            <a:ext cx="5484813" cy="4114800"/>
          </a:xfrm>
        </p:spPr>
        <p:txBody>
          <a:bodyPr/>
          <a:lstStyle/>
          <a:p>
            <a:pPr marL="45720" indent="0">
              <a:buNone/>
            </a:pPr>
            <a:r>
              <a:rPr lang="en-US" dirty="0"/>
              <a:t>push(30)</a:t>
            </a:r>
            <a:br>
              <a:rPr lang="en-US" dirty="0"/>
            </a:br>
            <a:r>
              <a:rPr lang="en-US" dirty="0"/>
              <a:t>    </a:t>
            </a:r>
            <a:r>
              <a:rPr lang="en-US" dirty="0" err="1"/>
              <a:t>list.addToHead</a:t>
            </a:r>
            <a:r>
              <a:rPr lang="en-US" dirty="0"/>
              <a:t>(30)</a:t>
            </a:r>
          </a:p>
          <a:p>
            <a:pPr marL="45720" indent="0">
              <a:buNone/>
            </a:pPr>
            <a:r>
              <a:rPr lang="en-US" dirty="0"/>
              <a:t>push(20)</a:t>
            </a:r>
            <a:br>
              <a:rPr lang="en-US" dirty="0"/>
            </a:br>
            <a:r>
              <a:rPr lang="en-US" dirty="0"/>
              <a:t>    </a:t>
            </a:r>
            <a:r>
              <a:rPr lang="en-US" dirty="0" err="1"/>
              <a:t>list.addToHead</a:t>
            </a:r>
            <a:r>
              <a:rPr lang="en-US" dirty="0"/>
              <a:t>(20)</a:t>
            </a:r>
          </a:p>
          <a:p>
            <a:pPr marL="45720" indent="0">
              <a:buNone/>
            </a:pPr>
            <a:r>
              <a:rPr lang="en-US" dirty="0"/>
              <a:t>pop()</a:t>
            </a:r>
            <a:br>
              <a:rPr lang="en-US" dirty="0"/>
            </a:br>
            <a:r>
              <a:rPr lang="en-US" dirty="0"/>
              <a:t>    </a:t>
            </a:r>
            <a:r>
              <a:rPr lang="en-US" dirty="0" err="1"/>
              <a:t>list.removeHead</a:t>
            </a:r>
            <a:r>
              <a:rPr lang="en-US" dirty="0"/>
              <a:t>()</a:t>
            </a:r>
          </a:p>
          <a:p>
            <a:pPr marL="45720" indent="0">
              <a:buNone/>
            </a:pPr>
            <a:r>
              <a:rPr lang="en-US" dirty="0"/>
              <a:t>pop()</a:t>
            </a:r>
            <a:br>
              <a:rPr lang="en-US" dirty="0"/>
            </a:br>
            <a:r>
              <a:rPr lang="en-US" dirty="0"/>
              <a:t>    </a:t>
            </a:r>
            <a:r>
              <a:rPr lang="en-US" dirty="0" err="1"/>
              <a:t>list.removeHead</a:t>
            </a:r>
            <a:r>
              <a:rPr lang="en-US" dirty="0"/>
              <a:t>()</a:t>
            </a:r>
          </a:p>
        </p:txBody>
      </p:sp>
      <p:sp>
        <p:nvSpPr>
          <p:cNvPr id="7" name="TextBox 6">
            <a:extLst>
              <a:ext uri="{FF2B5EF4-FFF2-40B4-BE49-F238E27FC236}">
                <a16:creationId xmlns:a16="http://schemas.microsoft.com/office/drawing/2014/main" id="{0A77EF5A-F939-420B-9AB8-A04B35F643D8}"/>
              </a:ext>
            </a:extLst>
          </p:cNvPr>
          <p:cNvSpPr txBox="1"/>
          <p:nvPr/>
        </p:nvSpPr>
        <p:spPr>
          <a:xfrm>
            <a:off x="2339075" y="1780016"/>
            <a:ext cx="712054" cy="369332"/>
          </a:xfrm>
          <a:prstGeom prst="rect">
            <a:avLst/>
          </a:prstGeom>
          <a:noFill/>
        </p:spPr>
        <p:txBody>
          <a:bodyPr wrap="none" rtlCol="0">
            <a:spAutoFit/>
          </a:bodyPr>
          <a:lstStyle/>
          <a:p>
            <a:r>
              <a:rPr lang="en-US" dirty="0"/>
              <a:t>head</a:t>
            </a:r>
          </a:p>
        </p:txBody>
      </p:sp>
      <p:sp>
        <p:nvSpPr>
          <p:cNvPr id="9" name="Rectangle 8">
            <a:extLst>
              <a:ext uri="{FF2B5EF4-FFF2-40B4-BE49-F238E27FC236}">
                <a16:creationId xmlns:a16="http://schemas.microsoft.com/office/drawing/2014/main" id="{7C3B3D9A-6939-4EEE-894D-642BA67B0A6E}"/>
              </a:ext>
            </a:extLst>
          </p:cNvPr>
          <p:cNvSpPr/>
          <p:nvPr/>
        </p:nvSpPr>
        <p:spPr>
          <a:xfrm>
            <a:off x="2210501" y="2540833"/>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40</a:t>
            </a:r>
          </a:p>
        </p:txBody>
      </p:sp>
      <p:sp>
        <p:nvSpPr>
          <p:cNvPr id="10" name="Rectangle 9">
            <a:extLst>
              <a:ext uri="{FF2B5EF4-FFF2-40B4-BE49-F238E27FC236}">
                <a16:creationId xmlns:a16="http://schemas.microsoft.com/office/drawing/2014/main" id="{AD493A1C-158C-4C83-B7F3-6C2237B02B94}"/>
              </a:ext>
            </a:extLst>
          </p:cNvPr>
          <p:cNvSpPr/>
          <p:nvPr/>
        </p:nvSpPr>
        <p:spPr>
          <a:xfrm>
            <a:off x="2678818" y="2540832"/>
            <a:ext cx="460917" cy="505293"/>
          </a:xfrm>
          <a:prstGeom prst="rect">
            <a:avLst/>
          </a:prstGeom>
          <a:ln w="285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11" name="Straight Arrow Connector 10">
            <a:extLst>
              <a:ext uri="{FF2B5EF4-FFF2-40B4-BE49-F238E27FC236}">
                <a16:creationId xmlns:a16="http://schemas.microsoft.com/office/drawing/2014/main" id="{07AE1159-7BD7-48D7-B699-65DF835FEBD7}"/>
              </a:ext>
            </a:extLst>
          </p:cNvPr>
          <p:cNvCxnSpPr>
            <a:cxnSpLocks/>
          </p:cNvCxnSpPr>
          <p:nvPr/>
        </p:nvCxnSpPr>
        <p:spPr>
          <a:xfrm>
            <a:off x="2917608" y="2793479"/>
            <a:ext cx="388300"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3EF8850F-3B36-48C3-B4AC-A04DD534BE9D}"/>
              </a:ext>
            </a:extLst>
          </p:cNvPr>
          <p:cNvCxnSpPr>
            <a:cxnSpLocks/>
          </p:cNvCxnSpPr>
          <p:nvPr/>
        </p:nvCxnSpPr>
        <p:spPr>
          <a:xfrm>
            <a:off x="2695103" y="2151641"/>
            <a:ext cx="0" cy="27503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343508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Linked List-Based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With a linked list, the head will represent the top of our stack.</a:t>
            </a:r>
          </a:p>
          <a:p>
            <a:pPr lvl="1"/>
            <a:r>
              <a:rPr lang="en-US" dirty="0">
                <a:highlight>
                  <a:srgbClr val="FFFF00"/>
                </a:highlight>
              </a:rPr>
              <a:t>On your paper, implement the Stack methods given a singly linked list object.</a:t>
            </a:r>
          </a:p>
          <a:p>
            <a:pPr lvl="2"/>
            <a:r>
              <a:rPr lang="en-US" dirty="0"/>
              <a:t>push(E e) – </a:t>
            </a:r>
            <a:r>
              <a:rPr lang="en-US" dirty="0" err="1"/>
              <a:t>list.addToHead</a:t>
            </a:r>
            <a:r>
              <a:rPr lang="en-US" dirty="0"/>
              <a:t>(e);</a:t>
            </a:r>
          </a:p>
          <a:p>
            <a:pPr lvl="2"/>
            <a:r>
              <a:rPr lang="en-US" dirty="0"/>
              <a:t>pop() – </a:t>
            </a:r>
            <a:r>
              <a:rPr lang="en-US" dirty="0" err="1"/>
              <a:t>list.removeHead</a:t>
            </a:r>
            <a:r>
              <a:rPr lang="en-US" dirty="0"/>
              <a:t>();</a:t>
            </a:r>
          </a:p>
          <a:p>
            <a:pPr lvl="2"/>
            <a:r>
              <a:rPr lang="en-US" dirty="0"/>
              <a:t>top() – </a:t>
            </a:r>
            <a:r>
              <a:rPr lang="en-US" dirty="0" err="1"/>
              <a:t>list.getHead</a:t>
            </a:r>
            <a:r>
              <a:rPr lang="en-US" dirty="0"/>
              <a:t>();</a:t>
            </a:r>
          </a:p>
          <a:p>
            <a:pPr lvl="2"/>
            <a:r>
              <a:rPr lang="en-US" dirty="0"/>
              <a:t>size() – </a:t>
            </a:r>
            <a:r>
              <a:rPr lang="en-US" dirty="0" err="1"/>
              <a:t>list.size</a:t>
            </a:r>
            <a:r>
              <a:rPr lang="en-US" dirty="0"/>
              <a:t>();</a:t>
            </a:r>
          </a:p>
          <a:p>
            <a:pPr lvl="2"/>
            <a:r>
              <a:rPr lang="en-US" dirty="0" err="1"/>
              <a:t>isEmpty</a:t>
            </a:r>
            <a:r>
              <a:rPr lang="en-US" dirty="0"/>
              <a:t>() – </a:t>
            </a:r>
            <a:r>
              <a:rPr lang="en-US" dirty="0" err="1"/>
              <a:t>list.isEmpty</a:t>
            </a:r>
            <a:r>
              <a:rPr lang="en-US" dirty="0"/>
              <a:t>();</a:t>
            </a:r>
          </a:p>
          <a:p>
            <a:pPr lvl="2"/>
            <a:endParaRPr lang="en-US" dirty="0"/>
          </a:p>
          <a:p>
            <a:pPr lvl="2"/>
            <a:endParaRPr lang="en-US" dirty="0"/>
          </a:p>
        </p:txBody>
      </p:sp>
    </p:spTree>
    <p:extLst>
      <p:ext uri="{BB962C8B-B14F-4D97-AF65-F5344CB8AC3E}">
        <p14:creationId xmlns:p14="http://schemas.microsoft.com/office/powerpoint/2010/main" val="30819205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41F623-93C0-4F65-9F1F-4E3300D9FB7D}"/>
              </a:ext>
            </a:extLst>
          </p:cNvPr>
          <p:cNvSpPr>
            <a:spLocks noGrp="1"/>
          </p:cNvSpPr>
          <p:nvPr>
            <p:ph type="title"/>
          </p:nvPr>
        </p:nvSpPr>
        <p:spPr/>
        <p:txBody>
          <a:bodyPr/>
          <a:lstStyle/>
          <a:p>
            <a:r>
              <a:rPr lang="en-US" dirty="0"/>
              <a:t>Linked List-Based Stack Implementation</a:t>
            </a:r>
          </a:p>
        </p:txBody>
      </p:sp>
      <p:sp>
        <p:nvSpPr>
          <p:cNvPr id="5" name="Content Placeholder 4">
            <a:extLst>
              <a:ext uri="{FF2B5EF4-FFF2-40B4-BE49-F238E27FC236}">
                <a16:creationId xmlns:a16="http://schemas.microsoft.com/office/drawing/2014/main" id="{975021E7-D6F6-4FC9-A29C-F654FE4CB28F}"/>
              </a:ext>
            </a:extLst>
          </p:cNvPr>
          <p:cNvSpPr>
            <a:spLocks noGrp="1"/>
          </p:cNvSpPr>
          <p:nvPr>
            <p:ph idx="1"/>
          </p:nvPr>
        </p:nvSpPr>
        <p:spPr/>
        <p:txBody>
          <a:bodyPr/>
          <a:lstStyle/>
          <a:p>
            <a:r>
              <a:rPr lang="en-US" dirty="0"/>
              <a:t>With a linked list, the head will represent the top of our stack.</a:t>
            </a:r>
          </a:p>
          <a:p>
            <a:pPr lvl="1"/>
            <a:r>
              <a:rPr lang="en-US" dirty="0">
                <a:highlight>
                  <a:srgbClr val="FFFF00"/>
                </a:highlight>
              </a:rPr>
              <a:t>On your paper, implement the Stack methods given a singly linked list object.</a:t>
            </a:r>
          </a:p>
          <a:p>
            <a:pPr lvl="2"/>
            <a:r>
              <a:rPr lang="en-US" dirty="0"/>
              <a:t>push(E e) – </a:t>
            </a:r>
            <a:r>
              <a:rPr lang="en-US" dirty="0" err="1"/>
              <a:t>list.addToHead</a:t>
            </a:r>
            <a:r>
              <a:rPr lang="en-US" dirty="0"/>
              <a:t>(e);</a:t>
            </a:r>
          </a:p>
          <a:p>
            <a:pPr lvl="2"/>
            <a:r>
              <a:rPr lang="en-US" dirty="0"/>
              <a:t>pop() – </a:t>
            </a:r>
            <a:r>
              <a:rPr lang="en-US" dirty="0" err="1"/>
              <a:t>list.removeHead</a:t>
            </a:r>
            <a:r>
              <a:rPr lang="en-US" dirty="0"/>
              <a:t>();</a:t>
            </a:r>
          </a:p>
          <a:p>
            <a:pPr lvl="2"/>
            <a:r>
              <a:rPr lang="en-US" dirty="0"/>
              <a:t>top() – </a:t>
            </a:r>
            <a:r>
              <a:rPr lang="en-US" dirty="0" err="1"/>
              <a:t>list.getHead</a:t>
            </a:r>
            <a:r>
              <a:rPr lang="en-US" dirty="0"/>
              <a:t>();</a:t>
            </a:r>
          </a:p>
          <a:p>
            <a:pPr lvl="2"/>
            <a:r>
              <a:rPr lang="en-US" dirty="0"/>
              <a:t>size() – </a:t>
            </a:r>
            <a:r>
              <a:rPr lang="en-US" dirty="0" err="1"/>
              <a:t>list.size</a:t>
            </a:r>
            <a:r>
              <a:rPr lang="en-US" dirty="0"/>
              <a:t>();</a:t>
            </a:r>
          </a:p>
          <a:p>
            <a:pPr lvl="2"/>
            <a:r>
              <a:rPr lang="en-US" dirty="0" err="1"/>
              <a:t>isEmpty</a:t>
            </a:r>
            <a:r>
              <a:rPr lang="en-US" dirty="0"/>
              <a:t>() – </a:t>
            </a:r>
            <a:r>
              <a:rPr lang="en-US" dirty="0" err="1"/>
              <a:t>list.isEmpty</a:t>
            </a:r>
            <a:r>
              <a:rPr lang="en-US" dirty="0"/>
              <a:t>();</a:t>
            </a:r>
          </a:p>
          <a:p>
            <a:r>
              <a:rPr lang="en-US" dirty="0"/>
              <a:t>All these operations are O(1)</a:t>
            </a:r>
          </a:p>
        </p:txBody>
      </p:sp>
    </p:spTree>
    <p:extLst>
      <p:ext uri="{BB962C8B-B14F-4D97-AF65-F5344CB8AC3E}">
        <p14:creationId xmlns:p14="http://schemas.microsoft.com/office/powerpoint/2010/main" val="332659544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Stack Applications</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lstStyle/>
          <a:p>
            <a:r>
              <a:rPr lang="en-US" dirty="0"/>
              <a:t>Call Stack</a:t>
            </a:r>
          </a:p>
          <a:p>
            <a:pPr lvl="1"/>
            <a:r>
              <a:rPr lang="en-US" dirty="0"/>
              <a:t>Recursion</a:t>
            </a:r>
          </a:p>
          <a:p>
            <a:r>
              <a:rPr lang="en-US" dirty="0"/>
              <a:t>Depth First Search</a:t>
            </a:r>
          </a:p>
        </p:txBody>
      </p:sp>
    </p:spTree>
    <p:extLst>
      <p:ext uri="{BB962C8B-B14F-4D97-AF65-F5344CB8AC3E}">
        <p14:creationId xmlns:p14="http://schemas.microsoft.com/office/powerpoint/2010/main" val="21263930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lstStyle/>
          <a:p>
            <a:r>
              <a:rPr lang="en-US" dirty="0"/>
              <a:t>When we run a program, we will usually call many different functions, those of which may call other functions.  Because our program runs line-by-line, we need to keep track of which functions have been called inside of which functions, what lines we stopped at, etc.</a:t>
            </a:r>
            <a:endParaRPr lang="en-US" b="1" dirty="0"/>
          </a:p>
        </p:txBody>
      </p:sp>
    </p:spTree>
    <p:extLst>
      <p:ext uri="{BB962C8B-B14F-4D97-AF65-F5344CB8AC3E}">
        <p14:creationId xmlns:p14="http://schemas.microsoft.com/office/powerpoint/2010/main" val="1548814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lstStyle/>
          <a:p>
            <a:r>
              <a:rPr lang="en-US" dirty="0"/>
              <a:t>When we run a program, we will usually call many different functions, those of which may call other functions.  Because our program runs line-by-line, we need to keep track of which functions have been called inside of which functions, what lines we stopped at, etc.</a:t>
            </a:r>
          </a:p>
          <a:p>
            <a:r>
              <a:rPr lang="en-US" dirty="0"/>
              <a:t>Many programming languages keep track of this chain of active methods within a </a:t>
            </a:r>
            <a:r>
              <a:rPr lang="en-US" b="1" dirty="0"/>
              <a:t>call </a:t>
            </a:r>
            <a:r>
              <a:rPr lang="en-US" b="1"/>
              <a:t>stack</a:t>
            </a:r>
            <a:r>
              <a:rPr lang="en-US"/>
              <a:t>.</a:t>
            </a:r>
            <a:endParaRPr lang="en-US" b="1" dirty="0"/>
          </a:p>
        </p:txBody>
      </p:sp>
    </p:spTree>
    <p:extLst>
      <p:ext uri="{BB962C8B-B14F-4D97-AF65-F5344CB8AC3E}">
        <p14:creationId xmlns:p14="http://schemas.microsoft.com/office/powerpoint/2010/main" val="311298828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lstStyle/>
          <a:p>
            <a:r>
              <a:rPr lang="en-US" dirty="0"/>
              <a:t>When we run a program, we will usually call many different functions, those of which may call other functions.  Because our program runs line-by-line, we need to keep track of which functions have been called inside of which functions, what lines we stopped at, etc.</a:t>
            </a:r>
          </a:p>
          <a:p>
            <a:r>
              <a:rPr lang="en-US" dirty="0"/>
              <a:t>Many programming languages keep track of this chain of active methods within a </a:t>
            </a:r>
            <a:r>
              <a:rPr lang="en-US" b="1" dirty="0"/>
              <a:t>call stack</a:t>
            </a:r>
            <a:r>
              <a:rPr lang="en-US" dirty="0"/>
              <a:t>.</a:t>
            </a:r>
          </a:p>
          <a:p>
            <a:r>
              <a:rPr lang="en-US" dirty="0"/>
              <a:t>When a method is called, we push a </a:t>
            </a:r>
            <a:r>
              <a:rPr lang="en-US" b="1" dirty="0"/>
              <a:t>stack frame</a:t>
            </a:r>
            <a:r>
              <a:rPr lang="en-US" dirty="0"/>
              <a:t> onto the call stack with information on our method.</a:t>
            </a:r>
          </a:p>
          <a:p>
            <a:endParaRPr lang="en-US" b="1" dirty="0"/>
          </a:p>
        </p:txBody>
      </p:sp>
    </p:spTree>
    <p:extLst>
      <p:ext uri="{BB962C8B-B14F-4D97-AF65-F5344CB8AC3E}">
        <p14:creationId xmlns:p14="http://schemas.microsoft.com/office/powerpoint/2010/main" val="373279448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lstStyle/>
          <a:p>
            <a:r>
              <a:rPr lang="en-US" dirty="0"/>
              <a:t>When we run a program, we will usually call many different functions, those of which may call other functions.  Because our program runs line-by-line, we need to keep track of which functions have been called inside of which functions, what lines we stopped at, etc.</a:t>
            </a:r>
          </a:p>
          <a:p>
            <a:r>
              <a:rPr lang="en-US" dirty="0"/>
              <a:t>Many programming languages keep track of this chain of active methods within a </a:t>
            </a:r>
            <a:r>
              <a:rPr lang="en-US" b="1" dirty="0"/>
              <a:t>call stack</a:t>
            </a:r>
            <a:r>
              <a:rPr lang="en-US" dirty="0"/>
              <a:t>.</a:t>
            </a:r>
          </a:p>
          <a:p>
            <a:r>
              <a:rPr lang="en-US" dirty="0"/>
              <a:t>When a method is called, we push a </a:t>
            </a:r>
            <a:r>
              <a:rPr lang="en-US" b="1" dirty="0"/>
              <a:t>stack frame</a:t>
            </a:r>
            <a:r>
              <a:rPr lang="en-US" dirty="0"/>
              <a:t> onto the call stack with information on our method.</a:t>
            </a:r>
          </a:p>
          <a:p>
            <a:r>
              <a:rPr lang="en-US" dirty="0"/>
              <a:t>When the method returns, we pop the stack frame and give control to the next stack frame at the top of our stack.</a:t>
            </a:r>
          </a:p>
          <a:p>
            <a:pPr marL="45720" indent="0">
              <a:buNone/>
            </a:pPr>
            <a:endParaRPr lang="en-US" dirty="0"/>
          </a:p>
          <a:p>
            <a:endParaRPr lang="en-US" b="1" dirty="0"/>
          </a:p>
        </p:txBody>
      </p:sp>
    </p:spTree>
    <p:extLst>
      <p:ext uri="{BB962C8B-B14F-4D97-AF65-F5344CB8AC3E}">
        <p14:creationId xmlns:p14="http://schemas.microsoft.com/office/powerpoint/2010/main" val="33367340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9" name="Table 8">
            <a:extLst>
              <a:ext uri="{FF2B5EF4-FFF2-40B4-BE49-F238E27FC236}">
                <a16:creationId xmlns:a16="http://schemas.microsoft.com/office/drawing/2014/main" id="{87D63A17-8FF6-4826-A337-44CFEE1BCB42}"/>
              </a:ext>
            </a:extLst>
          </p:cNvPr>
          <p:cNvGraphicFramePr>
            <a:graphicFrameLocks noGrp="1"/>
          </p:cNvGraphicFramePr>
          <p:nvPr>
            <p:extLst>
              <p:ext uri="{D42A27DB-BD31-4B8C-83A1-F6EECF244321}">
                <p14:modId xmlns:p14="http://schemas.microsoft.com/office/powerpoint/2010/main" val="3860984489"/>
              </p:ext>
            </p:extLst>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Tree>
    <p:extLst>
      <p:ext uri="{BB962C8B-B14F-4D97-AF65-F5344CB8AC3E}">
        <p14:creationId xmlns:p14="http://schemas.microsoft.com/office/powerpoint/2010/main" val="167716852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extLst>
              <p:ext uri="{D42A27DB-BD31-4B8C-83A1-F6EECF244321}">
                <p14:modId xmlns:p14="http://schemas.microsoft.com/office/powerpoint/2010/main" val="3023904925"/>
              </p:ext>
            </p:extLst>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7" name="Arrow: Right 6">
            <a:extLst>
              <a:ext uri="{FF2B5EF4-FFF2-40B4-BE49-F238E27FC236}">
                <a16:creationId xmlns:a16="http://schemas.microsoft.com/office/drawing/2014/main" id="{395EEBDC-811C-4613-AD95-37B081426FEB}"/>
              </a:ext>
            </a:extLst>
          </p:cNvPr>
          <p:cNvSpPr/>
          <p:nvPr/>
        </p:nvSpPr>
        <p:spPr>
          <a:xfrm>
            <a:off x="1037492" y="1812947"/>
            <a:ext cx="1170721"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8855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92AAE7-47FC-4B27-8ACD-56604DBBDC30}"/>
              </a:ext>
            </a:extLst>
          </p:cNvPr>
          <p:cNvSpPr>
            <a:spLocks noGrp="1"/>
          </p:cNvSpPr>
          <p:nvPr>
            <p:ph type="title"/>
          </p:nvPr>
        </p:nvSpPr>
        <p:spPr/>
        <p:txBody>
          <a:bodyPr/>
          <a:lstStyle/>
          <a:p>
            <a:r>
              <a:rPr lang="en-US" dirty="0"/>
              <a:t>Abstract Data Type (ADT)</a:t>
            </a:r>
          </a:p>
        </p:txBody>
      </p:sp>
      <p:sp>
        <p:nvSpPr>
          <p:cNvPr id="5" name="Content Placeholder 4">
            <a:extLst>
              <a:ext uri="{FF2B5EF4-FFF2-40B4-BE49-F238E27FC236}">
                <a16:creationId xmlns:a16="http://schemas.microsoft.com/office/drawing/2014/main" id="{CB421E29-E8B4-4694-845F-D96227B8211B}"/>
              </a:ext>
            </a:extLst>
          </p:cNvPr>
          <p:cNvSpPr>
            <a:spLocks noGrp="1"/>
          </p:cNvSpPr>
          <p:nvPr>
            <p:ph idx="1"/>
          </p:nvPr>
        </p:nvSpPr>
        <p:spPr/>
        <p:txBody>
          <a:bodyPr/>
          <a:lstStyle/>
          <a:p>
            <a:r>
              <a:rPr lang="en-US" dirty="0"/>
              <a:t>An abstract data type (ADT) is a model for data where the data type is defined by the behavior of its operations.</a:t>
            </a:r>
          </a:p>
          <a:p>
            <a:r>
              <a:rPr lang="en-US" dirty="0"/>
              <a:t>An ADT does not define the implementation of its operations; the ADT can only defines what the it can and can’t do.</a:t>
            </a:r>
          </a:p>
        </p:txBody>
      </p:sp>
    </p:spTree>
    <p:extLst>
      <p:ext uri="{BB962C8B-B14F-4D97-AF65-F5344CB8AC3E}">
        <p14:creationId xmlns:p14="http://schemas.microsoft.com/office/powerpoint/2010/main" val="30480131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7" name="Arrow: Right 6">
            <a:extLst>
              <a:ext uri="{FF2B5EF4-FFF2-40B4-BE49-F238E27FC236}">
                <a16:creationId xmlns:a16="http://schemas.microsoft.com/office/drawing/2014/main" id="{395EEBDC-811C-4613-AD95-37B081426FEB}"/>
              </a:ext>
            </a:extLst>
          </p:cNvPr>
          <p:cNvSpPr/>
          <p:nvPr/>
        </p:nvSpPr>
        <p:spPr>
          <a:xfrm>
            <a:off x="1037492" y="1812947"/>
            <a:ext cx="1170721"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8CC30F8-641E-4313-B3AB-B3B397A2B402}"/>
              </a:ext>
            </a:extLst>
          </p:cNvPr>
          <p:cNvSpPr txBox="1"/>
          <p:nvPr/>
        </p:nvSpPr>
        <p:spPr>
          <a:xfrm>
            <a:off x="184639" y="1505216"/>
            <a:ext cx="1916722" cy="369332"/>
          </a:xfrm>
          <a:prstGeom prst="rect">
            <a:avLst/>
          </a:prstGeom>
          <a:noFill/>
        </p:spPr>
        <p:txBody>
          <a:bodyPr wrap="square" rtlCol="0">
            <a:spAutoFit/>
          </a:bodyPr>
          <a:lstStyle/>
          <a:p>
            <a:r>
              <a:rPr lang="en-US" dirty="0"/>
              <a:t>Push A()</a:t>
            </a:r>
          </a:p>
        </p:txBody>
      </p:sp>
    </p:spTree>
    <p:extLst>
      <p:ext uri="{BB962C8B-B14F-4D97-AF65-F5344CB8AC3E}">
        <p14:creationId xmlns:p14="http://schemas.microsoft.com/office/powerpoint/2010/main" val="29184275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7" name="Arrow: Right 6">
            <a:extLst>
              <a:ext uri="{FF2B5EF4-FFF2-40B4-BE49-F238E27FC236}">
                <a16:creationId xmlns:a16="http://schemas.microsoft.com/office/drawing/2014/main" id="{395EEBDC-811C-4613-AD95-37B081426FEB}"/>
              </a:ext>
            </a:extLst>
          </p:cNvPr>
          <p:cNvSpPr/>
          <p:nvPr/>
        </p:nvSpPr>
        <p:spPr>
          <a:xfrm>
            <a:off x="1037492" y="1812947"/>
            <a:ext cx="1170721"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B3941AC3-B709-4EB4-8B64-CB613E7A542C}"/>
              </a:ext>
            </a:extLst>
          </p:cNvPr>
          <p:cNvSpPr txBox="1"/>
          <p:nvPr/>
        </p:nvSpPr>
        <p:spPr>
          <a:xfrm>
            <a:off x="184639" y="1505216"/>
            <a:ext cx="1916722" cy="369332"/>
          </a:xfrm>
          <a:prstGeom prst="rect">
            <a:avLst/>
          </a:prstGeom>
          <a:noFill/>
        </p:spPr>
        <p:txBody>
          <a:bodyPr wrap="square" rtlCol="0">
            <a:spAutoFit/>
          </a:bodyPr>
          <a:lstStyle/>
          <a:p>
            <a:r>
              <a:rPr lang="en-US" dirty="0"/>
              <a:t>Push A()</a:t>
            </a:r>
          </a:p>
        </p:txBody>
      </p:sp>
    </p:spTree>
    <p:extLst>
      <p:ext uri="{BB962C8B-B14F-4D97-AF65-F5344CB8AC3E}">
        <p14:creationId xmlns:p14="http://schemas.microsoft.com/office/powerpoint/2010/main" val="141562890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sp>
        <p:nvSpPr>
          <p:cNvPr id="4" name="Arrow: Right 3">
            <a:extLst>
              <a:ext uri="{FF2B5EF4-FFF2-40B4-BE49-F238E27FC236}">
                <a16:creationId xmlns:a16="http://schemas.microsoft.com/office/drawing/2014/main" id="{2DB8E321-3751-4401-BF84-A5B2B71961AC}"/>
              </a:ext>
            </a:extLst>
          </p:cNvPr>
          <p:cNvSpPr/>
          <p:nvPr/>
        </p:nvSpPr>
        <p:spPr>
          <a:xfrm>
            <a:off x="1424354" y="3052663"/>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0" name="Arrow: Right 9">
            <a:extLst>
              <a:ext uri="{FF2B5EF4-FFF2-40B4-BE49-F238E27FC236}">
                <a16:creationId xmlns:a16="http://schemas.microsoft.com/office/drawing/2014/main" id="{4B5C90BB-072A-4347-8201-5D77F57FED27}"/>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43157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sp>
        <p:nvSpPr>
          <p:cNvPr id="4" name="Arrow: Right 3">
            <a:extLst>
              <a:ext uri="{FF2B5EF4-FFF2-40B4-BE49-F238E27FC236}">
                <a16:creationId xmlns:a16="http://schemas.microsoft.com/office/drawing/2014/main" id="{2DB8E321-3751-4401-BF84-A5B2B71961AC}"/>
              </a:ext>
            </a:extLst>
          </p:cNvPr>
          <p:cNvSpPr/>
          <p:nvPr/>
        </p:nvSpPr>
        <p:spPr>
          <a:xfrm>
            <a:off x="1424354" y="3052663"/>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0" name="Arrow: Right 9">
            <a:extLst>
              <a:ext uri="{FF2B5EF4-FFF2-40B4-BE49-F238E27FC236}">
                <a16:creationId xmlns:a16="http://schemas.microsoft.com/office/drawing/2014/main" id="{4B5C90BB-072A-4347-8201-5D77F57FED27}"/>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6087A03-E7A5-4157-8FAA-9A130EA7B6D4}"/>
              </a:ext>
            </a:extLst>
          </p:cNvPr>
          <p:cNvSpPr txBox="1"/>
          <p:nvPr/>
        </p:nvSpPr>
        <p:spPr>
          <a:xfrm>
            <a:off x="184639" y="2806423"/>
            <a:ext cx="1916722" cy="369332"/>
          </a:xfrm>
          <a:prstGeom prst="rect">
            <a:avLst/>
          </a:prstGeom>
          <a:noFill/>
        </p:spPr>
        <p:txBody>
          <a:bodyPr wrap="square" rtlCol="0">
            <a:spAutoFit/>
          </a:bodyPr>
          <a:lstStyle/>
          <a:p>
            <a:r>
              <a:rPr lang="en-US" dirty="0"/>
              <a:t>Print</a:t>
            </a:r>
          </a:p>
        </p:txBody>
      </p:sp>
    </p:spTree>
    <p:extLst>
      <p:ext uri="{BB962C8B-B14F-4D97-AF65-F5344CB8AC3E}">
        <p14:creationId xmlns:p14="http://schemas.microsoft.com/office/powerpoint/2010/main" val="27812060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sp>
        <p:nvSpPr>
          <p:cNvPr id="4" name="Arrow: Right 3">
            <a:extLst>
              <a:ext uri="{FF2B5EF4-FFF2-40B4-BE49-F238E27FC236}">
                <a16:creationId xmlns:a16="http://schemas.microsoft.com/office/drawing/2014/main" id="{2DB8E321-3751-4401-BF84-A5B2B71961AC}"/>
              </a:ext>
            </a:extLst>
          </p:cNvPr>
          <p:cNvSpPr/>
          <p:nvPr/>
        </p:nvSpPr>
        <p:spPr>
          <a:xfrm>
            <a:off x="1424354" y="3052663"/>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369332"/>
          </a:xfrm>
          <a:prstGeom prst="rect">
            <a:avLst/>
          </a:prstGeom>
          <a:noFill/>
        </p:spPr>
        <p:txBody>
          <a:bodyPr wrap="square" rtlCol="0">
            <a:spAutoFit/>
          </a:bodyPr>
          <a:lstStyle/>
          <a:p>
            <a:r>
              <a:rPr lang="en-US" dirty="0"/>
              <a:t>Calling A</a:t>
            </a:r>
          </a:p>
        </p:txBody>
      </p:sp>
      <p:sp>
        <p:nvSpPr>
          <p:cNvPr id="10" name="Arrow: Right 9">
            <a:extLst>
              <a:ext uri="{FF2B5EF4-FFF2-40B4-BE49-F238E27FC236}">
                <a16:creationId xmlns:a16="http://schemas.microsoft.com/office/drawing/2014/main" id="{4B5C90BB-072A-4347-8201-5D77F57FED27}"/>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064368C-805F-42CA-9E1E-98E84176A536}"/>
              </a:ext>
            </a:extLst>
          </p:cNvPr>
          <p:cNvSpPr txBox="1"/>
          <p:nvPr/>
        </p:nvSpPr>
        <p:spPr>
          <a:xfrm>
            <a:off x="184639" y="2806423"/>
            <a:ext cx="1916722" cy="369332"/>
          </a:xfrm>
          <a:prstGeom prst="rect">
            <a:avLst/>
          </a:prstGeom>
          <a:noFill/>
        </p:spPr>
        <p:txBody>
          <a:bodyPr wrap="square" rtlCol="0">
            <a:spAutoFit/>
          </a:bodyPr>
          <a:lstStyle/>
          <a:p>
            <a:r>
              <a:rPr lang="en-US" dirty="0"/>
              <a:t>Print</a:t>
            </a:r>
          </a:p>
        </p:txBody>
      </p:sp>
    </p:spTree>
    <p:extLst>
      <p:ext uri="{BB962C8B-B14F-4D97-AF65-F5344CB8AC3E}">
        <p14:creationId xmlns:p14="http://schemas.microsoft.com/office/powerpoint/2010/main" val="39642784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369332"/>
          </a:xfrm>
          <a:prstGeom prst="rect">
            <a:avLst/>
          </a:prstGeom>
          <a:noFill/>
        </p:spPr>
        <p:txBody>
          <a:bodyPr wrap="square" rtlCol="0">
            <a:spAutoFit/>
          </a:bodyPr>
          <a:lstStyle/>
          <a:p>
            <a:r>
              <a:rPr lang="en-US" dirty="0"/>
              <a:t>Calling A</a:t>
            </a:r>
          </a:p>
        </p:txBody>
      </p:sp>
      <p:sp>
        <p:nvSpPr>
          <p:cNvPr id="14" name="Arrow: Right 13">
            <a:extLst>
              <a:ext uri="{FF2B5EF4-FFF2-40B4-BE49-F238E27FC236}">
                <a16:creationId xmlns:a16="http://schemas.microsoft.com/office/drawing/2014/main" id="{E7A3505B-BAD8-4333-BBEA-395C2836DE8C}"/>
              </a:ext>
            </a:extLst>
          </p:cNvPr>
          <p:cNvSpPr/>
          <p:nvPr/>
        </p:nvSpPr>
        <p:spPr>
          <a:xfrm>
            <a:off x="1424354" y="3210058"/>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Arrow: Right 14">
            <a:extLst>
              <a:ext uri="{FF2B5EF4-FFF2-40B4-BE49-F238E27FC236}">
                <a16:creationId xmlns:a16="http://schemas.microsoft.com/office/drawing/2014/main" id="{A8B72B4C-60B7-41ED-AE48-B48780556923}"/>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287301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369332"/>
          </a:xfrm>
          <a:prstGeom prst="rect">
            <a:avLst/>
          </a:prstGeom>
          <a:noFill/>
        </p:spPr>
        <p:txBody>
          <a:bodyPr wrap="square" rtlCol="0">
            <a:spAutoFit/>
          </a:bodyPr>
          <a:lstStyle/>
          <a:p>
            <a:r>
              <a:rPr lang="en-US" dirty="0"/>
              <a:t>Calling A</a:t>
            </a:r>
          </a:p>
        </p:txBody>
      </p:sp>
      <p:sp>
        <p:nvSpPr>
          <p:cNvPr id="14" name="Arrow: Right 13">
            <a:extLst>
              <a:ext uri="{FF2B5EF4-FFF2-40B4-BE49-F238E27FC236}">
                <a16:creationId xmlns:a16="http://schemas.microsoft.com/office/drawing/2014/main" id="{E7A3505B-BAD8-4333-BBEA-395C2836DE8C}"/>
              </a:ext>
            </a:extLst>
          </p:cNvPr>
          <p:cNvSpPr/>
          <p:nvPr/>
        </p:nvSpPr>
        <p:spPr>
          <a:xfrm>
            <a:off x="1424354" y="3210058"/>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Arrow: Right 14">
            <a:extLst>
              <a:ext uri="{FF2B5EF4-FFF2-40B4-BE49-F238E27FC236}">
                <a16:creationId xmlns:a16="http://schemas.microsoft.com/office/drawing/2014/main" id="{A8B72B4C-60B7-41ED-AE48-B48780556923}"/>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2C2D4DFE-C517-4112-A234-642745752A18}"/>
              </a:ext>
            </a:extLst>
          </p:cNvPr>
          <p:cNvSpPr txBox="1"/>
          <p:nvPr/>
        </p:nvSpPr>
        <p:spPr>
          <a:xfrm>
            <a:off x="291491" y="2895211"/>
            <a:ext cx="1916722" cy="369332"/>
          </a:xfrm>
          <a:prstGeom prst="rect">
            <a:avLst/>
          </a:prstGeom>
          <a:noFill/>
        </p:spPr>
        <p:txBody>
          <a:bodyPr wrap="square" rtlCol="0">
            <a:spAutoFit/>
          </a:bodyPr>
          <a:lstStyle/>
          <a:p>
            <a:r>
              <a:rPr lang="en-US" dirty="0"/>
              <a:t>Push B()</a:t>
            </a:r>
          </a:p>
        </p:txBody>
      </p:sp>
    </p:spTree>
    <p:extLst>
      <p:ext uri="{BB962C8B-B14F-4D97-AF65-F5344CB8AC3E}">
        <p14:creationId xmlns:p14="http://schemas.microsoft.com/office/powerpoint/2010/main" val="227798861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369332"/>
          </a:xfrm>
          <a:prstGeom prst="rect">
            <a:avLst/>
          </a:prstGeom>
          <a:noFill/>
        </p:spPr>
        <p:txBody>
          <a:bodyPr wrap="square" rtlCol="0">
            <a:spAutoFit/>
          </a:bodyPr>
          <a:lstStyle/>
          <a:p>
            <a:r>
              <a:rPr lang="en-US" dirty="0"/>
              <a:t>Calling A</a:t>
            </a:r>
          </a:p>
        </p:txBody>
      </p:sp>
      <p:graphicFrame>
        <p:nvGraphicFramePr>
          <p:cNvPr id="9" name="Table 8">
            <a:extLst>
              <a:ext uri="{FF2B5EF4-FFF2-40B4-BE49-F238E27FC236}">
                <a16:creationId xmlns:a16="http://schemas.microsoft.com/office/drawing/2014/main" id="{3A1524D1-3BD3-46D5-9E6C-7E5EEDED3ADC}"/>
              </a:ext>
            </a:extLst>
          </p:cNvPr>
          <p:cNvGraphicFramePr>
            <a:graphicFrameLocks noGrp="1"/>
          </p:cNvGraphicFramePr>
          <p:nvPr/>
        </p:nvGraphicFramePr>
        <p:xfrm>
          <a:off x="8115062" y="3736731"/>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B()</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4" name="Arrow: Right 13">
            <a:extLst>
              <a:ext uri="{FF2B5EF4-FFF2-40B4-BE49-F238E27FC236}">
                <a16:creationId xmlns:a16="http://schemas.microsoft.com/office/drawing/2014/main" id="{E7A3505B-BAD8-4333-BBEA-395C2836DE8C}"/>
              </a:ext>
            </a:extLst>
          </p:cNvPr>
          <p:cNvSpPr/>
          <p:nvPr/>
        </p:nvSpPr>
        <p:spPr>
          <a:xfrm>
            <a:off x="1424354" y="3210058"/>
            <a:ext cx="783859"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Arrow: Right 14">
            <a:extLst>
              <a:ext uri="{FF2B5EF4-FFF2-40B4-BE49-F238E27FC236}">
                <a16:creationId xmlns:a16="http://schemas.microsoft.com/office/drawing/2014/main" id="{A8B72B4C-60B7-41ED-AE48-B48780556923}"/>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4F179C4-8FF9-4854-93F9-0620A03D2840}"/>
              </a:ext>
            </a:extLst>
          </p:cNvPr>
          <p:cNvSpPr txBox="1"/>
          <p:nvPr/>
        </p:nvSpPr>
        <p:spPr>
          <a:xfrm>
            <a:off x="291491" y="2895211"/>
            <a:ext cx="1916722" cy="369332"/>
          </a:xfrm>
          <a:prstGeom prst="rect">
            <a:avLst/>
          </a:prstGeom>
          <a:noFill/>
        </p:spPr>
        <p:txBody>
          <a:bodyPr wrap="square" rtlCol="0">
            <a:spAutoFit/>
          </a:bodyPr>
          <a:lstStyle/>
          <a:p>
            <a:r>
              <a:rPr lang="en-US" dirty="0"/>
              <a:t>Push B()</a:t>
            </a:r>
          </a:p>
        </p:txBody>
      </p:sp>
    </p:spTree>
    <p:extLst>
      <p:ext uri="{BB962C8B-B14F-4D97-AF65-F5344CB8AC3E}">
        <p14:creationId xmlns:p14="http://schemas.microsoft.com/office/powerpoint/2010/main" val="22087837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sp>
        <p:nvSpPr>
          <p:cNvPr id="4" name="Arrow: Right 3">
            <a:extLst>
              <a:ext uri="{FF2B5EF4-FFF2-40B4-BE49-F238E27FC236}">
                <a16:creationId xmlns:a16="http://schemas.microsoft.com/office/drawing/2014/main" id="{2DB8E321-3751-4401-BF84-A5B2B71961AC}"/>
              </a:ext>
            </a:extLst>
          </p:cNvPr>
          <p:cNvSpPr/>
          <p:nvPr/>
        </p:nvSpPr>
        <p:spPr>
          <a:xfrm>
            <a:off x="1820008" y="4149970"/>
            <a:ext cx="388205"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369332"/>
          </a:xfrm>
          <a:prstGeom prst="rect">
            <a:avLst/>
          </a:prstGeom>
          <a:noFill/>
        </p:spPr>
        <p:txBody>
          <a:bodyPr wrap="square" rtlCol="0">
            <a:spAutoFit/>
          </a:bodyPr>
          <a:lstStyle/>
          <a:p>
            <a:r>
              <a:rPr lang="en-US" dirty="0"/>
              <a:t>Calling A</a:t>
            </a:r>
          </a:p>
        </p:txBody>
      </p:sp>
      <p:graphicFrame>
        <p:nvGraphicFramePr>
          <p:cNvPr id="9" name="Table 8">
            <a:extLst>
              <a:ext uri="{FF2B5EF4-FFF2-40B4-BE49-F238E27FC236}">
                <a16:creationId xmlns:a16="http://schemas.microsoft.com/office/drawing/2014/main" id="{3A1524D1-3BD3-46D5-9E6C-7E5EEDED3ADC}"/>
              </a:ext>
            </a:extLst>
          </p:cNvPr>
          <p:cNvGraphicFramePr>
            <a:graphicFrameLocks noGrp="1"/>
          </p:cNvGraphicFramePr>
          <p:nvPr/>
        </p:nvGraphicFramePr>
        <p:xfrm>
          <a:off x="8115062" y="3736731"/>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B()</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2" name="Arrow: Right 11">
            <a:extLst>
              <a:ext uri="{FF2B5EF4-FFF2-40B4-BE49-F238E27FC236}">
                <a16:creationId xmlns:a16="http://schemas.microsoft.com/office/drawing/2014/main" id="{29CC6DD2-85DB-4DD0-B6E3-144E351131E3}"/>
              </a:ext>
            </a:extLst>
          </p:cNvPr>
          <p:cNvSpPr/>
          <p:nvPr/>
        </p:nvSpPr>
        <p:spPr>
          <a:xfrm>
            <a:off x="1424354" y="3210058"/>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704763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9AE48-D84E-4FF3-B8D6-ED0FC1AF77F9}"/>
              </a:ext>
            </a:extLst>
          </p:cNvPr>
          <p:cNvSpPr>
            <a:spLocks noGrp="1"/>
          </p:cNvSpPr>
          <p:nvPr>
            <p:ph type="title"/>
          </p:nvPr>
        </p:nvSpPr>
        <p:spPr/>
        <p:txBody>
          <a:bodyPr/>
          <a:lstStyle/>
          <a:p>
            <a:r>
              <a:rPr lang="en-US" dirty="0"/>
              <a:t>Call Stack Example</a:t>
            </a:r>
          </a:p>
        </p:txBody>
      </p:sp>
      <p:sp>
        <p:nvSpPr>
          <p:cNvPr id="3" name="Content Placeholder 2">
            <a:extLst>
              <a:ext uri="{FF2B5EF4-FFF2-40B4-BE49-F238E27FC236}">
                <a16:creationId xmlns:a16="http://schemas.microsoft.com/office/drawing/2014/main" id="{5B9D31FE-DE05-4F22-86F2-B5E0657CCC2B}"/>
              </a:ext>
            </a:extLst>
          </p:cNvPr>
          <p:cNvSpPr>
            <a:spLocks noGrp="1"/>
          </p:cNvSpPr>
          <p:nvPr>
            <p:ph idx="1"/>
          </p:nvPr>
        </p:nvSpPr>
        <p:spPr/>
        <p:txBody>
          <a:bodyPr>
            <a:normAutofit fontScale="92500" lnSpcReduction="10000"/>
          </a:bodyPr>
          <a:lstStyle/>
          <a:p>
            <a:pPr marL="45720" indent="0">
              <a:buNone/>
            </a:pPr>
            <a:r>
              <a:rPr lang="en-US" dirty="0"/>
              <a:t>public static void main(String[] </a:t>
            </a:r>
            <a:r>
              <a:rPr lang="en-US" dirty="0" err="1"/>
              <a:t>args</a:t>
            </a:r>
            <a:r>
              <a:rPr lang="en-US" dirty="0"/>
              <a:t>) {</a:t>
            </a:r>
            <a:br>
              <a:rPr lang="en-US" dirty="0"/>
            </a:br>
            <a:r>
              <a:rPr lang="en-US" dirty="0"/>
              <a:t>    A();</a:t>
            </a:r>
            <a:br>
              <a:rPr lang="en-US" dirty="0"/>
            </a:br>
            <a:r>
              <a:rPr lang="en-US" dirty="0"/>
              <a:t>    C();</a:t>
            </a:r>
            <a:br>
              <a:rPr lang="en-US" dirty="0"/>
            </a:br>
            <a:r>
              <a:rPr lang="en-US" dirty="0"/>
              <a:t>}</a:t>
            </a:r>
            <a:br>
              <a:rPr lang="en-US" dirty="0"/>
            </a:br>
            <a:br>
              <a:rPr lang="en-US" dirty="0"/>
            </a:br>
            <a:r>
              <a:rPr lang="en-US" dirty="0"/>
              <a:t>public static void A() {</a:t>
            </a:r>
            <a:br>
              <a:rPr lang="en-US" dirty="0"/>
            </a:br>
            <a:r>
              <a:rPr lang="en-US" dirty="0"/>
              <a:t>    </a:t>
            </a:r>
            <a:r>
              <a:rPr lang="en-US" dirty="0" err="1"/>
              <a:t>System.out.println</a:t>
            </a:r>
            <a:r>
              <a:rPr lang="en-US" dirty="0"/>
              <a:t>(“Calling A”);</a:t>
            </a:r>
            <a:br>
              <a:rPr lang="en-US" dirty="0"/>
            </a:br>
            <a:r>
              <a:rPr lang="en-US" dirty="0"/>
              <a:t>    B();</a:t>
            </a:r>
            <a:br>
              <a:rPr lang="en-US" dirty="0"/>
            </a:br>
            <a:r>
              <a:rPr lang="en-US" dirty="0"/>
              <a:t>}</a:t>
            </a:r>
            <a:br>
              <a:rPr lang="en-US" dirty="0"/>
            </a:br>
            <a:br>
              <a:rPr lang="en-US" dirty="0"/>
            </a:br>
            <a:r>
              <a:rPr lang="en-US" dirty="0"/>
              <a:t>public static void B() { </a:t>
            </a:r>
            <a:br>
              <a:rPr lang="en-US" dirty="0"/>
            </a:br>
            <a:r>
              <a:rPr lang="en-US" dirty="0"/>
              <a:t>    </a:t>
            </a:r>
            <a:r>
              <a:rPr lang="en-US" dirty="0" err="1"/>
              <a:t>System.out.println</a:t>
            </a:r>
            <a:r>
              <a:rPr lang="en-US" dirty="0"/>
              <a:t>(“Calling B”);</a:t>
            </a:r>
            <a:br>
              <a:rPr lang="en-US" dirty="0"/>
            </a:br>
            <a:r>
              <a:rPr lang="en-US" dirty="0"/>
              <a:t>}</a:t>
            </a:r>
            <a:br>
              <a:rPr lang="en-US" dirty="0"/>
            </a:br>
            <a:br>
              <a:rPr lang="en-US" dirty="0"/>
            </a:br>
            <a:r>
              <a:rPr lang="en-US" dirty="0"/>
              <a:t>public static void C() {</a:t>
            </a:r>
            <a:br>
              <a:rPr lang="en-US" dirty="0"/>
            </a:br>
            <a:r>
              <a:rPr lang="en-US" dirty="0"/>
              <a:t>    </a:t>
            </a:r>
            <a:r>
              <a:rPr lang="en-US" dirty="0" err="1"/>
              <a:t>System.out.println</a:t>
            </a:r>
            <a:r>
              <a:rPr lang="en-US" dirty="0"/>
              <a:t>(“Calling C”);</a:t>
            </a:r>
            <a:br>
              <a:rPr lang="en-US" dirty="0"/>
            </a:br>
            <a:r>
              <a:rPr lang="en-US" dirty="0"/>
              <a:t>}</a:t>
            </a:r>
          </a:p>
        </p:txBody>
      </p:sp>
      <p:sp>
        <p:nvSpPr>
          <p:cNvPr id="4" name="Arrow: Right 3">
            <a:extLst>
              <a:ext uri="{FF2B5EF4-FFF2-40B4-BE49-F238E27FC236}">
                <a16:creationId xmlns:a16="http://schemas.microsoft.com/office/drawing/2014/main" id="{2DB8E321-3751-4401-BF84-A5B2B71961AC}"/>
              </a:ext>
            </a:extLst>
          </p:cNvPr>
          <p:cNvSpPr/>
          <p:nvPr/>
        </p:nvSpPr>
        <p:spPr>
          <a:xfrm>
            <a:off x="1820008" y="4149970"/>
            <a:ext cx="388205" cy="246184"/>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able 4">
            <a:extLst>
              <a:ext uri="{FF2B5EF4-FFF2-40B4-BE49-F238E27FC236}">
                <a16:creationId xmlns:a16="http://schemas.microsoft.com/office/drawing/2014/main" id="{E8B0589A-8DDE-421F-B48E-425EE9448360}"/>
              </a:ext>
            </a:extLst>
          </p:cNvPr>
          <p:cNvGraphicFramePr>
            <a:graphicFrameLocks noGrp="1"/>
          </p:cNvGraphicFramePr>
          <p:nvPr/>
        </p:nvGraphicFramePr>
        <p:xfrm>
          <a:off x="8115062" y="5055577"/>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main() </a:t>
                      </a:r>
                    </a:p>
                  </a:txBody>
                  <a:tcPr marL="76200" marR="76200" marT="76200" marB="76200" anchor="ctr"/>
                </a:tc>
                <a:extLst>
                  <a:ext uri="{0D108BD9-81ED-4DB2-BD59-A6C34878D82A}">
                    <a16:rowId xmlns:a16="http://schemas.microsoft.com/office/drawing/2014/main" val="2571211500"/>
                  </a:ext>
                </a:extLst>
              </a:tr>
            </a:tbl>
          </a:graphicData>
        </a:graphic>
      </p:graphicFrame>
      <p:graphicFrame>
        <p:nvGraphicFramePr>
          <p:cNvPr id="6" name="Table 5">
            <a:extLst>
              <a:ext uri="{FF2B5EF4-FFF2-40B4-BE49-F238E27FC236}">
                <a16:creationId xmlns:a16="http://schemas.microsoft.com/office/drawing/2014/main" id="{BC5E997F-20D8-42E4-90FE-00E761B481C7}"/>
              </a:ext>
            </a:extLst>
          </p:cNvPr>
          <p:cNvGraphicFramePr>
            <a:graphicFrameLocks noGrp="1"/>
          </p:cNvGraphicFramePr>
          <p:nvPr/>
        </p:nvGraphicFramePr>
        <p:xfrm>
          <a:off x="8115062" y="4396154"/>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A()</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8" name="TextBox 7">
            <a:extLst>
              <a:ext uri="{FF2B5EF4-FFF2-40B4-BE49-F238E27FC236}">
                <a16:creationId xmlns:a16="http://schemas.microsoft.com/office/drawing/2014/main" id="{348E9552-C9F7-4A63-A4F7-0AE2BBC1D442}"/>
              </a:ext>
            </a:extLst>
          </p:cNvPr>
          <p:cNvSpPr txBox="1"/>
          <p:nvPr/>
        </p:nvSpPr>
        <p:spPr>
          <a:xfrm>
            <a:off x="10005646" y="1907931"/>
            <a:ext cx="1575167" cy="369332"/>
          </a:xfrm>
          <a:prstGeom prst="rect">
            <a:avLst/>
          </a:prstGeom>
          <a:noFill/>
        </p:spPr>
        <p:txBody>
          <a:bodyPr wrap="square" rtlCol="0">
            <a:spAutoFit/>
          </a:bodyPr>
          <a:lstStyle/>
          <a:p>
            <a:r>
              <a:rPr lang="en-US" dirty="0"/>
              <a:t>Calling A</a:t>
            </a:r>
          </a:p>
        </p:txBody>
      </p:sp>
      <p:graphicFrame>
        <p:nvGraphicFramePr>
          <p:cNvPr id="9" name="Table 8">
            <a:extLst>
              <a:ext uri="{FF2B5EF4-FFF2-40B4-BE49-F238E27FC236}">
                <a16:creationId xmlns:a16="http://schemas.microsoft.com/office/drawing/2014/main" id="{3A1524D1-3BD3-46D5-9E6C-7E5EEDED3ADC}"/>
              </a:ext>
            </a:extLst>
          </p:cNvPr>
          <p:cNvGraphicFramePr>
            <a:graphicFrameLocks noGrp="1"/>
          </p:cNvGraphicFramePr>
          <p:nvPr/>
        </p:nvGraphicFramePr>
        <p:xfrm>
          <a:off x="8115062" y="3736731"/>
          <a:ext cx="1635608" cy="659423"/>
        </p:xfrm>
        <a:graphic>
          <a:graphicData uri="http://schemas.openxmlformats.org/drawingml/2006/table">
            <a:tbl>
              <a:tblPr firstRow="1">
                <a:tableStyleId>{08FB837D-C827-4EFA-A057-4D05807E0F7C}</a:tableStyleId>
              </a:tblPr>
              <a:tblGrid>
                <a:gridCol w="1635608">
                  <a:extLst>
                    <a:ext uri="{9D8B030D-6E8A-4147-A177-3AD203B41FA5}">
                      <a16:colId xmlns:a16="http://schemas.microsoft.com/office/drawing/2014/main" val="4258481231"/>
                    </a:ext>
                  </a:extLst>
                </a:gridCol>
              </a:tblGrid>
              <a:tr h="659423">
                <a:tc>
                  <a:txBody>
                    <a:bodyPr/>
                    <a:lstStyle/>
                    <a:p>
                      <a:pPr algn="ctr" fontAlgn="ctr"/>
                      <a:r>
                        <a:rPr lang="en-US" sz="1800" b="1" dirty="0">
                          <a:effectLst/>
                        </a:rPr>
                        <a:t>B()</a:t>
                      </a:r>
                    </a:p>
                  </a:txBody>
                  <a:tcPr marL="76200" marR="76200" marT="76200" marB="76200" anchor="ctr"/>
                </a:tc>
                <a:extLst>
                  <a:ext uri="{0D108BD9-81ED-4DB2-BD59-A6C34878D82A}">
                    <a16:rowId xmlns:a16="http://schemas.microsoft.com/office/drawing/2014/main" val="2571211500"/>
                  </a:ext>
                </a:extLst>
              </a:tr>
            </a:tbl>
          </a:graphicData>
        </a:graphic>
      </p:graphicFrame>
      <p:sp>
        <p:nvSpPr>
          <p:cNvPr id="12" name="Arrow: Right 11">
            <a:extLst>
              <a:ext uri="{FF2B5EF4-FFF2-40B4-BE49-F238E27FC236}">
                <a16:creationId xmlns:a16="http://schemas.microsoft.com/office/drawing/2014/main" id="{29CC6DD2-85DB-4DD0-B6E3-144E351131E3}"/>
              </a:ext>
            </a:extLst>
          </p:cNvPr>
          <p:cNvSpPr/>
          <p:nvPr/>
        </p:nvSpPr>
        <p:spPr>
          <a:xfrm>
            <a:off x="1424354" y="3210058"/>
            <a:ext cx="783859" cy="246184"/>
          </a:xfrm>
          <a:prstGeom prst="rightArrow">
            <a:avLst/>
          </a:prstGeom>
          <a:solidFill>
            <a:schemeClr val="tx2">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Arrow: Right 12">
            <a:extLst>
              <a:ext uri="{FF2B5EF4-FFF2-40B4-BE49-F238E27FC236}">
                <a16:creationId xmlns:a16="http://schemas.microsoft.com/office/drawing/2014/main" id="{0E6389AB-24C0-4F6C-A106-3753BD4890C4}"/>
              </a:ext>
            </a:extLst>
          </p:cNvPr>
          <p:cNvSpPr/>
          <p:nvPr/>
        </p:nvSpPr>
        <p:spPr>
          <a:xfrm>
            <a:off x="1037492" y="1812947"/>
            <a:ext cx="1170721" cy="246184"/>
          </a:xfrm>
          <a:prstGeom prst="rightArrow">
            <a:avLst/>
          </a:prstGeom>
          <a:solidFill>
            <a:schemeClr val="tx2">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E12D6F9F-596F-43A9-AE9A-2EA4DB939B4A}"/>
              </a:ext>
            </a:extLst>
          </p:cNvPr>
          <p:cNvSpPr txBox="1"/>
          <p:nvPr/>
        </p:nvSpPr>
        <p:spPr>
          <a:xfrm>
            <a:off x="291491" y="3903730"/>
            <a:ext cx="1916722" cy="369332"/>
          </a:xfrm>
          <a:prstGeom prst="rect">
            <a:avLst/>
          </a:prstGeom>
          <a:noFill/>
        </p:spPr>
        <p:txBody>
          <a:bodyPr wrap="square" rtlCol="0">
            <a:spAutoFit/>
          </a:bodyPr>
          <a:lstStyle/>
          <a:p>
            <a:r>
              <a:rPr lang="en-US" dirty="0"/>
              <a:t>Print</a:t>
            </a:r>
          </a:p>
        </p:txBody>
      </p:sp>
    </p:spTree>
    <p:extLst>
      <p:ext uri="{BB962C8B-B14F-4D97-AF65-F5344CB8AC3E}">
        <p14:creationId xmlns:p14="http://schemas.microsoft.com/office/powerpoint/2010/main" val="1382590869"/>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834</TotalTime>
  <Words>10789</Words>
  <Application>Microsoft Office PowerPoint</Application>
  <PresentationFormat>Widescreen</PresentationFormat>
  <Paragraphs>3069</Paragraphs>
  <Slides>283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283</vt:i4>
      </vt:variant>
    </vt:vector>
  </HeadingPairs>
  <TitlesOfParts>
    <vt:vector size="287" baseType="lpstr">
      <vt:lpstr>Courier New</vt:lpstr>
      <vt:lpstr>Euphemia</vt:lpstr>
      <vt:lpstr>Wingdings</vt:lpstr>
      <vt:lpstr>Children Playing 16x9</vt:lpstr>
      <vt:lpstr>Stacks, Queues, Deques</vt:lpstr>
      <vt:lpstr>Announcements</vt:lpstr>
      <vt:lpstr>Instructions</vt:lpstr>
      <vt:lpstr>Schedule</vt:lpstr>
      <vt:lpstr>Last Time…</vt:lpstr>
      <vt:lpstr>Last Time…</vt:lpstr>
      <vt:lpstr>Abstract Data Type</vt:lpstr>
      <vt:lpstr>Abstract Data Type (ADT)</vt:lpstr>
      <vt:lpstr>Abstract Data Type (ADT)</vt:lpstr>
      <vt:lpstr>Abstract Data Type (ADT)</vt:lpstr>
      <vt:lpstr>Abstract Data Type (ADT)</vt:lpstr>
      <vt:lpstr>Abstract Data Type (ADT)</vt:lpstr>
      <vt:lpstr>Abstract Data Type (ADT)</vt:lpstr>
      <vt:lpstr>Stack</vt:lpstr>
      <vt:lpstr>Stack Definition</vt:lpstr>
      <vt:lpstr>Stack Definition</vt:lpstr>
      <vt:lpstr>Stack Definition</vt:lpstr>
      <vt:lpstr>Stack Definition</vt:lpstr>
      <vt:lpstr>Stack Definition</vt:lpstr>
      <vt:lpstr>Stack ADT Operations</vt:lpstr>
      <vt:lpstr>Stack ADT Operations</vt:lpstr>
      <vt:lpstr>Stack ADT Operations</vt:lpstr>
      <vt:lpstr>Stack ADT Operations</vt:lpstr>
      <vt:lpstr>Stack ADT Operations</vt:lpstr>
      <vt:lpstr>Stack ADT Operations</vt:lpstr>
      <vt:lpstr>Stack ADT Operations</vt:lpstr>
      <vt:lpstr>Stack Visualization</vt:lpstr>
      <vt:lpstr>Stack Visualization</vt:lpstr>
      <vt:lpstr>Stack Visualization</vt:lpstr>
      <vt:lpstr>Stack Visualization</vt:lpstr>
      <vt:lpstr>Stack Visualization</vt:lpstr>
      <vt:lpstr>Stack Visualization</vt:lpstr>
      <vt:lpstr>Stack Visualization</vt:lpstr>
      <vt:lpstr>Stack Visualization</vt:lpstr>
      <vt:lpstr>Stack Visualization</vt:lpstr>
      <vt:lpstr>Stack Visualization</vt:lpstr>
      <vt:lpstr>Stack Visualization</vt:lpstr>
      <vt:lpstr>Stack Interface in Java</vt:lpstr>
      <vt:lpstr>Stack Interface in Java</vt:lpstr>
      <vt:lpstr>Array-Based Stack Implementation</vt:lpstr>
      <vt:lpstr>Array-Based Stack Implementation</vt:lpstr>
      <vt:lpstr>Array-Based Stack Implementation</vt:lpstr>
      <vt:lpstr>Array-Based Stack Implementation</vt:lpstr>
      <vt:lpstr>Array-Based Stack Implementation</vt:lpstr>
      <vt:lpstr>Array-Based Stack Visualization</vt:lpstr>
      <vt:lpstr>Array-Based Stack Operations</vt:lpstr>
      <vt:lpstr>Array-Based Stack Operations</vt:lpstr>
      <vt:lpstr>Array-Based Stack Operations</vt:lpstr>
      <vt:lpstr>push(E) Visualization</vt:lpstr>
      <vt:lpstr>push(E) Visualization</vt:lpstr>
      <vt:lpstr>push(E) Visualization</vt:lpstr>
      <vt:lpstr>push(E) Visualization</vt:lpstr>
      <vt:lpstr>push(E) Visualization</vt:lpstr>
      <vt:lpstr>Array-Based Stack Operations</vt:lpstr>
      <vt:lpstr>Array-Based Stack Operations</vt:lpstr>
      <vt:lpstr>Array-Based Stack Operations</vt:lpstr>
      <vt:lpstr>Array-Based Stack Operations</vt:lpstr>
      <vt:lpstr>Array-Based Stack Operations</vt:lpstr>
      <vt:lpstr>Array-Based Stack Operations</vt:lpstr>
      <vt:lpstr>pop() Visualization</vt:lpstr>
      <vt:lpstr>pop() Visualization</vt:lpstr>
      <vt:lpstr>pop() Visualization</vt:lpstr>
      <vt:lpstr>pop() Visualization</vt:lpstr>
      <vt:lpstr>pop() Visualization</vt:lpstr>
      <vt:lpstr>Array-Based Stack Operations</vt:lpstr>
      <vt:lpstr>Array-Based Stack Operations</vt:lpstr>
      <vt:lpstr>Array-Based Stack Operations</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Stack Applications</vt:lpstr>
      <vt:lpstr>Call Stack</vt:lpstr>
      <vt:lpstr>Call Stack</vt:lpstr>
      <vt:lpstr>Call Stack</vt:lpstr>
      <vt:lpstr>Call Stack</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Call Stack Example</vt:lpstr>
      <vt:lpstr>Recursion Example</vt:lpstr>
      <vt:lpstr>Recursion Example</vt:lpstr>
      <vt:lpstr>Recursion Example</vt:lpstr>
      <vt:lpstr>Recursion Example</vt:lpstr>
      <vt:lpstr>Recursion Example</vt:lpstr>
      <vt:lpstr>Recursion Example</vt:lpstr>
      <vt:lpstr>Recursion Example</vt:lpstr>
      <vt:lpstr>Recursion Example</vt:lpstr>
      <vt:lpstr>Recursion Example</vt:lpstr>
      <vt:lpstr>Recursion Example</vt:lpstr>
      <vt:lpstr>Recursion Example</vt:lpstr>
      <vt:lpstr>Recursion Example</vt:lpstr>
      <vt:lpstr>Recursion Example</vt:lpstr>
      <vt:lpstr>Recursion Example</vt:lpstr>
      <vt:lpstr>Recursion Example</vt:lpstr>
      <vt:lpstr>Recursion Example</vt:lpstr>
      <vt:lpstr>Recursion Example</vt:lpstr>
      <vt:lpstr>Queue</vt:lpstr>
      <vt:lpstr>Queue Definition</vt:lpstr>
      <vt:lpstr>Queue Definition</vt:lpstr>
      <vt:lpstr>Queue Definition</vt:lpstr>
      <vt:lpstr>Queue Definition</vt:lpstr>
      <vt:lpstr>Queue Definition</vt:lpstr>
      <vt:lpstr>Queue ADT Operations</vt:lpstr>
      <vt:lpstr>Queue ADT Operations</vt:lpstr>
      <vt:lpstr>Queue ADT Operations</vt:lpstr>
      <vt:lpstr>Queue ADT Operations</vt:lpstr>
      <vt:lpstr>Queue ADT Operations</vt:lpstr>
      <vt:lpstr>Queue ADT Operations</vt:lpstr>
      <vt:lpstr>Queue ADT Operations</vt:lpstr>
      <vt:lpstr>Queue Visualization</vt:lpstr>
      <vt:lpstr>Queue Visualization</vt:lpstr>
      <vt:lpstr>Queue Visualization</vt:lpstr>
      <vt:lpstr>Queue Visualization</vt:lpstr>
      <vt:lpstr>Queue Visualization</vt:lpstr>
      <vt:lpstr>Queue Visualization</vt:lpstr>
      <vt:lpstr>Queue Visualization</vt:lpstr>
      <vt:lpstr>Queue Visualization</vt:lpstr>
      <vt:lpstr>Queue Visualization</vt:lpstr>
      <vt:lpstr>Queue Visualization</vt:lpstr>
      <vt:lpstr>Queue Visualization</vt:lpstr>
      <vt:lpstr>Queue Visualization</vt:lpstr>
      <vt:lpstr>Queue Visualization</vt:lpstr>
      <vt:lpstr>Queue Visualization</vt:lpstr>
      <vt:lpstr>Queue Interface in Java</vt:lpstr>
      <vt:lpstr>Queue Array Implementation</vt:lpstr>
      <vt:lpstr>Queue Array Implementation</vt:lpstr>
      <vt:lpstr>Queue Array Implementation</vt:lpstr>
      <vt:lpstr>Queue Array Implementation</vt:lpstr>
      <vt:lpstr>Queue Array Implementation</vt:lpstr>
      <vt:lpstr>Queue Array Implementation</vt:lpstr>
      <vt:lpstr>Queue Array Implementation</vt:lpstr>
      <vt:lpstr>Array-Based Queue Visualization</vt:lpstr>
      <vt:lpstr>Array-Based Queue Operations</vt:lpstr>
      <vt:lpstr>Array-Based Queue Operations</vt:lpstr>
      <vt:lpstr>Array-Based Queue Operations</vt:lpstr>
      <vt:lpstr>Array-Based Queue Operations</vt:lpstr>
      <vt:lpstr>Enqueue Visualization</vt:lpstr>
      <vt:lpstr>Enqueue Visualization</vt:lpstr>
      <vt:lpstr>Enqueue Visualization</vt:lpstr>
      <vt:lpstr>Enqueue Visualization</vt:lpstr>
      <vt:lpstr>Enqueue Visualization</vt:lpstr>
      <vt:lpstr>Enqueue Visualization</vt:lpstr>
      <vt:lpstr>Enqueue Visualization</vt:lpstr>
      <vt:lpstr>Enqueue Visualization</vt:lpstr>
      <vt:lpstr>Enqueue Visualization</vt:lpstr>
      <vt:lpstr>Enqueue Visualization</vt:lpstr>
      <vt:lpstr>Enqueue Visualization</vt:lpstr>
      <vt:lpstr>Enqueue Visualization</vt:lpstr>
      <vt:lpstr>Array-Based Queue Operations</vt:lpstr>
      <vt:lpstr>Array-Based Queue Operations</vt:lpstr>
      <vt:lpstr>Array-Based Queue Operations</vt:lpstr>
      <vt:lpstr>Array-Based Queue Operations</vt:lpstr>
      <vt:lpstr>Array-Based Queue Operations</vt:lpstr>
      <vt:lpstr>Array-Based Queue Operations</vt:lpstr>
      <vt:lpstr>Array-Based Queue Operations</vt:lpstr>
      <vt:lpstr>Array-Based Queue Operations</vt:lpstr>
      <vt:lpstr>Dequeue() Visualization</vt:lpstr>
      <vt:lpstr>Dequeue() Visualization</vt:lpstr>
      <vt:lpstr>Dequeue() Visualization</vt:lpstr>
      <vt:lpstr>Dequeue() Visualization</vt:lpstr>
      <vt:lpstr>Dequeue() Visualization</vt:lpstr>
      <vt:lpstr>Dequeue() Visualization</vt:lpstr>
      <vt:lpstr>Dequeue()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Enqueue()/Dequeue() Wrapping Around Visualization</vt:lpstr>
      <vt:lpstr>Array-Based Queue Operations</vt:lpstr>
      <vt:lpstr>Array-Based Queue Operations</vt:lpstr>
      <vt:lpstr>Array-Based Queue Operations</vt:lpstr>
      <vt:lpstr>Queue Linked List Implementation</vt:lpstr>
      <vt:lpstr>Queue Linked List Implementation</vt:lpstr>
      <vt:lpstr>Queue Linked List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Linked List-Based Stack Implementation</vt:lpstr>
      <vt:lpstr>Queue Linked List Implementation</vt:lpstr>
      <vt:lpstr>Queue Linked List Implementation</vt:lpstr>
      <vt:lpstr>Queue Linked List Implementation</vt:lpstr>
      <vt:lpstr>Queue Linked List Implementation</vt:lpstr>
      <vt:lpstr>Queue Linked List Implementation</vt:lpstr>
      <vt:lpstr>Queue Applications</vt:lpstr>
      <vt:lpstr>Deque</vt:lpstr>
      <vt:lpstr>Deque Definition</vt:lpstr>
      <vt:lpstr>Deque ADT Operations</vt:lpstr>
      <vt:lpstr>Deque ADT Operations</vt:lpstr>
      <vt:lpstr>Deque ADT Operations</vt:lpstr>
      <vt:lpstr>Deque ADT Operations</vt:lpstr>
      <vt:lpstr>Deque ADT Operations</vt:lpstr>
      <vt:lpstr>Deque Implementation</vt:lpstr>
      <vt:lpstr>Deque Implementation</vt:lpstr>
      <vt:lpstr>Deque Implementation</vt:lpstr>
      <vt:lpstr>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DLL-Based Deque Implementation</vt:lpstr>
      <vt:lpstr>Deque Applications</vt:lpstr>
      <vt:lpstr>Multiple Ticket Lines</vt:lpstr>
      <vt:lpstr>Multiple Ticket Lines</vt:lpstr>
      <vt:lpstr>Multiple Ticket Lines</vt:lpstr>
      <vt:lpstr>Multiple Ticket Lines</vt:lpstr>
      <vt:lpstr>Questions to Ask Yourself</vt:lpstr>
      <vt:lpstr>Interview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Stacks, Queues, Deques</dc:title>
  <dc:creator>Joonho Kim</dc:creator>
  <cp:lastModifiedBy>Joonho Kim</cp:lastModifiedBy>
  <cp:revision>31</cp:revision>
  <dcterms:created xsi:type="dcterms:W3CDTF">2018-05-21T21:24:45Z</dcterms:created>
  <dcterms:modified xsi:type="dcterms:W3CDTF">2018-10-04T17:39:28Z</dcterms:modified>
</cp:coreProperties>
</file>