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handoutMasterIdLst>
    <p:handoutMasterId r:id="rId65"/>
  </p:handoutMasterIdLst>
  <p:sldIdLst>
    <p:sldId id="256" r:id="rId2"/>
    <p:sldId id="257" r:id="rId3"/>
    <p:sldId id="258" r:id="rId4"/>
    <p:sldId id="260" r:id="rId5"/>
    <p:sldId id="318" r:id="rId6"/>
    <p:sldId id="314" r:id="rId7"/>
    <p:sldId id="343" r:id="rId8"/>
    <p:sldId id="317" r:id="rId9"/>
    <p:sldId id="262" r:id="rId10"/>
    <p:sldId id="263" r:id="rId11"/>
    <p:sldId id="319" r:id="rId12"/>
    <p:sldId id="344" r:id="rId13"/>
    <p:sldId id="282" r:id="rId14"/>
    <p:sldId id="281" r:id="rId15"/>
    <p:sldId id="284" r:id="rId16"/>
    <p:sldId id="320" r:id="rId17"/>
    <p:sldId id="321" r:id="rId18"/>
    <p:sldId id="322" r:id="rId19"/>
    <p:sldId id="323" r:id="rId20"/>
    <p:sldId id="279" r:id="rId21"/>
    <p:sldId id="280" r:id="rId22"/>
    <p:sldId id="325" r:id="rId23"/>
    <p:sldId id="327" r:id="rId24"/>
    <p:sldId id="328" r:id="rId25"/>
    <p:sldId id="345" r:id="rId26"/>
    <p:sldId id="326" r:id="rId27"/>
    <p:sldId id="330" r:id="rId28"/>
    <p:sldId id="286" r:id="rId29"/>
    <p:sldId id="276" r:id="rId30"/>
    <p:sldId id="268" r:id="rId31"/>
    <p:sldId id="269" r:id="rId32"/>
    <p:sldId id="270" r:id="rId33"/>
    <p:sldId id="331" r:id="rId34"/>
    <p:sldId id="288" r:id="rId35"/>
    <p:sldId id="332" r:id="rId36"/>
    <p:sldId id="333" r:id="rId37"/>
    <p:sldId id="342" r:id="rId38"/>
    <p:sldId id="334" r:id="rId39"/>
    <p:sldId id="335" r:id="rId40"/>
    <p:sldId id="292" r:id="rId41"/>
    <p:sldId id="271" r:id="rId42"/>
    <p:sldId id="293" r:id="rId43"/>
    <p:sldId id="272" r:id="rId44"/>
    <p:sldId id="336" r:id="rId45"/>
    <p:sldId id="299" r:id="rId46"/>
    <p:sldId id="303" r:id="rId47"/>
    <p:sldId id="304" r:id="rId48"/>
    <p:sldId id="301" r:id="rId49"/>
    <p:sldId id="305" r:id="rId50"/>
    <p:sldId id="306" r:id="rId51"/>
    <p:sldId id="337" r:id="rId52"/>
    <p:sldId id="340" r:id="rId53"/>
    <p:sldId id="346" r:id="rId54"/>
    <p:sldId id="302" r:id="rId55"/>
    <p:sldId id="307" r:id="rId56"/>
    <p:sldId id="275" r:id="rId57"/>
    <p:sldId id="309" r:id="rId58"/>
    <p:sldId id="311" r:id="rId59"/>
    <p:sldId id="312" r:id="rId60"/>
    <p:sldId id="338" r:id="rId61"/>
    <p:sldId id="297" r:id="rId62"/>
    <p:sldId id="27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B1"/>
    <a:srgbClr val="000000"/>
    <a:srgbClr val="A6C0EB"/>
    <a:srgbClr val="FFFFFF"/>
    <a:srgbClr val="822121"/>
    <a:srgbClr val="F26522"/>
    <a:srgbClr val="DEEBF7"/>
    <a:srgbClr val="1B1C1E"/>
    <a:srgbClr val="2C59FF"/>
    <a:srgbClr val="FEF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74286" autoAdjust="0"/>
  </p:normalViewPr>
  <p:slideViewPr>
    <p:cSldViewPr snapToGrid="0">
      <p:cViewPr varScale="1">
        <p:scale>
          <a:sx n="89" d="100"/>
          <a:sy n="89" d="100"/>
        </p:scale>
        <p:origin x="1920"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299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ul Arora" userId="42d026d8-d35e-45ea-9fb9-1d259f7945f3" providerId="ADAL" clId="{FE9BD659-AA2C-45B6-A03C-5412D7CF8B46}"/>
    <pc:docChg chg="addSld delSld modSld">
      <pc:chgData name="Rahul Arora" userId="42d026d8-d35e-45ea-9fb9-1d259f7945f3" providerId="ADAL" clId="{FE9BD659-AA2C-45B6-A03C-5412D7CF8B46}" dt="2019-06-11T06:00:29.408" v="271"/>
      <pc:docMkLst>
        <pc:docMk/>
      </pc:docMkLst>
      <pc:sldChg chg="addSp modSp modAnim">
        <pc:chgData name="Rahul Arora" userId="42d026d8-d35e-45ea-9fb9-1d259f7945f3" providerId="ADAL" clId="{FE9BD659-AA2C-45B6-A03C-5412D7CF8B46}" dt="2019-06-11T00:37:34.210" v="32"/>
        <pc:sldMkLst>
          <pc:docMk/>
          <pc:sldMk cId="1319729301" sldId="257"/>
        </pc:sldMkLst>
        <pc:spChg chg="add mod">
          <ac:chgData name="Rahul Arora" userId="42d026d8-d35e-45ea-9fb9-1d259f7945f3" providerId="ADAL" clId="{FE9BD659-AA2C-45B6-A03C-5412D7CF8B46}" dt="2019-06-11T00:30:25.160" v="1" actId="207"/>
          <ac:spMkLst>
            <pc:docMk/>
            <pc:sldMk cId="1319729301" sldId="257"/>
            <ac:spMk id="17" creationId="{1AC5AC90-6586-49EC-8C1E-CCA55C10EF8C}"/>
          </ac:spMkLst>
        </pc:spChg>
        <pc:spChg chg="add mod">
          <ac:chgData name="Rahul Arora" userId="42d026d8-d35e-45ea-9fb9-1d259f7945f3" providerId="ADAL" clId="{FE9BD659-AA2C-45B6-A03C-5412D7CF8B46}" dt="2019-06-11T00:34:25.376" v="28" actId="207"/>
          <ac:spMkLst>
            <pc:docMk/>
            <pc:sldMk cId="1319729301" sldId="257"/>
            <ac:spMk id="19" creationId="{0D1432CD-778F-4D14-B5D1-009097FAF516}"/>
          </ac:spMkLst>
        </pc:spChg>
        <pc:spChg chg="add mod">
          <ac:chgData name="Rahul Arora" userId="42d026d8-d35e-45ea-9fb9-1d259f7945f3" providerId="ADAL" clId="{FE9BD659-AA2C-45B6-A03C-5412D7CF8B46}" dt="2019-06-11T00:31:15.924" v="4" actId="207"/>
          <ac:spMkLst>
            <pc:docMk/>
            <pc:sldMk cId="1319729301" sldId="257"/>
            <ac:spMk id="23" creationId="{3EAB346F-9621-4D5E-9DB8-9072C05A4625}"/>
          </ac:spMkLst>
        </pc:spChg>
      </pc:sldChg>
      <pc:sldChg chg="modAnim">
        <pc:chgData name="Rahul Arora" userId="42d026d8-d35e-45ea-9fb9-1d259f7945f3" providerId="ADAL" clId="{FE9BD659-AA2C-45B6-A03C-5412D7CF8B46}" dt="2019-06-11T03:55:02.426" v="34"/>
        <pc:sldMkLst>
          <pc:docMk/>
          <pc:sldMk cId="3291187019" sldId="267"/>
        </pc:sldMkLst>
      </pc:sldChg>
      <pc:sldChg chg="modAnim">
        <pc:chgData name="Rahul Arora" userId="42d026d8-d35e-45ea-9fb9-1d259f7945f3" providerId="ADAL" clId="{FE9BD659-AA2C-45B6-A03C-5412D7CF8B46}" dt="2019-06-11T04:53:59.184" v="124"/>
        <pc:sldMkLst>
          <pc:docMk/>
          <pc:sldMk cId="1261709209" sldId="268"/>
        </pc:sldMkLst>
      </pc:sldChg>
      <pc:sldChg chg="addSp modSp modAnim">
        <pc:chgData name="Rahul Arora" userId="42d026d8-d35e-45ea-9fb9-1d259f7945f3" providerId="ADAL" clId="{FE9BD659-AA2C-45B6-A03C-5412D7CF8B46}" dt="2019-06-11T04:39:38.657" v="100" actId="403"/>
        <pc:sldMkLst>
          <pc:docMk/>
          <pc:sldMk cId="2525429954" sldId="280"/>
        </pc:sldMkLst>
        <pc:spChg chg="add mod">
          <ac:chgData name="Rahul Arora" userId="42d026d8-d35e-45ea-9fb9-1d259f7945f3" providerId="ADAL" clId="{FE9BD659-AA2C-45B6-A03C-5412D7CF8B46}" dt="2019-06-11T04:29:32.641" v="79" actId="767"/>
          <ac:spMkLst>
            <pc:docMk/>
            <pc:sldMk cId="2525429954" sldId="280"/>
            <ac:spMk id="2" creationId="{B868C5C0-46AA-4076-B3DF-5C15CE5EDBA5}"/>
          </ac:spMkLst>
        </pc:spChg>
        <pc:spChg chg="add mod">
          <ac:chgData name="Rahul Arora" userId="42d026d8-d35e-45ea-9fb9-1d259f7945f3" providerId="ADAL" clId="{FE9BD659-AA2C-45B6-A03C-5412D7CF8B46}" dt="2019-06-11T04:35:02.195" v="87"/>
          <ac:spMkLst>
            <pc:docMk/>
            <pc:sldMk cId="2525429954" sldId="280"/>
            <ac:spMk id="3" creationId="{F28A3802-AED7-4A2F-A981-DF60FDA74514}"/>
          </ac:spMkLst>
        </pc:spChg>
        <pc:spChg chg="mod">
          <ac:chgData name="Rahul Arora" userId="42d026d8-d35e-45ea-9fb9-1d259f7945f3" providerId="ADAL" clId="{FE9BD659-AA2C-45B6-A03C-5412D7CF8B46}" dt="2019-06-11T04:39:38.657" v="100" actId="403"/>
          <ac:spMkLst>
            <pc:docMk/>
            <pc:sldMk cId="2525429954" sldId="280"/>
            <ac:spMk id="27" creationId="{021F9EBA-1C9E-4C0F-BEA0-6831A09C21FF}"/>
          </ac:spMkLst>
        </pc:spChg>
        <pc:spChg chg="mod">
          <ac:chgData name="Rahul Arora" userId="42d026d8-d35e-45ea-9fb9-1d259f7945f3" providerId="ADAL" clId="{FE9BD659-AA2C-45B6-A03C-5412D7CF8B46}" dt="2019-06-11T04:39:38.657" v="100" actId="403"/>
          <ac:spMkLst>
            <pc:docMk/>
            <pc:sldMk cId="2525429954" sldId="280"/>
            <ac:spMk id="28" creationId="{6626C016-173F-4A56-B7A7-AA99DE4FA53C}"/>
          </ac:spMkLst>
        </pc:spChg>
        <pc:spChg chg="add">
          <ac:chgData name="Rahul Arora" userId="42d026d8-d35e-45ea-9fb9-1d259f7945f3" providerId="ADAL" clId="{FE9BD659-AA2C-45B6-A03C-5412D7CF8B46}" dt="2019-06-11T04:31:33.180" v="85"/>
          <ac:spMkLst>
            <pc:docMk/>
            <pc:sldMk cId="2525429954" sldId="280"/>
            <ac:spMk id="29" creationId="{549FAF3E-52E6-426F-8223-F8BA09CD52D5}"/>
          </ac:spMkLst>
        </pc:spChg>
        <pc:grpChg chg="add mod">
          <ac:chgData name="Rahul Arora" userId="42d026d8-d35e-45ea-9fb9-1d259f7945f3" providerId="ADAL" clId="{FE9BD659-AA2C-45B6-A03C-5412D7CF8B46}" dt="2019-06-11T04:39:38.657" v="100" actId="403"/>
          <ac:grpSpMkLst>
            <pc:docMk/>
            <pc:sldMk cId="2525429954" sldId="280"/>
            <ac:grpSpMk id="19" creationId="{5900800A-7EBC-4268-B89E-F556D4A74371}"/>
          </ac:grpSpMkLst>
        </pc:grpChg>
        <pc:picChg chg="mod">
          <ac:chgData name="Rahul Arora" userId="42d026d8-d35e-45ea-9fb9-1d259f7945f3" providerId="ADAL" clId="{FE9BD659-AA2C-45B6-A03C-5412D7CF8B46}" dt="2019-06-11T04:25:10.861" v="55"/>
          <ac:picMkLst>
            <pc:docMk/>
            <pc:sldMk cId="2525429954" sldId="280"/>
            <ac:picMk id="5" creationId="{07DF8CA1-E1C8-4165-A893-957C8DF670FE}"/>
          </ac:picMkLst>
        </pc:picChg>
      </pc:sldChg>
      <pc:sldChg chg="addSp modSp modAnim">
        <pc:chgData name="Rahul Arora" userId="42d026d8-d35e-45ea-9fb9-1d259f7945f3" providerId="ADAL" clId="{FE9BD659-AA2C-45B6-A03C-5412D7CF8B46}" dt="2019-06-11T04:40:17.528" v="103"/>
        <pc:sldMkLst>
          <pc:docMk/>
          <pc:sldMk cId="3713238219" sldId="285"/>
        </pc:sldMkLst>
        <pc:spChg chg="add">
          <ac:chgData name="Rahul Arora" userId="42d026d8-d35e-45ea-9fb9-1d259f7945f3" providerId="ADAL" clId="{FE9BD659-AA2C-45B6-A03C-5412D7CF8B46}" dt="2019-06-11T04:37:18.232" v="97"/>
          <ac:spMkLst>
            <pc:docMk/>
            <pc:sldMk cId="3713238219" sldId="285"/>
            <ac:spMk id="19" creationId="{5EFD6828-7467-40BF-8F34-B6B2A82C6127}"/>
          </ac:spMkLst>
        </pc:spChg>
        <pc:spChg chg="mod">
          <ac:chgData name="Rahul Arora" userId="42d026d8-d35e-45ea-9fb9-1d259f7945f3" providerId="ADAL" clId="{FE9BD659-AA2C-45B6-A03C-5412D7CF8B46}" dt="2019-06-11T04:29:26.336" v="78" actId="20577"/>
          <ac:spMkLst>
            <pc:docMk/>
            <pc:sldMk cId="3713238219" sldId="285"/>
            <ac:spMk id="21" creationId="{7B769F39-0F32-4745-839A-95DFE004A396}"/>
          </ac:spMkLst>
        </pc:spChg>
        <pc:grpChg chg="add">
          <ac:chgData name="Rahul Arora" userId="42d026d8-d35e-45ea-9fb9-1d259f7945f3" providerId="ADAL" clId="{FE9BD659-AA2C-45B6-A03C-5412D7CF8B46}" dt="2019-06-11T04:40:11.350" v="101"/>
          <ac:grpSpMkLst>
            <pc:docMk/>
            <pc:sldMk cId="3713238219" sldId="285"/>
            <ac:grpSpMk id="23" creationId="{607D9ACD-5C1D-41F7-9345-FFA405E5AFA8}"/>
          </ac:grpSpMkLst>
        </pc:grpChg>
        <pc:picChg chg="mod">
          <ac:chgData name="Rahul Arora" userId="42d026d8-d35e-45ea-9fb9-1d259f7945f3" providerId="ADAL" clId="{FE9BD659-AA2C-45B6-A03C-5412D7CF8B46}" dt="2019-06-11T04:25:39.190" v="60"/>
          <ac:picMkLst>
            <pc:docMk/>
            <pc:sldMk cId="3713238219" sldId="285"/>
            <ac:picMk id="5" creationId="{07DF8CA1-E1C8-4165-A893-957C8DF670FE}"/>
          </ac:picMkLst>
        </pc:picChg>
      </pc:sldChg>
      <pc:sldChg chg="modAnim">
        <pc:chgData name="Rahul Arora" userId="42d026d8-d35e-45ea-9fb9-1d259f7945f3" providerId="ADAL" clId="{FE9BD659-AA2C-45B6-A03C-5412D7CF8B46}" dt="2019-06-11T05:01:53.890" v="125"/>
        <pc:sldMkLst>
          <pc:docMk/>
          <pc:sldMk cId="2432271809" sldId="287"/>
        </pc:sldMkLst>
      </pc:sldChg>
      <pc:sldChg chg="addSp delSp modSp modAnim">
        <pc:chgData name="Rahul Arora" userId="42d026d8-d35e-45ea-9fb9-1d259f7945f3" providerId="ADAL" clId="{FE9BD659-AA2C-45B6-A03C-5412D7CF8B46}" dt="2019-06-11T05:11:55.175" v="146"/>
        <pc:sldMkLst>
          <pc:docMk/>
          <pc:sldMk cId="359684139" sldId="290"/>
        </pc:sldMkLst>
        <pc:spChg chg="add">
          <ac:chgData name="Rahul Arora" userId="42d026d8-d35e-45ea-9fb9-1d259f7945f3" providerId="ADAL" clId="{FE9BD659-AA2C-45B6-A03C-5412D7CF8B46}" dt="2019-06-11T05:11:31.501" v="126"/>
          <ac:spMkLst>
            <pc:docMk/>
            <pc:sldMk cId="359684139" sldId="290"/>
            <ac:spMk id="4" creationId="{50273309-F8EF-4CDB-BE19-ACFE657A8B65}"/>
          </ac:spMkLst>
        </pc:spChg>
        <pc:spChg chg="add mod">
          <ac:chgData name="Rahul Arora" userId="42d026d8-d35e-45ea-9fb9-1d259f7945f3" providerId="ADAL" clId="{FE9BD659-AA2C-45B6-A03C-5412D7CF8B46}" dt="2019-06-11T05:11:55.175" v="146"/>
          <ac:spMkLst>
            <pc:docMk/>
            <pc:sldMk cId="359684139" sldId="290"/>
            <ac:spMk id="5" creationId="{882D9C4F-1E0A-41CA-8C72-E5F272A68577}"/>
          </ac:spMkLst>
        </pc:spChg>
        <pc:spChg chg="add del">
          <ac:chgData name="Rahul Arora" userId="42d026d8-d35e-45ea-9fb9-1d259f7945f3" providerId="ADAL" clId="{FE9BD659-AA2C-45B6-A03C-5412D7CF8B46}" dt="2019-06-11T05:11:50.512" v="144"/>
          <ac:spMkLst>
            <pc:docMk/>
            <pc:sldMk cId="359684139" sldId="290"/>
            <ac:spMk id="6" creationId="{2B90F9DE-101B-4AB6-85AE-E08BEF581E96}"/>
          </ac:spMkLst>
        </pc:spChg>
        <pc:spChg chg="add del">
          <ac:chgData name="Rahul Arora" userId="42d026d8-d35e-45ea-9fb9-1d259f7945f3" providerId="ADAL" clId="{FE9BD659-AA2C-45B6-A03C-5412D7CF8B46}" dt="2019-06-11T05:11:50.512" v="144"/>
          <ac:spMkLst>
            <pc:docMk/>
            <pc:sldMk cId="359684139" sldId="290"/>
            <ac:spMk id="7" creationId="{E3F8F292-7576-4903-B033-D3F848FAC70F}"/>
          </ac:spMkLst>
        </pc:spChg>
      </pc:sldChg>
      <pc:sldChg chg="addSp modSp modAnim">
        <pc:chgData name="Rahul Arora" userId="42d026d8-d35e-45ea-9fb9-1d259f7945f3" providerId="ADAL" clId="{FE9BD659-AA2C-45B6-A03C-5412D7CF8B46}" dt="2019-06-11T05:18:01.892" v="153"/>
        <pc:sldMkLst>
          <pc:docMk/>
          <pc:sldMk cId="1240442362" sldId="291"/>
        </pc:sldMkLst>
        <pc:spChg chg="add mod">
          <ac:chgData name="Rahul Arora" userId="42d026d8-d35e-45ea-9fb9-1d259f7945f3" providerId="ADAL" clId="{FE9BD659-AA2C-45B6-A03C-5412D7CF8B46}" dt="2019-06-11T05:15:22.924" v="148" actId="207"/>
          <ac:spMkLst>
            <pc:docMk/>
            <pc:sldMk cId="1240442362" sldId="291"/>
            <ac:spMk id="7" creationId="{A52C63AB-6856-48BD-9638-D5421E077317}"/>
          </ac:spMkLst>
        </pc:spChg>
        <pc:spChg chg="add">
          <ac:chgData name="Rahul Arora" userId="42d026d8-d35e-45ea-9fb9-1d259f7945f3" providerId="ADAL" clId="{FE9BD659-AA2C-45B6-A03C-5412D7CF8B46}" dt="2019-06-11T05:17:26.552" v="149"/>
          <ac:spMkLst>
            <pc:docMk/>
            <pc:sldMk cId="1240442362" sldId="291"/>
            <ac:spMk id="10" creationId="{E88ACCEA-9128-4B52-92F1-EDDB1058FB41}"/>
          </ac:spMkLst>
        </pc:spChg>
      </pc:sldChg>
      <pc:sldChg chg="modSp">
        <pc:chgData name="Rahul Arora" userId="42d026d8-d35e-45ea-9fb9-1d259f7945f3" providerId="ADAL" clId="{FE9BD659-AA2C-45B6-A03C-5412D7CF8B46}" dt="2019-06-11T05:23:00.114" v="169" actId="20577"/>
        <pc:sldMkLst>
          <pc:docMk/>
          <pc:sldMk cId="505918450" sldId="292"/>
        </pc:sldMkLst>
        <pc:spChg chg="mod">
          <ac:chgData name="Rahul Arora" userId="42d026d8-d35e-45ea-9fb9-1d259f7945f3" providerId="ADAL" clId="{FE9BD659-AA2C-45B6-A03C-5412D7CF8B46}" dt="2019-06-11T05:23:00.114" v="169" actId="20577"/>
          <ac:spMkLst>
            <pc:docMk/>
            <pc:sldMk cId="505918450" sldId="292"/>
            <ac:spMk id="3" creationId="{292FD745-D2EE-4984-A183-93107BBE9511}"/>
          </ac:spMkLst>
        </pc:spChg>
      </pc:sldChg>
      <pc:sldChg chg="modSp">
        <pc:chgData name="Rahul Arora" userId="42d026d8-d35e-45ea-9fb9-1d259f7945f3" providerId="ADAL" clId="{FE9BD659-AA2C-45B6-A03C-5412D7CF8B46}" dt="2019-06-11T05:27:27.776" v="179" actId="207"/>
        <pc:sldMkLst>
          <pc:docMk/>
          <pc:sldMk cId="2628954147" sldId="293"/>
        </pc:sldMkLst>
        <pc:spChg chg="mod">
          <ac:chgData name="Rahul Arora" userId="42d026d8-d35e-45ea-9fb9-1d259f7945f3" providerId="ADAL" clId="{FE9BD659-AA2C-45B6-A03C-5412D7CF8B46}" dt="2019-06-11T05:27:21.468" v="177" actId="207"/>
          <ac:spMkLst>
            <pc:docMk/>
            <pc:sldMk cId="2628954147" sldId="293"/>
            <ac:spMk id="5" creationId="{71E542FD-2A80-4D91-B4ED-F21E0CC59AD1}"/>
          </ac:spMkLst>
        </pc:spChg>
        <pc:spChg chg="mod">
          <ac:chgData name="Rahul Arora" userId="42d026d8-d35e-45ea-9fb9-1d259f7945f3" providerId="ADAL" clId="{FE9BD659-AA2C-45B6-A03C-5412D7CF8B46}" dt="2019-06-11T05:27:27.776" v="179" actId="207"/>
          <ac:spMkLst>
            <pc:docMk/>
            <pc:sldMk cId="2628954147" sldId="293"/>
            <ac:spMk id="7" creationId="{2BD2C970-07C4-42B7-AD17-3EF5F134EF79}"/>
          </ac:spMkLst>
        </pc:spChg>
      </pc:sldChg>
      <pc:sldChg chg="modAnim">
        <pc:chgData name="Rahul Arora" userId="42d026d8-d35e-45ea-9fb9-1d259f7945f3" providerId="ADAL" clId="{FE9BD659-AA2C-45B6-A03C-5412D7CF8B46}" dt="2019-06-11T05:53:35.213" v="232"/>
        <pc:sldMkLst>
          <pc:docMk/>
          <pc:sldMk cId="4134178727" sldId="299"/>
        </pc:sldMkLst>
      </pc:sldChg>
      <pc:sldChg chg="addSp modSp">
        <pc:chgData name="Rahul Arora" userId="42d026d8-d35e-45ea-9fb9-1d259f7945f3" providerId="ADAL" clId="{FE9BD659-AA2C-45B6-A03C-5412D7CF8B46}" dt="2019-06-11T05:43:40.644" v="230" actId="767"/>
        <pc:sldMkLst>
          <pc:docMk/>
          <pc:sldMk cId="163475297" sldId="300"/>
        </pc:sldMkLst>
        <pc:spChg chg="add mod">
          <ac:chgData name="Rahul Arora" userId="42d026d8-d35e-45ea-9fb9-1d259f7945f3" providerId="ADAL" clId="{FE9BD659-AA2C-45B6-A03C-5412D7CF8B46}" dt="2019-06-11T05:43:40.644" v="230" actId="767"/>
          <ac:spMkLst>
            <pc:docMk/>
            <pc:sldMk cId="163475297" sldId="300"/>
            <ac:spMk id="2" creationId="{8C105BE3-12B2-448A-8EA5-355379196430}"/>
          </ac:spMkLst>
        </pc:spChg>
      </pc:sldChg>
      <pc:sldChg chg="modSp modAnim">
        <pc:chgData name="Rahul Arora" userId="42d026d8-d35e-45ea-9fb9-1d259f7945f3" providerId="ADAL" clId="{FE9BD659-AA2C-45B6-A03C-5412D7CF8B46}" dt="2019-06-11T05:57:52.655" v="269" actId="20577"/>
        <pc:sldMkLst>
          <pc:docMk/>
          <pc:sldMk cId="2806179224" sldId="301"/>
        </pc:sldMkLst>
        <pc:spChg chg="mod">
          <ac:chgData name="Rahul Arora" userId="42d026d8-d35e-45ea-9fb9-1d259f7945f3" providerId="ADAL" clId="{FE9BD659-AA2C-45B6-A03C-5412D7CF8B46}" dt="2019-06-11T05:57:51.173" v="266" actId="20577"/>
          <ac:spMkLst>
            <pc:docMk/>
            <pc:sldMk cId="2806179224" sldId="301"/>
            <ac:spMk id="6" creationId="{DDC4C741-CC0A-478C-97FB-C900CD338217}"/>
          </ac:spMkLst>
        </pc:spChg>
      </pc:sldChg>
      <pc:sldChg chg="modSp modAnim">
        <pc:chgData name="Rahul Arora" userId="42d026d8-d35e-45ea-9fb9-1d259f7945f3" providerId="ADAL" clId="{FE9BD659-AA2C-45B6-A03C-5412D7CF8B46}" dt="2019-06-11T05:57:48.752" v="262" actId="20577"/>
        <pc:sldMkLst>
          <pc:docMk/>
          <pc:sldMk cId="1616805981" sldId="302"/>
        </pc:sldMkLst>
        <pc:spChg chg="mod">
          <ac:chgData name="Rahul Arora" userId="42d026d8-d35e-45ea-9fb9-1d259f7945f3" providerId="ADAL" clId="{FE9BD659-AA2C-45B6-A03C-5412D7CF8B46}" dt="2019-06-11T05:55:34.360" v="260" actId="20577"/>
          <ac:spMkLst>
            <pc:docMk/>
            <pc:sldMk cId="1616805981" sldId="302"/>
            <ac:spMk id="6" creationId="{DDC4C741-CC0A-478C-97FB-C900CD338217}"/>
          </ac:spMkLst>
        </pc:spChg>
      </pc:sldChg>
    </pc:docChg>
  </pc:docChgLst>
  <pc:docChgLst>
    <pc:chgData name="Rahul Arora" userId="42d026d8-d35e-45ea-9fb9-1d259f7945f3" providerId="ADAL" clId="{48BC4934-BFAF-694C-971F-7510D8D4B489}"/>
    <pc:docChg chg="delSld">
      <pc:chgData name="Rahul Arora" userId="42d026d8-d35e-45ea-9fb9-1d259f7945f3" providerId="ADAL" clId="{48BC4934-BFAF-694C-971F-7510D8D4B489}" dt="2019-06-20T15:46:02.455" v="19" actId="2696"/>
      <pc:docMkLst>
        <pc:docMk/>
      </pc:docMkLst>
      <pc:sldChg chg="del">
        <pc:chgData name="Rahul Arora" userId="42d026d8-d35e-45ea-9fb9-1d259f7945f3" providerId="ADAL" clId="{48BC4934-BFAF-694C-971F-7510D8D4B489}" dt="2019-06-20T15:46:02.018" v="9" actId="2696"/>
        <pc:sldMkLst>
          <pc:docMk/>
          <pc:sldMk cId="2470293815" sldId="259"/>
        </pc:sldMkLst>
      </pc:sldChg>
      <pc:sldChg chg="del">
        <pc:chgData name="Rahul Arora" userId="42d026d8-d35e-45ea-9fb9-1d259f7945f3" providerId="ADAL" clId="{48BC4934-BFAF-694C-971F-7510D8D4B489}" dt="2019-06-20T15:46:02.190" v="13" actId="2696"/>
        <pc:sldMkLst>
          <pc:docMk/>
          <pc:sldMk cId="2134402342" sldId="261"/>
        </pc:sldMkLst>
      </pc:sldChg>
      <pc:sldChg chg="del">
        <pc:chgData name="Rahul Arora" userId="42d026d8-d35e-45ea-9fb9-1d259f7945f3" providerId="ADAL" clId="{48BC4934-BFAF-694C-971F-7510D8D4B489}" dt="2019-06-20T15:46:02.031" v="10" actId="2696"/>
        <pc:sldMkLst>
          <pc:docMk/>
          <pc:sldMk cId="178581489" sldId="264"/>
        </pc:sldMkLst>
      </pc:sldChg>
      <pc:sldChg chg="del">
        <pc:chgData name="Rahul Arora" userId="42d026d8-d35e-45ea-9fb9-1d259f7945f3" providerId="ADAL" clId="{48BC4934-BFAF-694C-971F-7510D8D4B489}" dt="2019-06-20T15:46:02.166" v="12" actId="2696"/>
        <pc:sldMkLst>
          <pc:docMk/>
          <pc:sldMk cId="199905231" sldId="266"/>
        </pc:sldMkLst>
      </pc:sldChg>
      <pc:sldChg chg="del">
        <pc:chgData name="Rahul Arora" userId="42d026d8-d35e-45ea-9fb9-1d259f7945f3" providerId="ADAL" clId="{48BC4934-BFAF-694C-971F-7510D8D4B489}" dt="2019-06-20T15:46:02.104" v="11" actId="2696"/>
        <pc:sldMkLst>
          <pc:docMk/>
          <pc:sldMk cId="3291187019" sldId="267"/>
        </pc:sldMkLst>
      </pc:sldChg>
      <pc:sldChg chg="del">
        <pc:chgData name="Rahul Arora" userId="42d026d8-d35e-45ea-9fb9-1d259f7945f3" providerId="ADAL" clId="{48BC4934-BFAF-694C-971F-7510D8D4B489}" dt="2019-06-20T15:46:02.438" v="18" actId="2696"/>
        <pc:sldMkLst>
          <pc:docMk/>
          <pc:sldMk cId="2395157953" sldId="273"/>
        </pc:sldMkLst>
      </pc:sldChg>
      <pc:sldChg chg="del">
        <pc:chgData name="Rahul Arora" userId="42d026d8-d35e-45ea-9fb9-1d259f7945f3" providerId="ADAL" clId="{48BC4934-BFAF-694C-971F-7510D8D4B489}" dt="2019-06-20T15:45:43.231" v="0" actId="2696"/>
        <pc:sldMkLst>
          <pc:docMk/>
          <pc:sldMk cId="1399561011" sldId="274"/>
        </pc:sldMkLst>
      </pc:sldChg>
      <pc:sldChg chg="del">
        <pc:chgData name="Rahul Arora" userId="42d026d8-d35e-45ea-9fb9-1d259f7945f3" providerId="ADAL" clId="{48BC4934-BFAF-694C-971F-7510D8D4B489}" dt="2019-06-20T15:46:02.431" v="17" actId="2696"/>
        <pc:sldMkLst>
          <pc:docMk/>
          <pc:sldMk cId="3713238219" sldId="285"/>
        </pc:sldMkLst>
      </pc:sldChg>
      <pc:sldChg chg="del">
        <pc:chgData name="Rahul Arora" userId="42d026d8-d35e-45ea-9fb9-1d259f7945f3" providerId="ADAL" clId="{48BC4934-BFAF-694C-971F-7510D8D4B489}" dt="2019-06-20T15:46:01.905" v="3" actId="2696"/>
        <pc:sldMkLst>
          <pc:docMk/>
          <pc:sldMk cId="2432271809" sldId="287"/>
        </pc:sldMkLst>
      </pc:sldChg>
      <pc:sldChg chg="del">
        <pc:chgData name="Rahul Arora" userId="42d026d8-d35e-45ea-9fb9-1d259f7945f3" providerId="ADAL" clId="{48BC4934-BFAF-694C-971F-7510D8D4B489}" dt="2019-06-20T15:46:02.271" v="14" actId="2696"/>
        <pc:sldMkLst>
          <pc:docMk/>
          <pc:sldMk cId="359684139" sldId="290"/>
        </pc:sldMkLst>
      </pc:sldChg>
      <pc:sldChg chg="del">
        <pc:chgData name="Rahul Arora" userId="42d026d8-d35e-45ea-9fb9-1d259f7945f3" providerId="ADAL" clId="{48BC4934-BFAF-694C-971F-7510D8D4B489}" dt="2019-06-20T15:46:02.345" v="15" actId="2696"/>
        <pc:sldMkLst>
          <pc:docMk/>
          <pc:sldMk cId="1240442362" sldId="291"/>
        </pc:sldMkLst>
      </pc:sldChg>
      <pc:sldChg chg="del">
        <pc:chgData name="Rahul Arora" userId="42d026d8-d35e-45ea-9fb9-1d259f7945f3" providerId="ADAL" clId="{48BC4934-BFAF-694C-971F-7510D8D4B489}" dt="2019-06-20T15:46:01.915" v="4" actId="2696"/>
        <pc:sldMkLst>
          <pc:docMk/>
          <pc:sldMk cId="2292119288" sldId="294"/>
        </pc:sldMkLst>
      </pc:sldChg>
      <pc:sldChg chg="del">
        <pc:chgData name="Rahul Arora" userId="42d026d8-d35e-45ea-9fb9-1d259f7945f3" providerId="ADAL" clId="{48BC4934-BFAF-694C-971F-7510D8D4B489}" dt="2019-06-20T15:46:02.455" v="19" actId="2696"/>
        <pc:sldMkLst>
          <pc:docMk/>
          <pc:sldMk cId="3791364382" sldId="295"/>
        </pc:sldMkLst>
      </pc:sldChg>
      <pc:sldChg chg="del">
        <pc:chgData name="Rahul Arora" userId="42d026d8-d35e-45ea-9fb9-1d259f7945f3" providerId="ADAL" clId="{48BC4934-BFAF-694C-971F-7510D8D4B489}" dt="2019-06-20T15:46:01.947" v="7" actId="2696"/>
        <pc:sldMkLst>
          <pc:docMk/>
          <pc:sldMk cId="163475297" sldId="300"/>
        </pc:sldMkLst>
      </pc:sldChg>
      <pc:sldChg chg="del">
        <pc:chgData name="Rahul Arora" userId="42d026d8-d35e-45ea-9fb9-1d259f7945f3" providerId="ADAL" clId="{48BC4934-BFAF-694C-971F-7510D8D4B489}" dt="2019-06-20T15:46:01.937" v="6" actId="2696"/>
        <pc:sldMkLst>
          <pc:docMk/>
          <pc:sldMk cId="230052247" sldId="308"/>
        </pc:sldMkLst>
      </pc:sldChg>
      <pc:sldChg chg="del">
        <pc:chgData name="Rahul Arora" userId="42d026d8-d35e-45ea-9fb9-1d259f7945f3" providerId="ADAL" clId="{48BC4934-BFAF-694C-971F-7510D8D4B489}" dt="2019-06-20T15:46:01.971" v="8" actId="2696"/>
        <pc:sldMkLst>
          <pc:docMk/>
          <pc:sldMk cId="2063606029" sldId="310"/>
        </pc:sldMkLst>
      </pc:sldChg>
      <pc:sldChg chg="del">
        <pc:chgData name="Rahul Arora" userId="42d026d8-d35e-45ea-9fb9-1d259f7945f3" providerId="ADAL" clId="{48BC4934-BFAF-694C-971F-7510D8D4B489}" dt="2019-06-20T15:46:02.394" v="16" actId="2696"/>
        <pc:sldMkLst>
          <pc:docMk/>
          <pc:sldMk cId="308255765" sldId="324"/>
        </pc:sldMkLst>
      </pc:sldChg>
      <pc:sldChg chg="del">
        <pc:chgData name="Rahul Arora" userId="42d026d8-d35e-45ea-9fb9-1d259f7945f3" providerId="ADAL" clId="{48BC4934-BFAF-694C-971F-7510D8D4B489}" dt="2019-06-20T15:46:01.894" v="2" actId="2696"/>
        <pc:sldMkLst>
          <pc:docMk/>
          <pc:sldMk cId="3390450557" sldId="339"/>
        </pc:sldMkLst>
      </pc:sldChg>
      <pc:sldChg chg="del">
        <pc:chgData name="Rahul Arora" userId="42d026d8-d35e-45ea-9fb9-1d259f7945f3" providerId="ADAL" clId="{48BC4934-BFAF-694C-971F-7510D8D4B489}" dt="2019-06-20T15:46:01.927" v="5" actId="2696"/>
        <pc:sldMkLst>
          <pc:docMk/>
          <pc:sldMk cId="236774169" sldId="341"/>
        </pc:sldMkLst>
      </pc:sldChg>
      <pc:sldChg chg="del">
        <pc:chgData name="Rahul Arora" userId="42d026d8-d35e-45ea-9fb9-1d259f7945f3" providerId="ADAL" clId="{48BC4934-BFAF-694C-971F-7510D8D4B489}" dt="2019-06-20T15:46:01.879" v="1" actId="2696"/>
        <pc:sldMkLst>
          <pc:docMk/>
          <pc:sldMk cId="862463327" sldId="3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97494B-A984-5A4E-9932-370E4604FC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6385DA-2664-6B4B-A578-EBFAD43DBB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3B2DE7-34BE-974F-A656-ABE0C6021760}" type="datetimeFigureOut">
              <a:rPr lang="en-US" smtClean="0"/>
              <a:t>6/20/19</a:t>
            </a:fld>
            <a:endParaRPr lang="en-US"/>
          </a:p>
        </p:txBody>
      </p:sp>
      <p:sp>
        <p:nvSpPr>
          <p:cNvPr id="4" name="Footer Placeholder 3">
            <a:extLst>
              <a:ext uri="{FF2B5EF4-FFF2-40B4-BE49-F238E27FC236}">
                <a16:creationId xmlns:a16="http://schemas.microsoft.com/office/drawing/2014/main" id="{76BC076D-0037-3E40-893C-71FCC561B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A6A33A-AEA9-7340-81F0-46EBD606B5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DF34CE-A5D3-384B-9B50-6E4FC62A0AF6}" type="slidenum">
              <a:rPr lang="en-US" smtClean="0"/>
              <a:t>‹#›</a:t>
            </a:fld>
            <a:endParaRPr lang="en-US"/>
          </a:p>
        </p:txBody>
      </p:sp>
    </p:spTree>
    <p:extLst>
      <p:ext uri="{BB962C8B-B14F-4D97-AF65-F5344CB8AC3E}">
        <p14:creationId xmlns:p14="http://schemas.microsoft.com/office/powerpoint/2010/main" val="67233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1DDE9-8B9B-4C7B-8AAC-0D65BBEAAE22}" type="datetimeFigureOut">
              <a:rPr lang="en-CA" smtClean="0"/>
              <a:t>2019-06-20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3F62-6039-4486-ADA8-BB193594E18D}" type="slidenum">
              <a:rPr lang="en-CA" smtClean="0"/>
              <a:t>‹#›</a:t>
            </a:fld>
            <a:endParaRPr lang="en-CA"/>
          </a:p>
        </p:txBody>
      </p:sp>
    </p:spTree>
    <p:extLst>
      <p:ext uri="{BB962C8B-B14F-4D97-AF65-F5344CB8AC3E}">
        <p14:creationId xmlns:p14="http://schemas.microsoft.com/office/powerpoint/2010/main" val="199167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Hi, I’m Rahul Arora from the University of Toronto. I’m going to talk about the parametric design and fabrication of volumetric Michell trusses.</a:t>
            </a:r>
          </a:p>
        </p:txBody>
      </p:sp>
      <p:sp>
        <p:nvSpPr>
          <p:cNvPr id="4" name="Slide Number Placeholder 3"/>
          <p:cNvSpPr>
            <a:spLocks noGrp="1"/>
          </p:cNvSpPr>
          <p:nvPr>
            <p:ph type="sldNum" sz="quarter" idx="5"/>
          </p:nvPr>
        </p:nvSpPr>
        <p:spPr/>
        <p:txBody>
          <a:bodyPr/>
          <a:lstStyle/>
          <a:p>
            <a:fld id="{86D23F62-6039-4486-ADA8-BB193594E18D}" type="slidenum">
              <a:rPr lang="en-CA" smtClean="0"/>
              <a:t>1</a:t>
            </a:fld>
            <a:endParaRPr lang="en-CA"/>
          </a:p>
        </p:txBody>
      </p:sp>
    </p:spTree>
    <p:extLst>
      <p:ext uri="{BB962C8B-B14F-4D97-AF65-F5344CB8AC3E}">
        <p14:creationId xmlns:p14="http://schemas.microsoft.com/office/powerpoint/2010/main" val="3298132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you might say, well this is only for traditional manufacturing approaches. I have a 3D printer which can build almost anything you throw at it.</a:t>
            </a:r>
          </a:p>
          <a:p>
            <a:endParaRPr lang="en-CA" dirty="0"/>
          </a:p>
          <a:p>
            <a:r>
              <a:rPr lang="en-CA" dirty="0"/>
              <a:t>I would argue that users still need control. Undesirable features can always appear, and the only option available may be </a:t>
            </a:r>
            <a:r>
              <a:rPr lang="en-CA" dirty="0" err="1"/>
              <a:t>directl</a:t>
            </a:r>
            <a:r>
              <a:rPr lang="en-CA" dirty="0"/>
              <a:t> editing a complex mesh, which can be unintuitive and tedious.</a:t>
            </a:r>
          </a:p>
        </p:txBody>
      </p:sp>
      <p:sp>
        <p:nvSpPr>
          <p:cNvPr id="4" name="Slide Number Placeholder 3"/>
          <p:cNvSpPr>
            <a:spLocks noGrp="1"/>
          </p:cNvSpPr>
          <p:nvPr>
            <p:ph type="sldNum" sz="quarter" idx="5"/>
          </p:nvPr>
        </p:nvSpPr>
        <p:spPr/>
        <p:txBody>
          <a:bodyPr/>
          <a:lstStyle/>
          <a:p>
            <a:fld id="{86D23F62-6039-4486-ADA8-BB193594E18D}" type="slidenum">
              <a:rPr lang="en-CA" smtClean="0"/>
              <a:t>10</a:t>
            </a:fld>
            <a:endParaRPr lang="en-CA"/>
          </a:p>
        </p:txBody>
      </p:sp>
    </p:spTree>
    <p:extLst>
      <p:ext uri="{BB962C8B-B14F-4D97-AF65-F5344CB8AC3E}">
        <p14:creationId xmlns:p14="http://schemas.microsoft.com/office/powerpoint/2010/main" val="2649420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approach, such interactions look like this. You simply click the feature you don’t like…and delete it. And these are the kind of operations we expect in our editing tools.</a:t>
            </a:r>
          </a:p>
          <a:p>
            <a:endParaRPr lang="en-US" dirty="0"/>
          </a:p>
          <a:p>
            <a:r>
              <a:rPr lang="en-US" dirty="0"/>
              <a:t>Imagine if in Microsoft Word, you had to select each pixel individually to delete a character. </a:t>
            </a:r>
          </a:p>
        </p:txBody>
      </p:sp>
      <p:sp>
        <p:nvSpPr>
          <p:cNvPr id="4" name="Slide Number Placeholder 3"/>
          <p:cNvSpPr>
            <a:spLocks noGrp="1"/>
          </p:cNvSpPr>
          <p:nvPr>
            <p:ph type="sldNum" sz="quarter" idx="5"/>
          </p:nvPr>
        </p:nvSpPr>
        <p:spPr/>
        <p:txBody>
          <a:bodyPr/>
          <a:lstStyle/>
          <a:p>
            <a:fld id="{86D23F62-6039-4486-ADA8-BB193594E18D}" type="slidenum">
              <a:rPr lang="en-CA" smtClean="0"/>
              <a:t>11</a:t>
            </a:fld>
            <a:endParaRPr lang="en-CA"/>
          </a:p>
        </p:txBody>
      </p:sp>
    </p:spTree>
    <p:extLst>
      <p:ext uri="{BB962C8B-B14F-4D97-AF65-F5344CB8AC3E}">
        <p14:creationId xmlns:p14="http://schemas.microsoft.com/office/powerpoint/2010/main" val="169852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that’s what editing topology optimization results typically feels like.</a:t>
            </a:r>
          </a:p>
        </p:txBody>
      </p:sp>
      <p:sp>
        <p:nvSpPr>
          <p:cNvPr id="4" name="Slide Number Placeholder 3"/>
          <p:cNvSpPr>
            <a:spLocks noGrp="1"/>
          </p:cNvSpPr>
          <p:nvPr>
            <p:ph type="sldNum" sz="quarter" idx="5"/>
          </p:nvPr>
        </p:nvSpPr>
        <p:spPr/>
        <p:txBody>
          <a:bodyPr/>
          <a:lstStyle/>
          <a:p>
            <a:fld id="{86D23F62-6039-4486-ADA8-BB193594E18D}" type="slidenum">
              <a:rPr lang="en-CA" smtClean="0"/>
              <a:t>12</a:t>
            </a:fld>
            <a:endParaRPr lang="en-CA"/>
          </a:p>
        </p:txBody>
      </p:sp>
    </p:spTree>
    <p:extLst>
      <p:ext uri="{BB962C8B-B14F-4D97-AF65-F5344CB8AC3E}">
        <p14:creationId xmlns:p14="http://schemas.microsoft.com/office/powerpoint/2010/main" val="981165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Okay, let’s dive into the technique. I’m going to start with a theoretical background.</a:t>
            </a:r>
          </a:p>
        </p:txBody>
      </p:sp>
      <p:sp>
        <p:nvSpPr>
          <p:cNvPr id="4" name="Slide Number Placeholder 3"/>
          <p:cNvSpPr>
            <a:spLocks noGrp="1"/>
          </p:cNvSpPr>
          <p:nvPr>
            <p:ph type="sldNum" sz="quarter" idx="5"/>
          </p:nvPr>
        </p:nvSpPr>
        <p:spPr/>
        <p:txBody>
          <a:bodyPr/>
          <a:lstStyle/>
          <a:p>
            <a:fld id="{86D23F62-6039-4486-ADA8-BB193594E18D}" type="slidenum">
              <a:rPr lang="en-CA" smtClean="0"/>
              <a:t>13</a:t>
            </a:fld>
            <a:endParaRPr lang="en-CA"/>
          </a:p>
        </p:txBody>
      </p:sp>
    </p:spTree>
    <p:extLst>
      <p:ext uri="{BB962C8B-B14F-4D97-AF65-F5344CB8AC3E}">
        <p14:creationId xmlns:p14="http://schemas.microsoft.com/office/powerpoint/2010/main" val="298859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central formal result belying our work was proved by Michell in 1904.</a:t>
            </a:r>
          </a:p>
          <a:p>
            <a:endParaRPr lang="en-CA" dirty="0"/>
          </a:p>
          <a:p>
            <a:r>
              <a:rPr lang="en-CA" dirty="0"/>
              <a:t>Michell’s key idea is that if you apply your boundary conditions and compute the stress field induced by them, then…</a:t>
            </a:r>
          </a:p>
        </p:txBody>
      </p:sp>
      <p:sp>
        <p:nvSpPr>
          <p:cNvPr id="4" name="Slide Number Placeholder 3"/>
          <p:cNvSpPr>
            <a:spLocks noGrp="1"/>
          </p:cNvSpPr>
          <p:nvPr>
            <p:ph type="sldNum" sz="quarter" idx="5"/>
          </p:nvPr>
        </p:nvSpPr>
        <p:spPr/>
        <p:txBody>
          <a:bodyPr/>
          <a:lstStyle/>
          <a:p>
            <a:fld id="{86D23F62-6039-4486-ADA8-BB193594E18D}" type="slidenum">
              <a:rPr lang="en-CA" smtClean="0"/>
              <a:t>14</a:t>
            </a:fld>
            <a:endParaRPr lang="en-CA"/>
          </a:p>
        </p:txBody>
      </p:sp>
    </p:spTree>
    <p:extLst>
      <p:ext uri="{BB962C8B-B14F-4D97-AF65-F5344CB8AC3E}">
        <p14:creationId xmlns:p14="http://schemas.microsoft.com/office/powerpoint/2010/main" val="424386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optimal placement of material is along the lines of principal stresses. So what does this mean?</a:t>
            </a:r>
          </a:p>
          <a:p>
            <a:endParaRPr lang="en-CA" dirty="0"/>
          </a:p>
          <a:p>
            <a:r>
              <a:rPr lang="en-US" dirty="0"/>
              <a:t>To answer this question, we have to first understand what a stress field looks like. </a:t>
            </a:r>
            <a:endParaRPr lang="en-CA" dirty="0"/>
          </a:p>
        </p:txBody>
      </p:sp>
      <p:sp>
        <p:nvSpPr>
          <p:cNvPr id="4" name="Slide Number Placeholder 3"/>
          <p:cNvSpPr>
            <a:spLocks noGrp="1"/>
          </p:cNvSpPr>
          <p:nvPr>
            <p:ph type="sldNum" sz="quarter" idx="5"/>
          </p:nvPr>
        </p:nvSpPr>
        <p:spPr/>
        <p:txBody>
          <a:bodyPr/>
          <a:lstStyle/>
          <a:p>
            <a:fld id="{86D23F62-6039-4486-ADA8-BB193594E18D}" type="slidenum">
              <a:rPr lang="en-CA" smtClean="0"/>
              <a:t>15</a:t>
            </a:fld>
            <a:endParaRPr lang="en-CA"/>
          </a:p>
        </p:txBody>
      </p:sp>
    </p:spTree>
    <p:extLst>
      <p:ext uri="{BB962C8B-B14F-4D97-AF65-F5344CB8AC3E}">
        <p14:creationId xmlns:p14="http://schemas.microsoft.com/office/powerpoint/2010/main" val="1951891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probably seen something like this before where the magnitude of a stress field is visualized over some domain.</a:t>
            </a:r>
          </a:p>
          <a:p>
            <a:endParaRPr lang="en-US" dirty="0"/>
          </a:p>
          <a:p>
            <a:r>
              <a:rPr lang="en-US" dirty="0"/>
              <a:t>But magnitude is only part of the picture, since stress is actually a tensor quantity. </a:t>
            </a:r>
          </a:p>
        </p:txBody>
      </p:sp>
      <p:sp>
        <p:nvSpPr>
          <p:cNvPr id="4" name="Slide Number Placeholder 3"/>
          <p:cNvSpPr>
            <a:spLocks noGrp="1"/>
          </p:cNvSpPr>
          <p:nvPr>
            <p:ph type="sldNum" sz="quarter" idx="5"/>
          </p:nvPr>
        </p:nvSpPr>
        <p:spPr/>
        <p:txBody>
          <a:bodyPr/>
          <a:lstStyle/>
          <a:p>
            <a:fld id="{86D23F62-6039-4486-ADA8-BB193594E18D}" type="slidenum">
              <a:rPr lang="en-CA" smtClean="0"/>
              <a:t>16</a:t>
            </a:fld>
            <a:endParaRPr lang="en-CA"/>
          </a:p>
        </p:txBody>
      </p:sp>
    </p:spTree>
    <p:extLst>
      <p:ext uri="{BB962C8B-B14F-4D97-AF65-F5344CB8AC3E}">
        <p14:creationId xmlns:p14="http://schemas.microsoft.com/office/powerpoint/2010/main" val="292016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it looks like a matrix. And actually, it’s a symmetric matrix</a:t>
            </a:r>
          </a:p>
          <a:p>
            <a:endParaRPr lang="en-US" dirty="0"/>
          </a:p>
          <a:p>
            <a:r>
              <a:rPr lang="en-US" dirty="0"/>
              <a:t>One way to visualize symmetric matrices is with this ellipsoidal glyph, with two pieces of information: its orientation and the size of its axes. These axes are what Michell calls the principal stress directions.</a:t>
            </a:r>
          </a:p>
        </p:txBody>
      </p:sp>
      <p:sp>
        <p:nvSpPr>
          <p:cNvPr id="4" name="Slide Number Placeholder 3"/>
          <p:cNvSpPr>
            <a:spLocks noGrp="1"/>
          </p:cNvSpPr>
          <p:nvPr>
            <p:ph type="sldNum" sz="quarter" idx="5"/>
          </p:nvPr>
        </p:nvSpPr>
        <p:spPr/>
        <p:txBody>
          <a:bodyPr/>
          <a:lstStyle/>
          <a:p>
            <a:fld id="{86D23F62-6039-4486-ADA8-BB193594E18D}" type="slidenum">
              <a:rPr lang="en-CA" smtClean="0"/>
              <a:t>17</a:t>
            </a:fld>
            <a:endParaRPr lang="en-CA"/>
          </a:p>
        </p:txBody>
      </p:sp>
    </p:spTree>
    <p:extLst>
      <p:ext uri="{BB962C8B-B14F-4D97-AF65-F5344CB8AC3E}">
        <p14:creationId xmlns:p14="http://schemas.microsoft.com/office/powerpoint/2010/main" val="4263625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this </a:t>
            </a:r>
            <a:r>
              <a:rPr lang="en-US" dirty="0" err="1"/>
              <a:t>visuliazation</a:t>
            </a:r>
            <a:r>
              <a:rPr lang="en-US" dirty="0"/>
              <a:t> closely corresponds to the </a:t>
            </a:r>
            <a:r>
              <a:rPr lang="en-US" dirty="0" err="1"/>
              <a:t>eigendecomposition</a:t>
            </a:r>
            <a:r>
              <a:rPr lang="en-US" dirty="0"/>
              <a:t> of the stress matrix.</a:t>
            </a:r>
          </a:p>
          <a:p>
            <a:endParaRPr lang="en-US" dirty="0"/>
          </a:p>
          <a:p>
            <a:r>
              <a:rPr lang="en-US" dirty="0"/>
              <a:t>Here, the eigenvector matrix Q encodes the orientation. While the diagonal matrix lambda-twiddle in the middle contains the eigenvalues, which encode the size of the ellipse’s axes.</a:t>
            </a:r>
          </a:p>
        </p:txBody>
      </p:sp>
      <p:sp>
        <p:nvSpPr>
          <p:cNvPr id="4" name="Slide Number Placeholder 3"/>
          <p:cNvSpPr>
            <a:spLocks noGrp="1"/>
          </p:cNvSpPr>
          <p:nvPr>
            <p:ph type="sldNum" sz="quarter" idx="5"/>
          </p:nvPr>
        </p:nvSpPr>
        <p:spPr/>
        <p:txBody>
          <a:bodyPr/>
          <a:lstStyle/>
          <a:p>
            <a:fld id="{86D23F62-6039-4486-ADA8-BB193594E18D}" type="slidenum">
              <a:rPr lang="en-CA" smtClean="0"/>
              <a:t>18</a:t>
            </a:fld>
            <a:endParaRPr lang="en-CA"/>
          </a:p>
        </p:txBody>
      </p:sp>
    </p:spTree>
    <p:extLst>
      <p:ext uri="{BB962C8B-B14F-4D97-AF65-F5344CB8AC3E}">
        <p14:creationId xmlns:p14="http://schemas.microsoft.com/office/powerpoint/2010/main" val="1938175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your computational method will give you two vectors, one aligned with each of the ellipse axes.</a:t>
            </a:r>
          </a:p>
        </p:txBody>
      </p:sp>
      <p:sp>
        <p:nvSpPr>
          <p:cNvPr id="4" name="Slide Number Placeholder 3"/>
          <p:cNvSpPr>
            <a:spLocks noGrp="1"/>
          </p:cNvSpPr>
          <p:nvPr>
            <p:ph type="sldNum" sz="quarter" idx="5"/>
          </p:nvPr>
        </p:nvSpPr>
        <p:spPr/>
        <p:txBody>
          <a:bodyPr/>
          <a:lstStyle/>
          <a:p>
            <a:fld id="{86D23F62-6039-4486-ADA8-BB193594E18D}" type="slidenum">
              <a:rPr lang="en-CA" smtClean="0"/>
              <a:t>19</a:t>
            </a:fld>
            <a:endParaRPr lang="en-CA"/>
          </a:p>
        </p:txBody>
      </p:sp>
    </p:spTree>
    <p:extLst>
      <p:ext uri="{BB962C8B-B14F-4D97-AF65-F5344CB8AC3E}">
        <p14:creationId xmlns:p14="http://schemas.microsoft.com/office/powerpoint/2010/main" val="159077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talk is about structural optimization, so let’s begin by trying to understand what structural optimization is.</a:t>
            </a:r>
          </a:p>
          <a:p>
            <a:endParaRPr lang="en-CA" dirty="0"/>
          </a:p>
          <a:p>
            <a:r>
              <a:rPr lang="en-CA" dirty="0"/>
              <a:t>Say you want to build a structure within this dotted blue region and you have this orange load to support, and some parts will be anchored to the ground over here in brown.</a:t>
            </a:r>
          </a:p>
          <a:p>
            <a:endParaRPr lang="en-CA" dirty="0"/>
          </a:p>
          <a:p>
            <a:r>
              <a:rPr lang="en-CA" dirty="0"/>
              <a:t>And maybe you position your material like this.</a:t>
            </a:r>
          </a:p>
          <a:p>
            <a:endParaRPr lang="en-CA" dirty="0"/>
          </a:p>
          <a:p>
            <a:r>
              <a:rPr lang="en-CA" dirty="0"/>
              <a:t>And of course, it fails.</a:t>
            </a:r>
          </a:p>
          <a:p>
            <a:endParaRPr lang="en-CA" dirty="0"/>
          </a:p>
          <a:p>
            <a:r>
              <a:rPr lang="en-CA" dirty="0"/>
              <a:t>So you find an eerily-happy looking structural engineer, and she helps you figure out something that works.</a:t>
            </a:r>
          </a:p>
          <a:p>
            <a:endParaRPr lang="en-CA" dirty="0"/>
          </a:p>
          <a:p>
            <a:r>
              <a:rPr lang="en-CA" dirty="0"/>
              <a:t>So here the engineer serves as a structural optimization algorithm.</a:t>
            </a:r>
          </a:p>
          <a:p>
            <a:endParaRPr lang="en-CA" dirty="0"/>
          </a:p>
          <a:p>
            <a:r>
              <a:rPr lang="en-CA" dirty="0"/>
              <a:t>In general, structural optimization deals with the design of optimal load-carrying structures. And optimal can mean different things depending on the application. But some common measures of optimality look for the stiffest or the lightest structure to hold a particular load.</a:t>
            </a:r>
          </a:p>
        </p:txBody>
      </p:sp>
      <p:sp>
        <p:nvSpPr>
          <p:cNvPr id="4" name="Slide Number Placeholder 3"/>
          <p:cNvSpPr>
            <a:spLocks noGrp="1"/>
          </p:cNvSpPr>
          <p:nvPr>
            <p:ph type="sldNum" sz="quarter" idx="5"/>
          </p:nvPr>
        </p:nvSpPr>
        <p:spPr/>
        <p:txBody>
          <a:bodyPr/>
          <a:lstStyle/>
          <a:p>
            <a:fld id="{86D23F62-6039-4486-ADA8-BB193594E18D}" type="slidenum">
              <a:rPr lang="en-CA" smtClean="0"/>
              <a:t>2</a:t>
            </a:fld>
            <a:endParaRPr lang="en-CA"/>
          </a:p>
        </p:txBody>
      </p:sp>
    </p:spTree>
    <p:extLst>
      <p:ext uri="{BB962C8B-B14F-4D97-AF65-F5344CB8AC3E}">
        <p14:creationId xmlns:p14="http://schemas.microsoft.com/office/powerpoint/2010/main" val="54667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Okay, so now what we’ve done is we have computed the stress field on this domain, and we can use </a:t>
            </a:r>
            <a:r>
              <a:rPr lang="en-CA" dirty="0" err="1"/>
              <a:t>eigendecomposition</a:t>
            </a:r>
            <a:r>
              <a:rPr lang="en-CA" dirty="0"/>
              <a:t> to figure out the directions where we need to position material to follow Michell’s theorem. So, one computational method you can imagine is this.</a:t>
            </a:r>
          </a:p>
        </p:txBody>
      </p:sp>
      <p:sp>
        <p:nvSpPr>
          <p:cNvPr id="4" name="Slide Number Placeholder 3"/>
          <p:cNvSpPr>
            <a:spLocks noGrp="1"/>
          </p:cNvSpPr>
          <p:nvPr>
            <p:ph type="sldNum" sz="quarter" idx="5"/>
          </p:nvPr>
        </p:nvSpPr>
        <p:spPr/>
        <p:txBody>
          <a:bodyPr/>
          <a:lstStyle/>
          <a:p>
            <a:fld id="{86D23F62-6039-4486-ADA8-BB193594E18D}" type="slidenum">
              <a:rPr lang="en-CA" smtClean="0"/>
              <a:t>20</a:t>
            </a:fld>
            <a:endParaRPr lang="en-CA"/>
          </a:p>
        </p:txBody>
      </p:sp>
    </p:spTree>
    <p:extLst>
      <p:ext uri="{BB962C8B-B14F-4D97-AF65-F5344CB8AC3E}">
        <p14:creationId xmlns:p14="http://schemas.microsoft.com/office/powerpoint/2010/main" val="3450780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We’ll just trace out these eigenvectors and position material along all of those.</a:t>
            </a:r>
          </a:p>
          <a:p>
            <a:endParaRPr lang="en-CA" dirty="0"/>
          </a:p>
        </p:txBody>
      </p:sp>
      <p:sp>
        <p:nvSpPr>
          <p:cNvPr id="4" name="Slide Number Placeholder 3"/>
          <p:cNvSpPr>
            <a:spLocks noGrp="1"/>
          </p:cNvSpPr>
          <p:nvPr>
            <p:ph type="sldNum" sz="quarter" idx="5"/>
          </p:nvPr>
        </p:nvSpPr>
        <p:spPr/>
        <p:txBody>
          <a:bodyPr/>
          <a:lstStyle/>
          <a:p>
            <a:fld id="{86D23F62-6039-4486-ADA8-BB193594E18D}" type="slidenum">
              <a:rPr lang="en-CA" smtClean="0"/>
              <a:t>21</a:t>
            </a:fld>
            <a:endParaRPr lang="en-CA"/>
          </a:p>
        </p:txBody>
      </p:sp>
    </p:spTree>
    <p:extLst>
      <p:ext uri="{BB962C8B-B14F-4D97-AF65-F5344CB8AC3E}">
        <p14:creationId xmlns:p14="http://schemas.microsoft.com/office/powerpoint/2010/main" val="414903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do this for the first eigendirection show in black, and then the second one in red.</a:t>
            </a:r>
          </a:p>
          <a:p>
            <a:endParaRPr lang="en-CA" dirty="0"/>
          </a:p>
          <a:p>
            <a:r>
              <a:rPr lang="en-CA" dirty="0"/>
              <a:t>And you can just keep on going like this.</a:t>
            </a:r>
          </a:p>
          <a:p>
            <a:endParaRPr lang="en-CA" dirty="0"/>
          </a:p>
          <a:p>
            <a:r>
              <a:rPr lang="en-CA" dirty="0"/>
              <a:t>Unfortunately, this does not work.</a:t>
            </a:r>
          </a:p>
        </p:txBody>
      </p:sp>
      <p:sp>
        <p:nvSpPr>
          <p:cNvPr id="4" name="Slide Number Placeholder 3"/>
          <p:cNvSpPr>
            <a:spLocks noGrp="1"/>
          </p:cNvSpPr>
          <p:nvPr>
            <p:ph type="sldNum" sz="quarter" idx="5"/>
          </p:nvPr>
        </p:nvSpPr>
        <p:spPr/>
        <p:txBody>
          <a:bodyPr/>
          <a:lstStyle/>
          <a:p>
            <a:fld id="{86D23F62-6039-4486-ADA8-BB193594E18D}" type="slidenum">
              <a:rPr lang="en-CA" smtClean="0"/>
              <a:t>22</a:t>
            </a:fld>
            <a:endParaRPr lang="en-CA"/>
          </a:p>
        </p:txBody>
      </p:sp>
    </p:spTree>
    <p:extLst>
      <p:ext uri="{BB962C8B-B14F-4D97-AF65-F5344CB8AC3E}">
        <p14:creationId xmlns:p14="http://schemas.microsoft.com/office/powerpoint/2010/main" val="2786419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issue is that there is an inherent cross-field symmetry in the principal stresses.</a:t>
            </a:r>
          </a:p>
          <a:p>
            <a:endParaRPr lang="en-CA" dirty="0"/>
          </a:p>
          <a:p>
            <a:r>
              <a:rPr lang="en-CA" dirty="0"/>
              <a:t>First, when computing eigenvectors there is a sign ambiguity.</a:t>
            </a:r>
          </a:p>
          <a:p>
            <a:endParaRPr lang="en-CA" dirty="0"/>
          </a:p>
          <a:p>
            <a:r>
              <a:rPr lang="en-US" dirty="0"/>
              <a:t>So, a computational method may give you this result.</a:t>
            </a:r>
          </a:p>
        </p:txBody>
      </p:sp>
      <p:sp>
        <p:nvSpPr>
          <p:cNvPr id="4" name="Slide Number Placeholder 3"/>
          <p:cNvSpPr>
            <a:spLocks noGrp="1"/>
          </p:cNvSpPr>
          <p:nvPr>
            <p:ph type="sldNum" sz="quarter" idx="5"/>
          </p:nvPr>
        </p:nvSpPr>
        <p:spPr/>
        <p:txBody>
          <a:bodyPr/>
          <a:lstStyle/>
          <a:p>
            <a:fld id="{86D23F62-6039-4486-ADA8-BB193594E18D}" type="slidenum">
              <a:rPr lang="en-CA" smtClean="0"/>
              <a:t>23</a:t>
            </a:fld>
            <a:endParaRPr lang="en-CA"/>
          </a:p>
        </p:txBody>
      </p:sp>
    </p:spTree>
    <p:extLst>
      <p:ext uri="{BB962C8B-B14F-4D97-AF65-F5344CB8AC3E}">
        <p14:creationId xmlns:p14="http://schemas.microsoft.com/office/powerpoint/2010/main" val="3438107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this one. Both are correct.</a:t>
            </a:r>
          </a:p>
        </p:txBody>
      </p:sp>
      <p:sp>
        <p:nvSpPr>
          <p:cNvPr id="4" name="Slide Number Placeholder 3"/>
          <p:cNvSpPr>
            <a:spLocks noGrp="1"/>
          </p:cNvSpPr>
          <p:nvPr>
            <p:ph type="sldNum" sz="quarter" idx="5"/>
          </p:nvPr>
        </p:nvSpPr>
        <p:spPr/>
        <p:txBody>
          <a:bodyPr/>
          <a:lstStyle/>
          <a:p>
            <a:fld id="{86D23F62-6039-4486-ADA8-BB193594E18D}" type="slidenum">
              <a:rPr lang="en-CA" smtClean="0"/>
              <a:t>24</a:t>
            </a:fld>
            <a:endParaRPr lang="en-CA"/>
          </a:p>
        </p:txBody>
      </p:sp>
    </p:spTree>
    <p:extLst>
      <p:ext uri="{BB962C8B-B14F-4D97-AF65-F5344CB8AC3E}">
        <p14:creationId xmlns:p14="http://schemas.microsoft.com/office/powerpoint/2010/main" val="1163036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the eigenvectors can be interchanged.</a:t>
            </a:r>
          </a:p>
        </p:txBody>
      </p:sp>
      <p:sp>
        <p:nvSpPr>
          <p:cNvPr id="4" name="Slide Number Placeholder 3"/>
          <p:cNvSpPr>
            <a:spLocks noGrp="1"/>
          </p:cNvSpPr>
          <p:nvPr>
            <p:ph type="sldNum" sz="quarter" idx="5"/>
          </p:nvPr>
        </p:nvSpPr>
        <p:spPr/>
        <p:txBody>
          <a:bodyPr/>
          <a:lstStyle/>
          <a:p>
            <a:fld id="{86D23F62-6039-4486-ADA8-BB193594E18D}" type="slidenum">
              <a:rPr lang="en-CA" smtClean="0"/>
              <a:t>25</a:t>
            </a:fld>
            <a:endParaRPr lang="en-CA"/>
          </a:p>
        </p:txBody>
      </p:sp>
    </p:spTree>
    <p:extLst>
      <p:ext uri="{BB962C8B-B14F-4D97-AF65-F5344CB8AC3E}">
        <p14:creationId xmlns:p14="http://schemas.microsoft.com/office/powerpoint/2010/main" val="330682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Due to the sign ambiguity, you can have a situation where you’re tracing along a direction, and you’re suddenly flipped back. So you don’t finish tracing this line.</a:t>
            </a:r>
          </a:p>
        </p:txBody>
      </p:sp>
      <p:sp>
        <p:nvSpPr>
          <p:cNvPr id="4" name="Slide Number Placeholder 3"/>
          <p:cNvSpPr>
            <a:spLocks noGrp="1"/>
          </p:cNvSpPr>
          <p:nvPr>
            <p:ph type="sldNum" sz="quarter" idx="5"/>
          </p:nvPr>
        </p:nvSpPr>
        <p:spPr/>
        <p:txBody>
          <a:bodyPr/>
          <a:lstStyle/>
          <a:p>
            <a:fld id="{86D23F62-6039-4486-ADA8-BB193594E18D}" type="slidenum">
              <a:rPr lang="en-CA" smtClean="0"/>
              <a:t>26</a:t>
            </a:fld>
            <a:endParaRPr lang="en-CA"/>
          </a:p>
        </p:txBody>
      </p:sp>
    </p:spTree>
    <p:extLst>
      <p:ext uri="{BB962C8B-B14F-4D97-AF65-F5344CB8AC3E}">
        <p14:creationId xmlns:p14="http://schemas.microsoft.com/office/powerpoint/2010/main" val="505057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Or due to interchange between the two vectors, you might take a sharp 90 degree turn, which is not desirable for a smooth parametrized result.</a:t>
            </a:r>
          </a:p>
        </p:txBody>
      </p:sp>
      <p:sp>
        <p:nvSpPr>
          <p:cNvPr id="4" name="Slide Number Placeholder 3"/>
          <p:cNvSpPr>
            <a:spLocks noGrp="1"/>
          </p:cNvSpPr>
          <p:nvPr>
            <p:ph type="sldNum" sz="quarter" idx="5"/>
          </p:nvPr>
        </p:nvSpPr>
        <p:spPr/>
        <p:txBody>
          <a:bodyPr/>
          <a:lstStyle/>
          <a:p>
            <a:fld id="{86D23F62-6039-4486-ADA8-BB193594E18D}" type="slidenum">
              <a:rPr lang="en-CA" smtClean="0"/>
              <a:t>27</a:t>
            </a:fld>
            <a:endParaRPr lang="en-CA"/>
          </a:p>
        </p:txBody>
      </p:sp>
    </p:spTree>
    <p:extLst>
      <p:ext uri="{BB962C8B-B14F-4D97-AF65-F5344CB8AC3E}">
        <p14:creationId xmlns:p14="http://schemas.microsoft.com/office/powerpoint/2010/main" val="1051421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other issue is that you’d frequently run into isotropic stress tensors, where there isn’t a unique choice for the eigenvectors, and your </a:t>
            </a:r>
            <a:r>
              <a:rPr lang="en-CA" dirty="0" err="1"/>
              <a:t>eigensolver</a:t>
            </a:r>
            <a:r>
              <a:rPr lang="en-CA" dirty="0"/>
              <a:t> can give an arbitrary set of orthogonal vectors.</a:t>
            </a:r>
          </a:p>
          <a:p>
            <a:endParaRPr lang="en-CA" dirty="0"/>
          </a:p>
          <a:p>
            <a:r>
              <a:rPr lang="en-CA" dirty="0"/>
              <a:t>In tensor field literature, this situation is called a singularity and poses problems for a number of geometric algorithms.</a:t>
            </a:r>
          </a:p>
          <a:p>
            <a:endParaRPr lang="en-CA" dirty="0"/>
          </a:p>
          <a:p>
            <a:r>
              <a:rPr lang="en-CA" dirty="0"/>
              <a:t>But physically, it’s very nice. Earlier you were restricted to a finite number of directions to position your material. Here, you can orient the material in any manner, and it doesn’t change the strength of your structure, so this gives us some extra freedom to build a computational method.</a:t>
            </a:r>
          </a:p>
        </p:txBody>
      </p:sp>
      <p:sp>
        <p:nvSpPr>
          <p:cNvPr id="4" name="Slide Number Placeholder 3"/>
          <p:cNvSpPr>
            <a:spLocks noGrp="1"/>
          </p:cNvSpPr>
          <p:nvPr>
            <p:ph type="sldNum" sz="quarter" idx="5"/>
          </p:nvPr>
        </p:nvSpPr>
        <p:spPr/>
        <p:txBody>
          <a:bodyPr/>
          <a:lstStyle/>
          <a:p>
            <a:fld id="{86D23F62-6039-4486-ADA8-BB193594E18D}" type="slidenum">
              <a:rPr lang="en-CA" smtClean="0"/>
              <a:t>28</a:t>
            </a:fld>
            <a:endParaRPr lang="en-CA"/>
          </a:p>
        </p:txBody>
      </p:sp>
    </p:spTree>
    <p:extLst>
      <p:ext uri="{BB962C8B-B14F-4D97-AF65-F5344CB8AC3E}">
        <p14:creationId xmlns:p14="http://schemas.microsoft.com/office/powerpoint/2010/main" val="1907597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Okay, let’s see how we build it.</a:t>
            </a:r>
          </a:p>
        </p:txBody>
      </p:sp>
      <p:sp>
        <p:nvSpPr>
          <p:cNvPr id="4" name="Slide Number Placeholder 3"/>
          <p:cNvSpPr>
            <a:spLocks noGrp="1"/>
          </p:cNvSpPr>
          <p:nvPr>
            <p:ph type="sldNum" sz="quarter" idx="5"/>
          </p:nvPr>
        </p:nvSpPr>
        <p:spPr/>
        <p:txBody>
          <a:bodyPr/>
          <a:lstStyle/>
          <a:p>
            <a:fld id="{86D23F62-6039-4486-ADA8-BB193594E18D}" type="slidenum">
              <a:rPr lang="en-CA" smtClean="0"/>
              <a:t>29</a:t>
            </a:fld>
            <a:endParaRPr lang="en-CA"/>
          </a:p>
        </p:txBody>
      </p:sp>
    </p:spTree>
    <p:extLst>
      <p:ext uri="{BB962C8B-B14F-4D97-AF65-F5344CB8AC3E}">
        <p14:creationId xmlns:p14="http://schemas.microsoft.com/office/powerpoint/2010/main" val="64085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Topology optimization, which is a subset of structural optimization involves methods which can change the topological structure.</a:t>
            </a:r>
          </a:p>
          <a:p>
            <a:endParaRPr lang="en-CA" dirty="0"/>
          </a:p>
          <a:p>
            <a:r>
              <a:rPr lang="en-CA" dirty="0"/>
              <a:t>So even if you start with something like the green domain on the left, you can get something like the blue thing on the right, which is topologically very different; has a number of holes.</a:t>
            </a:r>
          </a:p>
        </p:txBody>
      </p:sp>
      <p:sp>
        <p:nvSpPr>
          <p:cNvPr id="4" name="Slide Number Placeholder 3"/>
          <p:cNvSpPr>
            <a:spLocks noGrp="1"/>
          </p:cNvSpPr>
          <p:nvPr>
            <p:ph type="sldNum" sz="quarter" idx="5"/>
          </p:nvPr>
        </p:nvSpPr>
        <p:spPr/>
        <p:txBody>
          <a:bodyPr/>
          <a:lstStyle/>
          <a:p>
            <a:fld id="{86D23F62-6039-4486-ADA8-BB193594E18D}" type="slidenum">
              <a:rPr lang="en-CA" smtClean="0"/>
              <a:t>3</a:t>
            </a:fld>
            <a:endParaRPr lang="en-CA"/>
          </a:p>
        </p:txBody>
      </p:sp>
    </p:spTree>
    <p:extLst>
      <p:ext uri="{BB962C8B-B14F-4D97-AF65-F5344CB8AC3E}">
        <p14:creationId xmlns:p14="http://schemas.microsoft.com/office/powerpoint/2010/main" val="1538267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algorithm has 4 main steps. Let’s go through them one-by-one.</a:t>
            </a:r>
          </a:p>
        </p:txBody>
      </p:sp>
      <p:sp>
        <p:nvSpPr>
          <p:cNvPr id="4" name="Slide Number Placeholder 3"/>
          <p:cNvSpPr>
            <a:spLocks noGrp="1"/>
          </p:cNvSpPr>
          <p:nvPr>
            <p:ph type="sldNum" sz="quarter" idx="5"/>
          </p:nvPr>
        </p:nvSpPr>
        <p:spPr/>
        <p:txBody>
          <a:bodyPr/>
          <a:lstStyle/>
          <a:p>
            <a:fld id="{86D23F62-6039-4486-ADA8-BB193594E18D}" type="slidenum">
              <a:rPr lang="en-CA" smtClean="0"/>
              <a:t>30</a:t>
            </a:fld>
            <a:endParaRPr lang="en-CA"/>
          </a:p>
        </p:txBody>
      </p:sp>
    </p:spTree>
    <p:extLst>
      <p:ext uri="{BB962C8B-B14F-4D97-AF65-F5344CB8AC3E}">
        <p14:creationId xmlns:p14="http://schemas.microsoft.com/office/powerpoint/2010/main" val="3361382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step is going from a problem description to a stress field.</a:t>
            </a:r>
          </a:p>
          <a:p>
            <a:endParaRPr lang="en-CA" dirty="0"/>
          </a:p>
          <a:p>
            <a:r>
              <a:rPr lang="en-CA" dirty="0"/>
              <a:t>The input is discretized as a simplicial mesh, and we use linear finite elements to compute the stresses.</a:t>
            </a:r>
          </a:p>
        </p:txBody>
      </p:sp>
      <p:sp>
        <p:nvSpPr>
          <p:cNvPr id="4" name="Slide Number Placeholder 3"/>
          <p:cNvSpPr>
            <a:spLocks noGrp="1"/>
          </p:cNvSpPr>
          <p:nvPr>
            <p:ph type="sldNum" sz="quarter" idx="5"/>
          </p:nvPr>
        </p:nvSpPr>
        <p:spPr/>
        <p:txBody>
          <a:bodyPr/>
          <a:lstStyle/>
          <a:p>
            <a:fld id="{86D23F62-6039-4486-ADA8-BB193594E18D}" type="slidenum">
              <a:rPr lang="en-CA" smtClean="0"/>
              <a:t>31</a:t>
            </a:fld>
            <a:endParaRPr lang="en-CA"/>
          </a:p>
        </p:txBody>
      </p:sp>
    </p:spTree>
    <p:extLst>
      <p:ext uri="{BB962C8B-B14F-4D97-AF65-F5344CB8AC3E}">
        <p14:creationId xmlns:p14="http://schemas.microsoft.com/office/powerpoint/2010/main" val="1199078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second step is the main non-trivial step in our method, where we deal with the issues in tensor fields that I alluded to earlier.</a:t>
            </a:r>
          </a:p>
          <a:p>
            <a:endParaRPr lang="en-CA" dirty="0"/>
          </a:p>
          <a:p>
            <a:r>
              <a:rPr lang="en-CA" dirty="0"/>
              <a:t>This step takes the stress tensor field, and computes a smooth frame field from it.</a:t>
            </a:r>
          </a:p>
          <a:p>
            <a:endParaRPr lang="en-CA" dirty="0"/>
          </a:p>
          <a:p>
            <a:r>
              <a:rPr lang="en-CA" dirty="0"/>
              <a:t>A frame is a set of orthogonal axes. So you can think of it as your XYZ axes in 3D or XY axes in 2D and just rotating them arbitrarily.</a:t>
            </a:r>
          </a:p>
          <a:p>
            <a:endParaRPr lang="en-CA" dirty="0"/>
          </a:p>
          <a:p>
            <a:r>
              <a:rPr lang="en-CA" dirty="0"/>
              <a:t>We want these frames to be aligned with the principal stresses, and to vary smoothly across the domain.</a:t>
            </a:r>
          </a:p>
          <a:p>
            <a:endParaRPr lang="en-CA" dirty="0"/>
          </a:p>
          <a:p>
            <a:r>
              <a:rPr lang="en-CA" dirty="0"/>
              <a:t>And to do that, we design an energy functional which measures how well frames are aligned with the stresses.</a:t>
            </a:r>
          </a:p>
        </p:txBody>
      </p:sp>
      <p:sp>
        <p:nvSpPr>
          <p:cNvPr id="4" name="Slide Number Placeholder 3"/>
          <p:cNvSpPr>
            <a:spLocks noGrp="1"/>
          </p:cNvSpPr>
          <p:nvPr>
            <p:ph type="sldNum" sz="quarter" idx="5"/>
          </p:nvPr>
        </p:nvSpPr>
        <p:spPr/>
        <p:txBody>
          <a:bodyPr/>
          <a:lstStyle/>
          <a:p>
            <a:fld id="{86D23F62-6039-4486-ADA8-BB193594E18D}" type="slidenum">
              <a:rPr lang="en-CA" smtClean="0"/>
              <a:t>32</a:t>
            </a:fld>
            <a:endParaRPr lang="en-CA"/>
          </a:p>
        </p:txBody>
      </p:sp>
    </p:spTree>
    <p:extLst>
      <p:ext uri="{BB962C8B-B14F-4D97-AF65-F5344CB8AC3E}">
        <p14:creationId xmlns:p14="http://schemas.microsoft.com/office/powerpoint/2010/main" val="13684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frame can be represented as an orthonormal matrix, or a rotation matrix. And its columns, which are unit vectors, we call them r1, r2, r3 in 3D, and just r1 and r2 in 2D.</a:t>
            </a:r>
          </a:p>
        </p:txBody>
      </p:sp>
      <p:sp>
        <p:nvSpPr>
          <p:cNvPr id="4" name="Slide Number Placeholder 3"/>
          <p:cNvSpPr>
            <a:spLocks noGrp="1"/>
          </p:cNvSpPr>
          <p:nvPr>
            <p:ph type="sldNum" sz="quarter" idx="5"/>
          </p:nvPr>
        </p:nvSpPr>
        <p:spPr/>
        <p:txBody>
          <a:bodyPr/>
          <a:lstStyle/>
          <a:p>
            <a:fld id="{86D23F62-6039-4486-ADA8-BB193594E18D}" type="slidenum">
              <a:rPr lang="en-CA" smtClean="0"/>
              <a:t>33</a:t>
            </a:fld>
            <a:endParaRPr lang="en-CA"/>
          </a:p>
        </p:txBody>
      </p:sp>
    </p:spTree>
    <p:extLst>
      <p:ext uri="{BB962C8B-B14F-4D97-AF65-F5344CB8AC3E}">
        <p14:creationId xmlns:p14="http://schemas.microsoft.com/office/powerpoint/2010/main" val="3657761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order to create an energy which can measure how well a frame is aligned with the principal stress directions, we need to change the stress tensor a little bit.</a:t>
            </a:r>
          </a:p>
          <a:p>
            <a:endParaRPr lang="en-CA" dirty="0"/>
          </a:p>
          <a:p>
            <a:r>
              <a:rPr lang="en-CA" dirty="0"/>
              <a:t>What we do is, we apply a scale and translation on the values of lambda-twiddle so that they are all positive. Now, this gives us a positive-definite matrix which has the same eigenvectors as the stress tensor sigma.</a:t>
            </a:r>
          </a:p>
          <a:p>
            <a:endParaRPr lang="en-CA" dirty="0"/>
          </a:p>
          <a:p>
            <a:r>
              <a:rPr lang="en-CA" dirty="0"/>
              <a:t>So the same orientation. Also the same nature of singularities, but converted to a positive definite matrix.</a:t>
            </a:r>
          </a:p>
        </p:txBody>
      </p:sp>
      <p:sp>
        <p:nvSpPr>
          <p:cNvPr id="4" name="Slide Number Placeholder 3"/>
          <p:cNvSpPr>
            <a:spLocks noGrp="1"/>
          </p:cNvSpPr>
          <p:nvPr>
            <p:ph type="sldNum" sz="quarter" idx="5"/>
          </p:nvPr>
        </p:nvSpPr>
        <p:spPr/>
        <p:txBody>
          <a:bodyPr/>
          <a:lstStyle/>
          <a:p>
            <a:fld id="{86D23F62-6039-4486-ADA8-BB193594E18D}" type="slidenum">
              <a:rPr lang="en-CA" smtClean="0"/>
              <a:t>34</a:t>
            </a:fld>
            <a:endParaRPr lang="en-CA"/>
          </a:p>
        </p:txBody>
      </p:sp>
    </p:spTree>
    <p:extLst>
      <p:ext uri="{BB962C8B-B14F-4D97-AF65-F5344CB8AC3E}">
        <p14:creationId xmlns:p14="http://schemas.microsoft.com/office/powerpoint/2010/main" val="2474064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Then the energy is simply given like this. We take each vector and multiply it with itself with the positive-definite stress in the middle, take a square root and add the three up.</a:t>
            </a:r>
          </a:p>
          <a:p>
            <a:endParaRPr lang="en-CA" dirty="0"/>
          </a:p>
          <a:p>
            <a:r>
              <a:rPr lang="en-CA" dirty="0"/>
              <a:t>Obviously, if you change the sign of the vectors, or if you interchange the vectors of this frame, then the energy remains unchanged. So, it’s taking into account the cross-field symmetries.</a:t>
            </a:r>
          </a:p>
          <a:p>
            <a:endParaRPr lang="en-CA" dirty="0"/>
          </a:p>
          <a:p>
            <a:r>
              <a:rPr lang="en-CA" dirty="0"/>
              <a:t>As for the singularities…</a:t>
            </a:r>
          </a:p>
        </p:txBody>
      </p:sp>
      <p:sp>
        <p:nvSpPr>
          <p:cNvPr id="4" name="Slide Number Placeholder 3"/>
          <p:cNvSpPr>
            <a:spLocks noGrp="1"/>
          </p:cNvSpPr>
          <p:nvPr>
            <p:ph type="sldNum" sz="quarter" idx="5"/>
          </p:nvPr>
        </p:nvSpPr>
        <p:spPr/>
        <p:txBody>
          <a:bodyPr/>
          <a:lstStyle/>
          <a:p>
            <a:fld id="{86D23F62-6039-4486-ADA8-BB193594E18D}" type="slidenum">
              <a:rPr lang="en-CA" smtClean="0"/>
              <a:t>35</a:t>
            </a:fld>
            <a:endParaRPr lang="en-CA"/>
          </a:p>
        </p:txBody>
      </p:sp>
    </p:spTree>
    <p:extLst>
      <p:ext uri="{BB962C8B-B14F-4D97-AF65-F5344CB8AC3E}">
        <p14:creationId xmlns:p14="http://schemas.microsoft.com/office/powerpoint/2010/main" val="1442072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looking at the case with no singularity. That is, when all the eigenvalues are distinct.</a:t>
            </a:r>
          </a:p>
          <a:p>
            <a:endParaRPr lang="en-US" dirty="0"/>
          </a:p>
          <a:p>
            <a:r>
              <a:rPr lang="en-US" dirty="0"/>
              <a:t>Your principal stresses look like this, and this plot shows that for frames which are aligned with it, like this</a:t>
            </a:r>
          </a:p>
          <a:p>
            <a:r>
              <a:rPr lang="en-US" dirty="0"/>
              <a:t>Or this…or this…et cetera</a:t>
            </a:r>
          </a:p>
          <a:p>
            <a:r>
              <a:rPr lang="en-US" dirty="0"/>
              <a:t>The energy attains a minimum there.</a:t>
            </a:r>
          </a:p>
        </p:txBody>
      </p:sp>
      <p:sp>
        <p:nvSpPr>
          <p:cNvPr id="4" name="Slide Number Placeholder 3"/>
          <p:cNvSpPr>
            <a:spLocks noGrp="1"/>
          </p:cNvSpPr>
          <p:nvPr>
            <p:ph type="sldNum" sz="quarter" idx="5"/>
          </p:nvPr>
        </p:nvSpPr>
        <p:spPr/>
        <p:txBody>
          <a:bodyPr/>
          <a:lstStyle/>
          <a:p>
            <a:fld id="{86D23F62-6039-4486-ADA8-BB193594E18D}" type="slidenum">
              <a:rPr lang="en-CA" smtClean="0"/>
              <a:t>36</a:t>
            </a:fld>
            <a:endParaRPr lang="en-CA"/>
          </a:p>
        </p:txBody>
      </p:sp>
    </p:spTree>
    <p:extLst>
      <p:ext uri="{BB962C8B-B14F-4D97-AF65-F5344CB8AC3E}">
        <p14:creationId xmlns:p14="http://schemas.microsoft.com/office/powerpoint/2010/main" val="1568035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energy plot for the case when there is a repeated eigenvalue, we have some freedom, right?</a:t>
            </a:r>
          </a:p>
          <a:p>
            <a:endParaRPr lang="en-US" dirty="0"/>
          </a:p>
          <a:p>
            <a:r>
              <a:rPr lang="en-US" dirty="0"/>
              <a:t>Instead of this axis widget, our principal stress directions look like this.</a:t>
            </a:r>
          </a:p>
        </p:txBody>
      </p:sp>
      <p:sp>
        <p:nvSpPr>
          <p:cNvPr id="4" name="Slide Number Placeholder 3"/>
          <p:cNvSpPr>
            <a:spLocks noGrp="1"/>
          </p:cNvSpPr>
          <p:nvPr>
            <p:ph type="sldNum" sz="quarter" idx="5"/>
          </p:nvPr>
        </p:nvSpPr>
        <p:spPr/>
        <p:txBody>
          <a:bodyPr/>
          <a:lstStyle/>
          <a:p>
            <a:fld id="{86D23F62-6039-4486-ADA8-BB193594E18D}" type="slidenum">
              <a:rPr lang="en-CA" smtClean="0"/>
              <a:t>37</a:t>
            </a:fld>
            <a:endParaRPr lang="en-CA"/>
          </a:p>
        </p:txBody>
      </p:sp>
    </p:spTree>
    <p:extLst>
      <p:ext uri="{BB962C8B-B14F-4D97-AF65-F5344CB8AC3E}">
        <p14:creationId xmlns:p14="http://schemas.microsoft.com/office/powerpoint/2010/main" val="1862435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repeated eigenvalue, then this gives you more freedom. Instead of the eigenvectors looking like this, we have only one direction physically relevant, and the other two can arbitrarily rotate. And this is exactly how this energy behaves. You get minima for these frames, and nothing else.</a:t>
            </a:r>
          </a:p>
        </p:txBody>
      </p:sp>
      <p:sp>
        <p:nvSpPr>
          <p:cNvPr id="4" name="Slide Number Placeholder 3"/>
          <p:cNvSpPr>
            <a:spLocks noGrp="1"/>
          </p:cNvSpPr>
          <p:nvPr>
            <p:ph type="sldNum" sz="quarter" idx="5"/>
          </p:nvPr>
        </p:nvSpPr>
        <p:spPr/>
        <p:txBody>
          <a:bodyPr/>
          <a:lstStyle/>
          <a:p>
            <a:fld id="{86D23F62-6039-4486-ADA8-BB193594E18D}" type="slidenum">
              <a:rPr lang="en-CA" smtClean="0"/>
              <a:t>38</a:t>
            </a:fld>
            <a:endParaRPr lang="en-CA"/>
          </a:p>
        </p:txBody>
      </p:sp>
    </p:spTree>
    <p:extLst>
      <p:ext uri="{BB962C8B-B14F-4D97-AF65-F5344CB8AC3E}">
        <p14:creationId xmlns:p14="http://schemas.microsoft.com/office/powerpoint/2010/main" val="1671499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for a spherical stress tensor where all the eigenvalue are equal, you can take any frame, and it gives you the same energy. Again what physics is telling you to do.</a:t>
            </a:r>
          </a:p>
        </p:txBody>
      </p:sp>
      <p:sp>
        <p:nvSpPr>
          <p:cNvPr id="4" name="Slide Number Placeholder 3"/>
          <p:cNvSpPr>
            <a:spLocks noGrp="1"/>
          </p:cNvSpPr>
          <p:nvPr>
            <p:ph type="sldNum" sz="quarter" idx="5"/>
          </p:nvPr>
        </p:nvSpPr>
        <p:spPr/>
        <p:txBody>
          <a:bodyPr/>
          <a:lstStyle/>
          <a:p>
            <a:fld id="{86D23F62-6039-4486-ADA8-BB193594E18D}" type="slidenum">
              <a:rPr lang="en-CA" smtClean="0"/>
              <a:t>39</a:t>
            </a:fld>
            <a:endParaRPr lang="en-CA"/>
          </a:p>
        </p:txBody>
      </p:sp>
    </p:spTree>
    <p:extLst>
      <p:ext uri="{BB962C8B-B14F-4D97-AF65-F5344CB8AC3E}">
        <p14:creationId xmlns:p14="http://schemas.microsoft.com/office/powerpoint/2010/main" val="26547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paper, instead of focussing solely on achieving the stiffest or the lightest possible structure, we advocate for a user-centric approach.</a:t>
            </a:r>
          </a:p>
          <a:p>
            <a:endParaRPr lang="en-CA" dirty="0"/>
          </a:p>
          <a:p>
            <a:r>
              <a:rPr lang="en-CA" dirty="0"/>
              <a:t>Our algorithm generates parametrized results, which can then be easily controlled and edited by a human user.</a:t>
            </a:r>
          </a:p>
          <a:p>
            <a:endParaRPr lang="en-CA" dirty="0"/>
          </a:p>
          <a:p>
            <a:r>
              <a:rPr lang="en-CA" dirty="0"/>
              <a:t>Let’s use an example to understand why this is needed.</a:t>
            </a:r>
          </a:p>
        </p:txBody>
      </p:sp>
      <p:sp>
        <p:nvSpPr>
          <p:cNvPr id="4" name="Slide Number Placeholder 3"/>
          <p:cNvSpPr>
            <a:spLocks noGrp="1"/>
          </p:cNvSpPr>
          <p:nvPr>
            <p:ph type="sldNum" sz="quarter" idx="5"/>
          </p:nvPr>
        </p:nvSpPr>
        <p:spPr/>
        <p:txBody>
          <a:bodyPr/>
          <a:lstStyle/>
          <a:p>
            <a:fld id="{86D23F62-6039-4486-ADA8-BB193594E18D}" type="slidenum">
              <a:rPr lang="en-CA" smtClean="0"/>
              <a:t>4</a:t>
            </a:fld>
            <a:endParaRPr lang="en-CA"/>
          </a:p>
        </p:txBody>
      </p:sp>
    </p:spTree>
    <p:extLst>
      <p:ext uri="{BB962C8B-B14F-4D97-AF65-F5344CB8AC3E}">
        <p14:creationId xmlns:p14="http://schemas.microsoft.com/office/powerpoint/2010/main" val="1072598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we’ve solved the tensor field issues, but we still have multiple minima. What we need is a consistent choice of minima across neighbouring stress tensors.</a:t>
            </a:r>
          </a:p>
          <a:p>
            <a:endParaRPr lang="en-CA" dirty="0"/>
          </a:p>
          <a:p>
            <a:r>
              <a:rPr lang="en-CA" dirty="0"/>
              <a:t>Fortunately, this is easily solved by adding a Laplacian smoothness terms between neighbouring frames.</a:t>
            </a:r>
          </a:p>
          <a:p>
            <a:endParaRPr lang="en-CA" dirty="0"/>
          </a:p>
          <a:p>
            <a:r>
              <a:rPr lang="en-CA" dirty="0"/>
              <a:t>We follow an iterative procedure where we start with a high smoothing weight alpha, and progressively lower it down to a small value.</a:t>
            </a:r>
          </a:p>
        </p:txBody>
      </p:sp>
      <p:sp>
        <p:nvSpPr>
          <p:cNvPr id="4" name="Slide Number Placeholder 3"/>
          <p:cNvSpPr>
            <a:spLocks noGrp="1"/>
          </p:cNvSpPr>
          <p:nvPr>
            <p:ph type="sldNum" sz="quarter" idx="5"/>
          </p:nvPr>
        </p:nvSpPr>
        <p:spPr/>
        <p:txBody>
          <a:bodyPr/>
          <a:lstStyle/>
          <a:p>
            <a:fld id="{86D23F62-6039-4486-ADA8-BB193594E18D}" type="slidenum">
              <a:rPr lang="en-CA" smtClean="0"/>
              <a:t>40</a:t>
            </a:fld>
            <a:endParaRPr lang="en-CA"/>
          </a:p>
        </p:txBody>
      </p:sp>
    </p:spTree>
    <p:extLst>
      <p:ext uri="{BB962C8B-B14F-4D97-AF65-F5344CB8AC3E}">
        <p14:creationId xmlns:p14="http://schemas.microsoft.com/office/powerpoint/2010/main" val="2660177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third step takes us from the frame field to a parametrization. Think of it as computing texture coordinates over the input domain.</a:t>
            </a:r>
          </a:p>
          <a:p>
            <a:endParaRPr lang="en-CA" dirty="0"/>
          </a:p>
          <a:p>
            <a:r>
              <a:rPr lang="en-CA" dirty="0"/>
              <a:t>And what we want from the parametrization is that its isolines are aligned with the frame directors.</a:t>
            </a:r>
          </a:p>
        </p:txBody>
      </p:sp>
      <p:sp>
        <p:nvSpPr>
          <p:cNvPr id="4" name="Slide Number Placeholder 3"/>
          <p:cNvSpPr>
            <a:spLocks noGrp="1"/>
          </p:cNvSpPr>
          <p:nvPr>
            <p:ph type="sldNum" sz="quarter" idx="5"/>
          </p:nvPr>
        </p:nvSpPr>
        <p:spPr/>
        <p:txBody>
          <a:bodyPr/>
          <a:lstStyle/>
          <a:p>
            <a:fld id="{86D23F62-6039-4486-ADA8-BB193594E18D}" type="slidenum">
              <a:rPr lang="en-CA" smtClean="0"/>
              <a:t>41</a:t>
            </a:fld>
            <a:endParaRPr lang="en-CA"/>
          </a:p>
        </p:txBody>
      </p:sp>
    </p:spTree>
    <p:extLst>
      <p:ext uri="{BB962C8B-B14F-4D97-AF65-F5344CB8AC3E}">
        <p14:creationId xmlns:p14="http://schemas.microsoft.com/office/powerpoint/2010/main" val="544186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Mathematically, this is very easy to formulate. Here, we denote the parametrization with phi, and we just want its to be aligned with the frames that we’ve computed.</a:t>
            </a:r>
          </a:p>
          <a:p>
            <a:endParaRPr lang="en-CA" dirty="0"/>
          </a:p>
          <a:p>
            <a:r>
              <a:rPr lang="en-CA" dirty="0"/>
              <a:t>And we compute a global parametrization. That is, you can think of it as taking a regular grid and reshaping it so that it the gridlines follow the frame directors.</a:t>
            </a:r>
          </a:p>
          <a:p>
            <a:endParaRPr lang="en-CA" dirty="0"/>
          </a:p>
        </p:txBody>
      </p:sp>
      <p:sp>
        <p:nvSpPr>
          <p:cNvPr id="4" name="Slide Number Placeholder 3"/>
          <p:cNvSpPr>
            <a:spLocks noGrp="1"/>
          </p:cNvSpPr>
          <p:nvPr>
            <p:ph type="sldNum" sz="quarter" idx="5"/>
          </p:nvPr>
        </p:nvSpPr>
        <p:spPr/>
        <p:txBody>
          <a:bodyPr/>
          <a:lstStyle/>
          <a:p>
            <a:fld id="{86D23F62-6039-4486-ADA8-BB193594E18D}" type="slidenum">
              <a:rPr lang="en-CA" smtClean="0"/>
              <a:t>42</a:t>
            </a:fld>
            <a:endParaRPr lang="en-CA"/>
          </a:p>
        </p:txBody>
      </p:sp>
    </p:spTree>
    <p:extLst>
      <p:ext uri="{BB962C8B-B14F-4D97-AF65-F5344CB8AC3E}">
        <p14:creationId xmlns:p14="http://schemas.microsoft.com/office/powerpoint/2010/main" val="3226922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step takes the parametrization and traces along its integer isolines.</a:t>
            </a:r>
          </a:p>
          <a:p>
            <a:endParaRPr lang="en-CA" dirty="0"/>
          </a:p>
          <a:p>
            <a:r>
              <a:rPr lang="en-CA" dirty="0"/>
              <a:t>This gives you a graph which we call the truss layout.</a:t>
            </a:r>
          </a:p>
          <a:p>
            <a:endParaRPr lang="en-CA" dirty="0"/>
          </a:p>
          <a:p>
            <a:r>
              <a:rPr lang="en-CA" dirty="0"/>
              <a:t>As we perform this tracing, we don’t forget the </a:t>
            </a:r>
            <a:r>
              <a:rPr lang="en-CA" dirty="0" err="1"/>
              <a:t>parametrizatio</a:t>
            </a:r>
            <a:r>
              <a:rPr lang="en-CA" dirty="0"/>
              <a:t>. So the final truss elements themselves carry that parametrization.</a:t>
            </a:r>
          </a:p>
        </p:txBody>
      </p:sp>
      <p:sp>
        <p:nvSpPr>
          <p:cNvPr id="4" name="Slide Number Placeholder 3"/>
          <p:cNvSpPr>
            <a:spLocks noGrp="1"/>
          </p:cNvSpPr>
          <p:nvPr>
            <p:ph type="sldNum" sz="quarter" idx="5"/>
          </p:nvPr>
        </p:nvSpPr>
        <p:spPr/>
        <p:txBody>
          <a:bodyPr/>
          <a:lstStyle/>
          <a:p>
            <a:fld id="{86D23F62-6039-4486-ADA8-BB193594E18D}" type="slidenum">
              <a:rPr lang="en-CA" smtClean="0"/>
              <a:t>43</a:t>
            </a:fld>
            <a:endParaRPr lang="en-CA"/>
          </a:p>
        </p:txBody>
      </p:sp>
    </p:spTree>
    <p:extLst>
      <p:ext uri="{BB962C8B-B14F-4D97-AF65-F5344CB8AC3E}">
        <p14:creationId xmlns:p14="http://schemas.microsoft.com/office/powerpoint/2010/main" val="2357331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that allows us to do.</a:t>
            </a:r>
          </a:p>
        </p:txBody>
      </p:sp>
      <p:sp>
        <p:nvSpPr>
          <p:cNvPr id="4" name="Slide Number Placeholder 3"/>
          <p:cNvSpPr>
            <a:spLocks noGrp="1"/>
          </p:cNvSpPr>
          <p:nvPr>
            <p:ph type="sldNum" sz="quarter" idx="5"/>
          </p:nvPr>
        </p:nvSpPr>
        <p:spPr/>
        <p:txBody>
          <a:bodyPr/>
          <a:lstStyle/>
          <a:p>
            <a:fld id="{86D23F62-6039-4486-ADA8-BB193594E18D}" type="slidenum">
              <a:rPr lang="en-CA" smtClean="0"/>
              <a:t>44</a:t>
            </a:fld>
            <a:endParaRPr lang="en-CA"/>
          </a:p>
        </p:txBody>
      </p:sp>
    </p:spTree>
    <p:extLst>
      <p:ext uri="{BB962C8B-B14F-4D97-AF65-F5344CB8AC3E}">
        <p14:creationId xmlns:p14="http://schemas.microsoft.com/office/powerpoint/2010/main" val="3465017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look closely at what the parametrization gives us.</a:t>
            </a:r>
          </a:p>
          <a:p>
            <a:endParaRPr lang="en-CA" dirty="0"/>
          </a:p>
          <a:p>
            <a:r>
              <a:rPr lang="en-CA" dirty="0"/>
              <a:t>First, it gives us families of smooth end-to-end curves. These families are mutually orthogonal.</a:t>
            </a:r>
          </a:p>
        </p:txBody>
      </p:sp>
      <p:sp>
        <p:nvSpPr>
          <p:cNvPr id="4" name="Slide Number Placeholder 3"/>
          <p:cNvSpPr>
            <a:spLocks noGrp="1"/>
          </p:cNvSpPr>
          <p:nvPr>
            <p:ph type="sldNum" sz="quarter" idx="5"/>
          </p:nvPr>
        </p:nvSpPr>
        <p:spPr/>
        <p:txBody>
          <a:bodyPr/>
          <a:lstStyle/>
          <a:p>
            <a:fld id="{86D23F62-6039-4486-ADA8-BB193594E18D}" type="slidenum">
              <a:rPr lang="en-CA" smtClean="0"/>
              <a:t>45</a:t>
            </a:fld>
            <a:endParaRPr lang="en-CA"/>
          </a:p>
        </p:txBody>
      </p:sp>
    </p:spTree>
    <p:extLst>
      <p:ext uri="{BB962C8B-B14F-4D97-AF65-F5344CB8AC3E}">
        <p14:creationId xmlns:p14="http://schemas.microsoft.com/office/powerpoint/2010/main" val="1349529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showed you a result in the beginning where </a:t>
            </a:r>
            <a:r>
              <a:rPr lang="en-CA" dirty="0" err="1"/>
              <a:t>ann</a:t>
            </a:r>
            <a:r>
              <a:rPr lang="en-CA" dirty="0"/>
              <a:t> architect used the global parametrization to make a stronger pavilion.</a:t>
            </a:r>
          </a:p>
          <a:p>
            <a:endParaRPr lang="en-CA" dirty="0"/>
          </a:p>
          <a:p>
            <a:r>
              <a:rPr lang="en-CA" dirty="0"/>
              <a:t>And now, after making it strong, you’d also want to make it look pretty. I think this already looks great during the day…</a:t>
            </a:r>
          </a:p>
        </p:txBody>
      </p:sp>
      <p:sp>
        <p:nvSpPr>
          <p:cNvPr id="4" name="Slide Number Placeholder 3"/>
          <p:cNvSpPr>
            <a:spLocks noGrp="1"/>
          </p:cNvSpPr>
          <p:nvPr>
            <p:ph type="sldNum" sz="quarter" idx="5"/>
          </p:nvPr>
        </p:nvSpPr>
        <p:spPr/>
        <p:txBody>
          <a:bodyPr/>
          <a:lstStyle/>
          <a:p>
            <a:fld id="{86D23F62-6039-4486-ADA8-BB193594E18D}" type="slidenum">
              <a:rPr lang="en-CA" smtClean="0"/>
              <a:t>46</a:t>
            </a:fld>
            <a:endParaRPr lang="en-CA"/>
          </a:p>
        </p:txBody>
      </p:sp>
    </p:spTree>
    <p:extLst>
      <p:ext uri="{BB962C8B-B14F-4D97-AF65-F5344CB8AC3E}">
        <p14:creationId xmlns:p14="http://schemas.microsoft.com/office/powerpoint/2010/main" val="3233728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you can use the parametrization to lay lights along a curve family, and this makes it look splendid in the night as well.</a:t>
            </a:r>
          </a:p>
        </p:txBody>
      </p:sp>
      <p:sp>
        <p:nvSpPr>
          <p:cNvPr id="4" name="Slide Number Placeholder 3"/>
          <p:cNvSpPr>
            <a:spLocks noGrp="1"/>
          </p:cNvSpPr>
          <p:nvPr>
            <p:ph type="sldNum" sz="quarter" idx="5"/>
          </p:nvPr>
        </p:nvSpPr>
        <p:spPr/>
        <p:txBody>
          <a:bodyPr/>
          <a:lstStyle/>
          <a:p>
            <a:fld id="{86D23F62-6039-4486-ADA8-BB193594E18D}" type="slidenum">
              <a:rPr lang="en-CA" smtClean="0"/>
              <a:t>47</a:t>
            </a:fld>
            <a:endParaRPr lang="en-CA"/>
          </a:p>
        </p:txBody>
      </p:sp>
    </p:spTree>
    <p:extLst>
      <p:ext uri="{BB962C8B-B14F-4D97-AF65-F5344CB8AC3E}">
        <p14:creationId xmlns:p14="http://schemas.microsoft.com/office/powerpoint/2010/main" val="4071491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Further, you can select curves based on the parameters that stay constant on them. What you can do with this?</a:t>
            </a:r>
          </a:p>
        </p:txBody>
      </p:sp>
      <p:sp>
        <p:nvSpPr>
          <p:cNvPr id="4" name="Slide Number Placeholder 3"/>
          <p:cNvSpPr>
            <a:spLocks noGrp="1"/>
          </p:cNvSpPr>
          <p:nvPr>
            <p:ph type="sldNum" sz="quarter" idx="5"/>
          </p:nvPr>
        </p:nvSpPr>
        <p:spPr/>
        <p:txBody>
          <a:bodyPr/>
          <a:lstStyle/>
          <a:p>
            <a:fld id="{86D23F62-6039-4486-ADA8-BB193594E18D}" type="slidenum">
              <a:rPr lang="en-CA" smtClean="0"/>
              <a:t>48</a:t>
            </a:fld>
            <a:endParaRPr lang="en-CA"/>
          </a:p>
        </p:txBody>
      </p:sp>
    </p:spTree>
    <p:extLst>
      <p:ext uri="{BB962C8B-B14F-4D97-AF65-F5344CB8AC3E}">
        <p14:creationId xmlns:p14="http://schemas.microsoft.com/office/powerpoint/2010/main" val="2394210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example, you can choose the level of sparsity along a direction, or along all the directions.</a:t>
            </a:r>
          </a:p>
          <a:p>
            <a:endParaRPr lang="en-CA" dirty="0"/>
          </a:p>
          <a:p>
            <a:r>
              <a:rPr lang="en-CA" dirty="0"/>
              <a:t>Here, for example, a user is choosing every nth parameter line, and variations on n. So taking all of them, or every second, or every third, etc.</a:t>
            </a:r>
          </a:p>
        </p:txBody>
      </p:sp>
      <p:sp>
        <p:nvSpPr>
          <p:cNvPr id="4" name="Slide Number Placeholder 3"/>
          <p:cNvSpPr>
            <a:spLocks noGrp="1"/>
          </p:cNvSpPr>
          <p:nvPr>
            <p:ph type="sldNum" sz="quarter" idx="5"/>
          </p:nvPr>
        </p:nvSpPr>
        <p:spPr/>
        <p:txBody>
          <a:bodyPr/>
          <a:lstStyle/>
          <a:p>
            <a:fld id="{86D23F62-6039-4486-ADA8-BB193594E18D}" type="slidenum">
              <a:rPr lang="en-CA" smtClean="0"/>
              <a:t>49</a:t>
            </a:fld>
            <a:endParaRPr lang="en-CA"/>
          </a:p>
        </p:txBody>
      </p:sp>
    </p:spTree>
    <p:extLst>
      <p:ext uri="{BB962C8B-B14F-4D97-AF65-F5344CB8AC3E}">
        <p14:creationId xmlns:p14="http://schemas.microsoft.com/office/powerpoint/2010/main" val="272567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are an architect and have this pavilion that you want to optimize. The orange arrows are the loads.</a:t>
            </a:r>
          </a:p>
        </p:txBody>
      </p:sp>
      <p:sp>
        <p:nvSpPr>
          <p:cNvPr id="4" name="Slide Number Placeholder 3"/>
          <p:cNvSpPr>
            <a:spLocks noGrp="1"/>
          </p:cNvSpPr>
          <p:nvPr>
            <p:ph type="sldNum" sz="quarter" idx="5"/>
          </p:nvPr>
        </p:nvSpPr>
        <p:spPr/>
        <p:txBody>
          <a:bodyPr/>
          <a:lstStyle/>
          <a:p>
            <a:fld id="{86D23F62-6039-4486-ADA8-BB193594E18D}" type="slidenum">
              <a:rPr lang="en-CA" smtClean="0"/>
              <a:t>5</a:t>
            </a:fld>
            <a:endParaRPr lang="en-CA"/>
          </a:p>
        </p:txBody>
      </p:sp>
    </p:spTree>
    <p:extLst>
      <p:ext uri="{BB962C8B-B14F-4D97-AF65-F5344CB8AC3E}">
        <p14:creationId xmlns:p14="http://schemas.microsoft.com/office/powerpoint/2010/main" val="316088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here’s the final result.</a:t>
            </a:r>
          </a:p>
        </p:txBody>
      </p:sp>
      <p:sp>
        <p:nvSpPr>
          <p:cNvPr id="4" name="Slide Number Placeholder 3"/>
          <p:cNvSpPr>
            <a:spLocks noGrp="1"/>
          </p:cNvSpPr>
          <p:nvPr>
            <p:ph type="sldNum" sz="quarter" idx="5"/>
          </p:nvPr>
        </p:nvSpPr>
        <p:spPr/>
        <p:txBody>
          <a:bodyPr/>
          <a:lstStyle/>
          <a:p>
            <a:fld id="{86D23F62-6039-4486-ADA8-BB193594E18D}" type="slidenum">
              <a:rPr lang="en-CA" smtClean="0"/>
              <a:t>50</a:t>
            </a:fld>
            <a:endParaRPr lang="en-CA"/>
          </a:p>
        </p:txBody>
      </p:sp>
    </p:spTree>
    <p:extLst>
      <p:ext uri="{BB962C8B-B14F-4D97-AF65-F5344CB8AC3E}">
        <p14:creationId xmlns:p14="http://schemas.microsoft.com/office/powerpoint/2010/main" val="388164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becomes critical if you plan to optimize the rebar structure inside a concrete pillar.</a:t>
            </a:r>
          </a:p>
        </p:txBody>
      </p:sp>
      <p:sp>
        <p:nvSpPr>
          <p:cNvPr id="4" name="Slide Number Placeholder 3"/>
          <p:cNvSpPr>
            <a:spLocks noGrp="1"/>
          </p:cNvSpPr>
          <p:nvPr>
            <p:ph type="sldNum" sz="quarter" idx="5"/>
          </p:nvPr>
        </p:nvSpPr>
        <p:spPr/>
        <p:txBody>
          <a:bodyPr/>
          <a:lstStyle/>
          <a:p>
            <a:fld id="{86D23F62-6039-4486-ADA8-BB193594E18D}" type="slidenum">
              <a:rPr lang="en-CA" smtClean="0"/>
              <a:t>51</a:t>
            </a:fld>
            <a:endParaRPr lang="en-CA"/>
          </a:p>
        </p:txBody>
      </p:sp>
    </p:spTree>
    <p:extLst>
      <p:ext uri="{BB962C8B-B14F-4D97-AF65-F5344CB8AC3E}">
        <p14:creationId xmlns:p14="http://schemas.microsoft.com/office/powerpoint/2010/main" val="886971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when you’re constructing with materials such as dowel rods where the assembly requires a large amount of time and effort and you need enough access space</a:t>
            </a:r>
          </a:p>
        </p:txBody>
      </p:sp>
      <p:sp>
        <p:nvSpPr>
          <p:cNvPr id="4" name="Slide Number Placeholder 3"/>
          <p:cNvSpPr>
            <a:spLocks noGrp="1"/>
          </p:cNvSpPr>
          <p:nvPr>
            <p:ph type="sldNum" sz="quarter" idx="5"/>
          </p:nvPr>
        </p:nvSpPr>
        <p:spPr/>
        <p:txBody>
          <a:bodyPr/>
          <a:lstStyle/>
          <a:p>
            <a:fld id="{86D23F62-6039-4486-ADA8-BB193594E18D}" type="slidenum">
              <a:rPr lang="en-CA" smtClean="0"/>
              <a:t>52</a:t>
            </a:fld>
            <a:endParaRPr lang="en-CA"/>
          </a:p>
        </p:txBody>
      </p:sp>
    </p:spTree>
    <p:extLst>
      <p:ext uri="{BB962C8B-B14F-4D97-AF65-F5344CB8AC3E}">
        <p14:creationId xmlns:p14="http://schemas.microsoft.com/office/powerpoint/2010/main" val="4236296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by the way, I presented Alec’s poster yesterday which describes an interface that helps you assemble such structures.</a:t>
            </a:r>
          </a:p>
          <a:p>
            <a:endParaRPr lang="en-US" dirty="0"/>
          </a:p>
          <a:p>
            <a:r>
              <a:rPr lang="en-US" dirty="0"/>
              <a:t>So please take a look at the poster as well.</a:t>
            </a:r>
          </a:p>
        </p:txBody>
      </p:sp>
      <p:sp>
        <p:nvSpPr>
          <p:cNvPr id="4" name="Slide Number Placeholder 3"/>
          <p:cNvSpPr>
            <a:spLocks noGrp="1"/>
          </p:cNvSpPr>
          <p:nvPr>
            <p:ph type="sldNum" sz="quarter" idx="5"/>
          </p:nvPr>
        </p:nvSpPr>
        <p:spPr/>
        <p:txBody>
          <a:bodyPr/>
          <a:lstStyle/>
          <a:p>
            <a:fld id="{86D23F62-6039-4486-ADA8-BB193594E18D}" type="slidenum">
              <a:rPr lang="en-CA" smtClean="0"/>
              <a:t>53</a:t>
            </a:fld>
            <a:endParaRPr lang="en-CA"/>
          </a:p>
        </p:txBody>
      </p:sp>
    </p:spTree>
    <p:extLst>
      <p:ext uri="{BB962C8B-B14F-4D97-AF65-F5344CB8AC3E}">
        <p14:creationId xmlns:p14="http://schemas.microsoft.com/office/powerpoint/2010/main" val="1083364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Coming back to the parametrization-based edits…we also note that each curve is itself parametrized! So you can vary things along the curve.</a:t>
            </a:r>
          </a:p>
        </p:txBody>
      </p:sp>
      <p:sp>
        <p:nvSpPr>
          <p:cNvPr id="4" name="Slide Number Placeholder 3"/>
          <p:cNvSpPr>
            <a:spLocks noGrp="1"/>
          </p:cNvSpPr>
          <p:nvPr>
            <p:ph type="sldNum" sz="quarter" idx="5"/>
          </p:nvPr>
        </p:nvSpPr>
        <p:spPr/>
        <p:txBody>
          <a:bodyPr/>
          <a:lstStyle/>
          <a:p>
            <a:fld id="{86D23F62-6039-4486-ADA8-BB193594E18D}" type="slidenum">
              <a:rPr lang="en-CA" smtClean="0"/>
              <a:t>54</a:t>
            </a:fld>
            <a:endParaRPr lang="en-CA"/>
          </a:p>
        </p:txBody>
      </p:sp>
    </p:spTree>
    <p:extLst>
      <p:ext uri="{BB962C8B-B14F-4D97-AF65-F5344CB8AC3E}">
        <p14:creationId xmlns:p14="http://schemas.microsoft.com/office/powerpoint/2010/main" val="3325965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use this to incorporate an ancient architectural motif called entasis into our designs. Greek architects would make the base of pillars thicker to visually indicate that it’s holding a lot of weight.</a:t>
            </a:r>
          </a:p>
          <a:p>
            <a:endParaRPr lang="en-CA" dirty="0"/>
          </a:p>
          <a:p>
            <a:r>
              <a:rPr lang="en-CA" dirty="0"/>
              <a:t>And we can do something similar with our parametrization. Along, each curve, we can have entasis, and control the degree of relative thickening.</a:t>
            </a:r>
          </a:p>
        </p:txBody>
      </p:sp>
      <p:sp>
        <p:nvSpPr>
          <p:cNvPr id="4" name="Slide Number Placeholder 3"/>
          <p:cNvSpPr>
            <a:spLocks noGrp="1"/>
          </p:cNvSpPr>
          <p:nvPr>
            <p:ph type="sldNum" sz="quarter" idx="5"/>
          </p:nvPr>
        </p:nvSpPr>
        <p:spPr/>
        <p:txBody>
          <a:bodyPr/>
          <a:lstStyle/>
          <a:p>
            <a:fld id="{86D23F62-6039-4486-ADA8-BB193594E18D}" type="slidenum">
              <a:rPr lang="en-CA" smtClean="0"/>
              <a:t>55</a:t>
            </a:fld>
            <a:endParaRPr lang="en-CA"/>
          </a:p>
        </p:txBody>
      </p:sp>
    </p:spTree>
    <p:extLst>
      <p:ext uri="{BB962C8B-B14F-4D97-AF65-F5344CB8AC3E}">
        <p14:creationId xmlns:p14="http://schemas.microsoft.com/office/powerpoint/2010/main" val="2022880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Finally, let me walk you through a couple of experiments we performed to confirm the strength of our fabricated structures.</a:t>
            </a:r>
          </a:p>
        </p:txBody>
      </p:sp>
      <p:sp>
        <p:nvSpPr>
          <p:cNvPr id="4" name="Slide Number Placeholder 3"/>
          <p:cNvSpPr>
            <a:spLocks noGrp="1"/>
          </p:cNvSpPr>
          <p:nvPr>
            <p:ph type="sldNum" sz="quarter" idx="5"/>
          </p:nvPr>
        </p:nvSpPr>
        <p:spPr/>
        <p:txBody>
          <a:bodyPr/>
          <a:lstStyle/>
          <a:p>
            <a:fld id="{86D23F62-6039-4486-ADA8-BB193594E18D}" type="slidenum">
              <a:rPr lang="en-CA" smtClean="0"/>
              <a:t>56</a:t>
            </a:fld>
            <a:endParaRPr lang="en-CA"/>
          </a:p>
        </p:txBody>
      </p:sp>
    </p:spTree>
    <p:extLst>
      <p:ext uri="{BB962C8B-B14F-4D97-AF65-F5344CB8AC3E}">
        <p14:creationId xmlns:p14="http://schemas.microsoft.com/office/powerpoint/2010/main" val="18712533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one is a standard cantilever beam. We compared our optimized structure with an unoptimized truss, and also against a ground-structure based approach.</a:t>
            </a:r>
          </a:p>
          <a:p>
            <a:endParaRPr lang="en-CA" dirty="0"/>
          </a:p>
          <a:p>
            <a:r>
              <a:rPr lang="en-CA" dirty="0"/>
              <a:t>And our method outperforms both by a wide margin.</a:t>
            </a:r>
          </a:p>
        </p:txBody>
      </p:sp>
      <p:sp>
        <p:nvSpPr>
          <p:cNvPr id="4" name="Slide Number Placeholder 3"/>
          <p:cNvSpPr>
            <a:spLocks noGrp="1"/>
          </p:cNvSpPr>
          <p:nvPr>
            <p:ph type="sldNum" sz="quarter" idx="5"/>
          </p:nvPr>
        </p:nvSpPr>
        <p:spPr/>
        <p:txBody>
          <a:bodyPr/>
          <a:lstStyle/>
          <a:p>
            <a:fld id="{86D23F62-6039-4486-ADA8-BB193594E18D}" type="slidenum">
              <a:rPr lang="en-CA" smtClean="0"/>
              <a:t>57</a:t>
            </a:fld>
            <a:endParaRPr lang="en-CA"/>
          </a:p>
        </p:txBody>
      </p:sp>
    </p:spTree>
    <p:extLst>
      <p:ext uri="{BB962C8B-B14F-4D97-AF65-F5344CB8AC3E}">
        <p14:creationId xmlns:p14="http://schemas.microsoft.com/office/powerpoint/2010/main" val="5821033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And we tested this ABS plastic bridge by just stepping onto it.</a:t>
            </a:r>
          </a:p>
          <a:p>
            <a:endParaRPr lang="en-CA" dirty="0"/>
          </a:p>
          <a:p>
            <a:r>
              <a:rPr lang="en-CA" dirty="0"/>
              <a:t>And the 140 gram bridge came unscathed under the 93 kilogram load.</a:t>
            </a:r>
          </a:p>
        </p:txBody>
      </p:sp>
      <p:sp>
        <p:nvSpPr>
          <p:cNvPr id="4" name="Slide Number Placeholder 3"/>
          <p:cNvSpPr>
            <a:spLocks noGrp="1"/>
          </p:cNvSpPr>
          <p:nvPr>
            <p:ph type="sldNum" sz="quarter" idx="5"/>
          </p:nvPr>
        </p:nvSpPr>
        <p:spPr/>
        <p:txBody>
          <a:bodyPr/>
          <a:lstStyle/>
          <a:p>
            <a:fld id="{86D23F62-6039-4486-ADA8-BB193594E18D}" type="slidenum">
              <a:rPr lang="en-CA" smtClean="0"/>
              <a:t>58</a:t>
            </a:fld>
            <a:endParaRPr lang="en-CA"/>
          </a:p>
        </p:txBody>
      </p:sp>
    </p:spTree>
    <p:extLst>
      <p:ext uri="{BB962C8B-B14F-4D97-AF65-F5344CB8AC3E}">
        <p14:creationId xmlns:p14="http://schemas.microsoft.com/office/powerpoint/2010/main" val="259695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Of course, there’s work that we would like to do in the future.</a:t>
            </a:r>
          </a:p>
          <a:p>
            <a:endParaRPr lang="en-CA" dirty="0"/>
          </a:p>
          <a:p>
            <a:r>
              <a:rPr lang="en-CA" dirty="0"/>
              <a:t>The first challenge we would like to attack but haven’t so far is the manufacturing constraints imposed by various manufacturing techniques.</a:t>
            </a:r>
          </a:p>
          <a:p>
            <a:endParaRPr lang="en-CA" dirty="0"/>
          </a:p>
          <a:p>
            <a:r>
              <a:rPr lang="en-CA" dirty="0"/>
              <a:t>And another interesting area is sizing optimization. We have so far only looked at how material should be oriented, but optimizing for the thickness of the truss elements as potentially a post-process on our results would be interesting.</a:t>
            </a:r>
          </a:p>
        </p:txBody>
      </p:sp>
      <p:sp>
        <p:nvSpPr>
          <p:cNvPr id="4" name="Slide Number Placeholder 3"/>
          <p:cNvSpPr>
            <a:spLocks noGrp="1"/>
          </p:cNvSpPr>
          <p:nvPr>
            <p:ph type="sldNum" sz="quarter" idx="5"/>
          </p:nvPr>
        </p:nvSpPr>
        <p:spPr/>
        <p:txBody>
          <a:bodyPr/>
          <a:lstStyle/>
          <a:p>
            <a:fld id="{86D23F62-6039-4486-ADA8-BB193594E18D}" type="slidenum">
              <a:rPr lang="en-CA" smtClean="0"/>
              <a:t>59</a:t>
            </a:fld>
            <a:endParaRPr lang="en-CA"/>
          </a:p>
        </p:txBody>
      </p:sp>
    </p:spTree>
    <p:extLst>
      <p:ext uri="{BB962C8B-B14F-4D97-AF65-F5344CB8AC3E}">
        <p14:creationId xmlns:p14="http://schemas.microsoft.com/office/powerpoint/2010/main" val="212574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run through our algorithm and get this optimized structure. Now, you want to strengthen the beams bearing the main compressive force.</a:t>
            </a:r>
          </a:p>
          <a:p>
            <a:endParaRPr lang="en-US" dirty="0"/>
          </a:p>
          <a:p>
            <a:r>
              <a:rPr lang="en-US" dirty="0"/>
              <a:t>So, with one click, you select these beams. </a:t>
            </a:r>
          </a:p>
        </p:txBody>
      </p:sp>
      <p:sp>
        <p:nvSpPr>
          <p:cNvPr id="4" name="Slide Number Placeholder 3"/>
          <p:cNvSpPr>
            <a:spLocks noGrp="1"/>
          </p:cNvSpPr>
          <p:nvPr>
            <p:ph type="sldNum" sz="quarter" idx="5"/>
          </p:nvPr>
        </p:nvSpPr>
        <p:spPr/>
        <p:txBody>
          <a:bodyPr/>
          <a:lstStyle/>
          <a:p>
            <a:fld id="{86D23F62-6039-4486-ADA8-BB193594E18D}" type="slidenum">
              <a:rPr lang="en-CA" smtClean="0"/>
              <a:t>6</a:t>
            </a:fld>
            <a:endParaRPr lang="en-CA"/>
          </a:p>
        </p:txBody>
      </p:sp>
    </p:spTree>
    <p:extLst>
      <p:ext uri="{BB962C8B-B14F-4D97-AF65-F5344CB8AC3E}">
        <p14:creationId xmlns:p14="http://schemas.microsoft.com/office/powerpoint/2010/main" val="3013966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would like to acknowledge the support of my lab members who helped make this work successful, and the financial support of our funding agencies.</a:t>
            </a:r>
          </a:p>
          <a:p>
            <a:endParaRPr lang="en-US" dirty="0"/>
          </a:p>
          <a:p>
            <a:r>
              <a:rPr lang="en-US" dirty="0"/>
              <a:t>And thanks to you for your attention.</a:t>
            </a:r>
          </a:p>
        </p:txBody>
      </p:sp>
      <p:sp>
        <p:nvSpPr>
          <p:cNvPr id="4" name="Slide Number Placeholder 3"/>
          <p:cNvSpPr>
            <a:spLocks noGrp="1"/>
          </p:cNvSpPr>
          <p:nvPr>
            <p:ph type="sldNum" sz="quarter" idx="5"/>
          </p:nvPr>
        </p:nvSpPr>
        <p:spPr/>
        <p:txBody>
          <a:bodyPr/>
          <a:lstStyle/>
          <a:p>
            <a:fld id="{86D23F62-6039-4486-ADA8-BB193594E18D}" type="slidenum">
              <a:rPr lang="en-CA" smtClean="0"/>
              <a:t>60</a:t>
            </a:fld>
            <a:endParaRPr lang="en-CA"/>
          </a:p>
        </p:txBody>
      </p:sp>
    </p:spTree>
    <p:extLst>
      <p:ext uri="{BB962C8B-B14F-4D97-AF65-F5344CB8AC3E}">
        <p14:creationId xmlns:p14="http://schemas.microsoft.com/office/powerpoint/2010/main" val="31465043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I finish, I would like to remind you that our implementation is entirely open-source. So please try it on your own problems!</a:t>
            </a:r>
          </a:p>
        </p:txBody>
      </p:sp>
      <p:sp>
        <p:nvSpPr>
          <p:cNvPr id="4" name="Slide Number Placeholder 3"/>
          <p:cNvSpPr>
            <a:spLocks noGrp="1"/>
          </p:cNvSpPr>
          <p:nvPr>
            <p:ph type="sldNum" sz="quarter" idx="5"/>
          </p:nvPr>
        </p:nvSpPr>
        <p:spPr/>
        <p:txBody>
          <a:bodyPr/>
          <a:lstStyle/>
          <a:p>
            <a:fld id="{86D23F62-6039-4486-ADA8-BB193594E18D}" type="slidenum">
              <a:rPr lang="en-CA" smtClean="0"/>
              <a:t>61</a:t>
            </a:fld>
            <a:endParaRPr lang="en-CA"/>
          </a:p>
        </p:txBody>
      </p:sp>
    </p:spTree>
    <p:extLst>
      <p:ext uri="{BB962C8B-B14F-4D97-AF65-F5344CB8AC3E}">
        <p14:creationId xmlns:p14="http://schemas.microsoft.com/office/powerpoint/2010/main" val="1507004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all </a:t>
            </a:r>
            <a:r>
              <a:rPr lang="en-US" dirty="0" err="1"/>
              <a:t>fro</a:t>
            </a:r>
            <a:r>
              <a:rPr lang="en-US" dirty="0"/>
              <a:t> me. Thank you again for listening!</a:t>
            </a:r>
          </a:p>
        </p:txBody>
      </p:sp>
      <p:sp>
        <p:nvSpPr>
          <p:cNvPr id="4" name="Slide Number Placeholder 3"/>
          <p:cNvSpPr>
            <a:spLocks noGrp="1"/>
          </p:cNvSpPr>
          <p:nvPr>
            <p:ph type="sldNum" sz="quarter" idx="5"/>
          </p:nvPr>
        </p:nvSpPr>
        <p:spPr/>
        <p:txBody>
          <a:bodyPr/>
          <a:lstStyle/>
          <a:p>
            <a:fld id="{86D23F62-6039-4486-ADA8-BB193594E18D}" type="slidenum">
              <a:rPr lang="en-CA" smtClean="0"/>
              <a:t>62</a:t>
            </a:fld>
            <a:endParaRPr lang="en-CA"/>
          </a:p>
        </p:txBody>
      </p:sp>
    </p:spTree>
    <p:extLst>
      <p:ext uri="{BB962C8B-B14F-4D97-AF65-F5344CB8AC3E}">
        <p14:creationId xmlns:p14="http://schemas.microsoft.com/office/powerpoint/2010/main" val="269666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you can change their thickness and material like here.</a:t>
            </a:r>
          </a:p>
        </p:txBody>
      </p:sp>
      <p:sp>
        <p:nvSpPr>
          <p:cNvPr id="4" name="Slide Number Placeholder 3"/>
          <p:cNvSpPr>
            <a:spLocks noGrp="1"/>
          </p:cNvSpPr>
          <p:nvPr>
            <p:ph type="sldNum" sz="quarter" idx="5"/>
          </p:nvPr>
        </p:nvSpPr>
        <p:spPr/>
        <p:txBody>
          <a:bodyPr/>
          <a:lstStyle/>
          <a:p>
            <a:fld id="{86D23F62-6039-4486-ADA8-BB193594E18D}" type="slidenum">
              <a:rPr lang="en-CA" smtClean="0"/>
              <a:t>7</a:t>
            </a:fld>
            <a:endParaRPr lang="en-CA"/>
          </a:p>
        </p:txBody>
      </p:sp>
    </p:spTree>
    <p:extLst>
      <p:ext uri="{BB962C8B-B14F-4D97-AF65-F5344CB8AC3E}">
        <p14:creationId xmlns:p14="http://schemas.microsoft.com/office/powerpoint/2010/main" val="347602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here’s the final structure as per your desire.</a:t>
            </a:r>
          </a:p>
        </p:txBody>
      </p:sp>
      <p:sp>
        <p:nvSpPr>
          <p:cNvPr id="4" name="Slide Number Placeholder 3"/>
          <p:cNvSpPr>
            <a:spLocks noGrp="1"/>
          </p:cNvSpPr>
          <p:nvPr>
            <p:ph type="sldNum" sz="quarter" idx="5"/>
          </p:nvPr>
        </p:nvSpPr>
        <p:spPr/>
        <p:txBody>
          <a:bodyPr/>
          <a:lstStyle/>
          <a:p>
            <a:fld id="{86D23F62-6039-4486-ADA8-BB193594E18D}" type="slidenum">
              <a:rPr lang="en-CA" smtClean="0"/>
              <a:t>8</a:t>
            </a:fld>
            <a:endParaRPr lang="en-CA"/>
          </a:p>
        </p:txBody>
      </p:sp>
    </p:spTree>
    <p:extLst>
      <p:ext uri="{BB962C8B-B14F-4D97-AF65-F5344CB8AC3E}">
        <p14:creationId xmlns:p14="http://schemas.microsoft.com/office/powerpoint/2010/main" val="427016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Compare this to how you would deal with a typical topological optimization method.</a:t>
            </a:r>
          </a:p>
          <a:p>
            <a:endParaRPr lang="en-CA" dirty="0"/>
          </a:p>
          <a:p>
            <a:r>
              <a:rPr lang="en-CA" dirty="0"/>
              <a:t>The engineer here ran a state-of-the-art topology optimizer, got the result out…</a:t>
            </a:r>
          </a:p>
          <a:p>
            <a:endParaRPr lang="en-CA" dirty="0"/>
          </a:p>
          <a:p>
            <a:r>
              <a:rPr lang="en-CA" dirty="0"/>
              <a:t>…and then had to sketch the geometry themselves, just using the optimized result as a guidance, in order to convert to a parametric representation.</a:t>
            </a:r>
          </a:p>
          <a:p>
            <a:endParaRPr lang="en-CA" dirty="0"/>
          </a:p>
          <a:p>
            <a:r>
              <a:rPr lang="en-CA" dirty="0"/>
              <a:t>And you can imagine how hard this will be for arbitrary 3D shapes, where the domain is not an extruded profile like this.</a:t>
            </a:r>
          </a:p>
        </p:txBody>
      </p:sp>
      <p:sp>
        <p:nvSpPr>
          <p:cNvPr id="4" name="Slide Number Placeholder 3"/>
          <p:cNvSpPr>
            <a:spLocks noGrp="1"/>
          </p:cNvSpPr>
          <p:nvPr>
            <p:ph type="sldNum" sz="quarter" idx="5"/>
          </p:nvPr>
        </p:nvSpPr>
        <p:spPr/>
        <p:txBody>
          <a:bodyPr/>
          <a:lstStyle/>
          <a:p>
            <a:fld id="{86D23F62-6039-4486-ADA8-BB193594E18D}" type="slidenum">
              <a:rPr lang="en-CA" smtClean="0"/>
              <a:t>9</a:t>
            </a:fld>
            <a:endParaRPr lang="en-CA"/>
          </a:p>
        </p:txBody>
      </p:sp>
    </p:spTree>
    <p:extLst>
      <p:ext uri="{BB962C8B-B14F-4D97-AF65-F5344CB8AC3E}">
        <p14:creationId xmlns:p14="http://schemas.microsoft.com/office/powerpoint/2010/main" val="4253361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CC62-AC29-4AAC-A997-7FC61EFE6403}"/>
              </a:ext>
            </a:extLst>
          </p:cNvPr>
          <p:cNvSpPr>
            <a:spLocks noGrp="1"/>
          </p:cNvSpPr>
          <p:nvPr>
            <p:ph type="ctrTitle"/>
          </p:nvPr>
        </p:nvSpPr>
        <p:spPr>
          <a:xfrm>
            <a:off x="324293" y="1122363"/>
            <a:ext cx="11543414" cy="2387600"/>
          </a:xfrm>
        </p:spPr>
        <p:txBody>
          <a:bodyPr anchor="t"/>
          <a:lstStyle>
            <a:lvl1pPr algn="l">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2A29466-854D-404D-98AB-9D5E7D95C58F}"/>
              </a:ext>
            </a:extLst>
          </p:cNvPr>
          <p:cNvSpPr>
            <a:spLocks noGrp="1"/>
          </p:cNvSpPr>
          <p:nvPr>
            <p:ph type="subTitle" idx="1"/>
          </p:nvPr>
        </p:nvSpPr>
        <p:spPr>
          <a:xfrm>
            <a:off x="324293" y="3602038"/>
            <a:ext cx="1154341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7B7C150-2B9C-40DB-B14D-DE345158876C}"/>
              </a:ext>
            </a:extLst>
          </p:cNvPr>
          <p:cNvSpPr>
            <a:spLocks noGrp="1"/>
          </p:cNvSpPr>
          <p:nvPr>
            <p:ph type="dt" sz="half" idx="10"/>
          </p:nvPr>
        </p:nvSpPr>
        <p:spPr/>
        <p:txBody>
          <a:bodyPr/>
          <a:lstStyle/>
          <a:p>
            <a:fld id="{DD620727-A8E8-4488-93E9-5D1E6B0DE073}" type="datetime1">
              <a:rPr lang="en-CA" smtClean="0"/>
              <a:t>2019-06-20</a:t>
            </a:fld>
            <a:endParaRPr lang="en-CA"/>
          </a:p>
        </p:txBody>
      </p:sp>
      <p:sp>
        <p:nvSpPr>
          <p:cNvPr id="5" name="Footer Placeholder 4">
            <a:extLst>
              <a:ext uri="{FF2B5EF4-FFF2-40B4-BE49-F238E27FC236}">
                <a16:creationId xmlns:a16="http://schemas.microsoft.com/office/drawing/2014/main" id="{2D1281DA-E78A-4993-BBB8-56E1C2A97A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4CDD06-745E-4274-86F3-1D54C7935B8E}"/>
              </a:ext>
            </a:extLst>
          </p:cNvPr>
          <p:cNvSpPr>
            <a:spLocks noGrp="1"/>
          </p:cNvSpPr>
          <p:nvPr>
            <p:ph type="sldNum" sz="quarter" idx="12"/>
          </p:nvPr>
        </p:nvSpPr>
        <p:spPr/>
        <p:txBody>
          <a:bodyPr/>
          <a:lstStyle/>
          <a:p>
            <a:fld id="{03991BCE-6C42-475B-AEED-9BEA686000B2}" type="slidenum">
              <a:rPr lang="en-CA" smtClean="0"/>
              <a:t>‹#›</a:t>
            </a:fld>
            <a:endParaRPr lang="en-CA"/>
          </a:p>
        </p:txBody>
      </p:sp>
      <p:pic>
        <p:nvPicPr>
          <p:cNvPr id="8" name="Picture 7">
            <a:extLst>
              <a:ext uri="{FF2B5EF4-FFF2-40B4-BE49-F238E27FC236}">
                <a16:creationId xmlns:a16="http://schemas.microsoft.com/office/drawing/2014/main" id="{ABD6C46B-F3F1-4F6A-8F96-371FF5BF8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93" y="5879214"/>
            <a:ext cx="3856074" cy="738881"/>
          </a:xfrm>
          <a:prstGeom prst="rect">
            <a:avLst/>
          </a:prstGeom>
        </p:spPr>
      </p:pic>
    </p:spTree>
    <p:extLst>
      <p:ext uri="{BB962C8B-B14F-4D97-AF65-F5344CB8AC3E}">
        <p14:creationId xmlns:p14="http://schemas.microsoft.com/office/powerpoint/2010/main" val="4105009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DCA6-28A1-4E91-A1CF-28FCBEBAE0B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4A44D3E-4488-419E-AE6B-3271E279C7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61D198-D1CA-447C-AC51-78D1FF2F3C3B}"/>
              </a:ext>
            </a:extLst>
          </p:cNvPr>
          <p:cNvSpPr>
            <a:spLocks noGrp="1"/>
          </p:cNvSpPr>
          <p:nvPr>
            <p:ph type="dt" sz="half" idx="10"/>
          </p:nvPr>
        </p:nvSpPr>
        <p:spPr/>
        <p:txBody>
          <a:bodyPr/>
          <a:lstStyle/>
          <a:p>
            <a:fld id="{D01223BA-1C15-4D5A-9369-CF487A46F838}" type="datetime1">
              <a:rPr lang="en-CA" smtClean="0"/>
              <a:t>2019-06-20</a:t>
            </a:fld>
            <a:endParaRPr lang="en-CA"/>
          </a:p>
        </p:txBody>
      </p:sp>
      <p:sp>
        <p:nvSpPr>
          <p:cNvPr id="5" name="Footer Placeholder 4">
            <a:extLst>
              <a:ext uri="{FF2B5EF4-FFF2-40B4-BE49-F238E27FC236}">
                <a16:creationId xmlns:a16="http://schemas.microsoft.com/office/drawing/2014/main" id="{C0573BEC-5C2F-441D-B654-03AC35CEAB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46461E-5F96-4083-9C14-4EEDB84D572C}"/>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390862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83710-9F54-4AC0-813E-8CB02BC42A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8EEE65-5B4B-4AE3-810F-18359E80BB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7DAB44-561D-407B-9C5A-47B5712E6F3A}"/>
              </a:ext>
            </a:extLst>
          </p:cNvPr>
          <p:cNvSpPr>
            <a:spLocks noGrp="1"/>
          </p:cNvSpPr>
          <p:nvPr>
            <p:ph type="dt" sz="half" idx="10"/>
          </p:nvPr>
        </p:nvSpPr>
        <p:spPr/>
        <p:txBody>
          <a:bodyPr/>
          <a:lstStyle/>
          <a:p>
            <a:fld id="{5F38B3DF-2016-4722-AA61-9ADD3284DB2F}" type="datetime1">
              <a:rPr lang="en-CA" smtClean="0"/>
              <a:t>2019-06-20</a:t>
            </a:fld>
            <a:endParaRPr lang="en-CA"/>
          </a:p>
        </p:txBody>
      </p:sp>
      <p:sp>
        <p:nvSpPr>
          <p:cNvPr id="5" name="Footer Placeholder 4">
            <a:extLst>
              <a:ext uri="{FF2B5EF4-FFF2-40B4-BE49-F238E27FC236}">
                <a16:creationId xmlns:a16="http://schemas.microsoft.com/office/drawing/2014/main" id="{336C6656-0ACC-412B-AD9E-5720ADA137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B8739E-FE21-400F-9980-18462B59CBA3}"/>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85514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9A3B-A6D2-4D51-8345-AB9AB475FE4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FFD8007-2C7B-4BA3-A3B4-1CE338E485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AEDBA4-76FA-4F1D-8DF3-C38B6A30A4C0}"/>
              </a:ext>
            </a:extLst>
          </p:cNvPr>
          <p:cNvSpPr>
            <a:spLocks noGrp="1"/>
          </p:cNvSpPr>
          <p:nvPr>
            <p:ph type="dt" sz="half" idx="10"/>
          </p:nvPr>
        </p:nvSpPr>
        <p:spPr/>
        <p:txBody>
          <a:bodyPr/>
          <a:lstStyle/>
          <a:p>
            <a:fld id="{EE2BB850-401D-4966-A77D-BD9E08B865CF}" type="datetime1">
              <a:rPr lang="en-CA" smtClean="0"/>
              <a:t>2019-06-20</a:t>
            </a:fld>
            <a:endParaRPr lang="en-CA"/>
          </a:p>
        </p:txBody>
      </p:sp>
      <p:sp>
        <p:nvSpPr>
          <p:cNvPr id="5" name="Footer Placeholder 4">
            <a:extLst>
              <a:ext uri="{FF2B5EF4-FFF2-40B4-BE49-F238E27FC236}">
                <a16:creationId xmlns:a16="http://schemas.microsoft.com/office/drawing/2014/main" id="{508585A0-EB5E-40C9-9469-879083EB7B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D345E7-9153-4C75-A500-534A8E7633C4}"/>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329427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5CD8-00E2-429B-992A-F432B422A6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2CCB2AF-1271-4227-BC8E-4E7966A22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EE8BAE-200D-4AA5-96A4-6FD4165414F9}"/>
              </a:ext>
            </a:extLst>
          </p:cNvPr>
          <p:cNvSpPr>
            <a:spLocks noGrp="1"/>
          </p:cNvSpPr>
          <p:nvPr>
            <p:ph type="dt" sz="half" idx="10"/>
          </p:nvPr>
        </p:nvSpPr>
        <p:spPr/>
        <p:txBody>
          <a:bodyPr/>
          <a:lstStyle/>
          <a:p>
            <a:fld id="{FFE82A36-4C89-41BC-A674-4DBF59CF1DE6}" type="datetime1">
              <a:rPr lang="en-CA" smtClean="0"/>
              <a:t>2019-06-20</a:t>
            </a:fld>
            <a:endParaRPr lang="en-CA"/>
          </a:p>
        </p:txBody>
      </p:sp>
      <p:sp>
        <p:nvSpPr>
          <p:cNvPr id="5" name="Footer Placeholder 4">
            <a:extLst>
              <a:ext uri="{FF2B5EF4-FFF2-40B4-BE49-F238E27FC236}">
                <a16:creationId xmlns:a16="http://schemas.microsoft.com/office/drawing/2014/main" id="{09876CC9-7B65-4050-B215-9604565332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375B5E-D7C8-44D3-8123-48B5F2328866}"/>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90506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0420-B292-4B6B-BC72-6F40D52013C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9D764D6-B8DF-4355-9687-E0AD8716A9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31DA6AC-72A6-48DF-B738-0097BC37E1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C4B1204-B433-4352-A0F6-774C7DBA57A7}"/>
              </a:ext>
            </a:extLst>
          </p:cNvPr>
          <p:cNvSpPr>
            <a:spLocks noGrp="1"/>
          </p:cNvSpPr>
          <p:nvPr>
            <p:ph type="dt" sz="half" idx="10"/>
          </p:nvPr>
        </p:nvSpPr>
        <p:spPr/>
        <p:txBody>
          <a:bodyPr/>
          <a:lstStyle/>
          <a:p>
            <a:fld id="{AE84C9E1-A4BB-458D-AAD5-A925E1D3BF69}" type="datetime1">
              <a:rPr lang="en-CA" smtClean="0"/>
              <a:t>2019-06-20</a:t>
            </a:fld>
            <a:endParaRPr lang="en-CA"/>
          </a:p>
        </p:txBody>
      </p:sp>
      <p:sp>
        <p:nvSpPr>
          <p:cNvPr id="6" name="Footer Placeholder 5">
            <a:extLst>
              <a:ext uri="{FF2B5EF4-FFF2-40B4-BE49-F238E27FC236}">
                <a16:creationId xmlns:a16="http://schemas.microsoft.com/office/drawing/2014/main" id="{106DE330-6E45-4E9F-A346-045B516D21A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6F3166B-1CA2-447F-B094-DCC4733CACE9}"/>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27175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5D76-8357-49C1-94A9-90714136C21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1D5E7A0-D3F2-4D15-BD0D-EB2293ACA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2CF305-07F9-4F61-A756-CFF6F31BD5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75FAEC7-76EC-4BF7-A021-84A195E2F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201C56-7230-41D9-B53B-8B7D0120BC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4D1D2DC-AF44-4305-BFA4-9E3C0CE97810}"/>
              </a:ext>
            </a:extLst>
          </p:cNvPr>
          <p:cNvSpPr>
            <a:spLocks noGrp="1"/>
          </p:cNvSpPr>
          <p:nvPr>
            <p:ph type="dt" sz="half" idx="10"/>
          </p:nvPr>
        </p:nvSpPr>
        <p:spPr/>
        <p:txBody>
          <a:bodyPr/>
          <a:lstStyle/>
          <a:p>
            <a:fld id="{0DCF0537-11E1-49E6-B403-4D84ACC00E3C}" type="datetime1">
              <a:rPr lang="en-CA" smtClean="0"/>
              <a:t>2019-06-20</a:t>
            </a:fld>
            <a:endParaRPr lang="en-CA"/>
          </a:p>
        </p:txBody>
      </p:sp>
      <p:sp>
        <p:nvSpPr>
          <p:cNvPr id="8" name="Footer Placeholder 7">
            <a:extLst>
              <a:ext uri="{FF2B5EF4-FFF2-40B4-BE49-F238E27FC236}">
                <a16:creationId xmlns:a16="http://schemas.microsoft.com/office/drawing/2014/main" id="{3C62542A-48A4-4138-B7CA-960313288CC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49784DC-F93B-459B-8BF8-DD311D645235}"/>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51999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5B2E-93F1-4C01-9280-4EBAC2BC229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42CD82-7479-40E6-A042-0455A0C8BDCB}"/>
              </a:ext>
            </a:extLst>
          </p:cNvPr>
          <p:cNvSpPr>
            <a:spLocks noGrp="1"/>
          </p:cNvSpPr>
          <p:nvPr>
            <p:ph type="dt" sz="half" idx="10"/>
          </p:nvPr>
        </p:nvSpPr>
        <p:spPr/>
        <p:txBody>
          <a:bodyPr/>
          <a:lstStyle/>
          <a:p>
            <a:fld id="{9C62F3D7-B3AB-4946-9E95-24B494488BCB}" type="datetime1">
              <a:rPr lang="en-CA" smtClean="0"/>
              <a:t>2019-06-20</a:t>
            </a:fld>
            <a:endParaRPr lang="en-CA"/>
          </a:p>
        </p:txBody>
      </p:sp>
      <p:sp>
        <p:nvSpPr>
          <p:cNvPr id="4" name="Footer Placeholder 3">
            <a:extLst>
              <a:ext uri="{FF2B5EF4-FFF2-40B4-BE49-F238E27FC236}">
                <a16:creationId xmlns:a16="http://schemas.microsoft.com/office/drawing/2014/main" id="{17CA958E-E5BE-4E62-B358-E32BB335128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DC67A03-02BA-4886-B664-845E6F49F363}"/>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154544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87301-4071-429B-B4AA-1DB9DA8A6F83}"/>
              </a:ext>
            </a:extLst>
          </p:cNvPr>
          <p:cNvSpPr>
            <a:spLocks noGrp="1"/>
          </p:cNvSpPr>
          <p:nvPr>
            <p:ph type="dt" sz="half" idx="10"/>
          </p:nvPr>
        </p:nvSpPr>
        <p:spPr/>
        <p:txBody>
          <a:bodyPr/>
          <a:lstStyle/>
          <a:p>
            <a:fld id="{C5E2D88E-F22B-49EE-8233-D18B88370561}" type="datetime1">
              <a:rPr lang="en-CA" smtClean="0"/>
              <a:t>2019-06-20</a:t>
            </a:fld>
            <a:endParaRPr lang="en-CA"/>
          </a:p>
        </p:txBody>
      </p:sp>
      <p:sp>
        <p:nvSpPr>
          <p:cNvPr id="3" name="Footer Placeholder 2">
            <a:extLst>
              <a:ext uri="{FF2B5EF4-FFF2-40B4-BE49-F238E27FC236}">
                <a16:creationId xmlns:a16="http://schemas.microsoft.com/office/drawing/2014/main" id="{F2C7D525-E83E-4092-B779-7A6F49298FD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ABDEBBE-F9F9-402E-A350-295E0DA66EF1}"/>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389680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DB1A-181A-4A2B-AB13-1C4472BD1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7BFE66B-187C-4EF1-83C2-664620D69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89B618D-3D34-47DA-9B91-44F3D2F01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183ED-E147-4A75-8525-0871762BB834}"/>
              </a:ext>
            </a:extLst>
          </p:cNvPr>
          <p:cNvSpPr>
            <a:spLocks noGrp="1"/>
          </p:cNvSpPr>
          <p:nvPr>
            <p:ph type="dt" sz="half" idx="10"/>
          </p:nvPr>
        </p:nvSpPr>
        <p:spPr/>
        <p:txBody>
          <a:bodyPr/>
          <a:lstStyle/>
          <a:p>
            <a:fld id="{9CD1F449-A7A2-4554-8009-E2EFAEF4F917}" type="datetime1">
              <a:rPr lang="en-CA" smtClean="0"/>
              <a:t>2019-06-20</a:t>
            </a:fld>
            <a:endParaRPr lang="en-CA"/>
          </a:p>
        </p:txBody>
      </p:sp>
      <p:sp>
        <p:nvSpPr>
          <p:cNvPr id="6" name="Footer Placeholder 5">
            <a:extLst>
              <a:ext uri="{FF2B5EF4-FFF2-40B4-BE49-F238E27FC236}">
                <a16:creationId xmlns:a16="http://schemas.microsoft.com/office/drawing/2014/main" id="{0DDEF2C9-0C4A-4315-81A9-CEA5AA86CD8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1F6D1A-C892-4A66-A1F3-D296548B7704}"/>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118043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F562-3E92-4EEB-B331-1A03A8DB0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1AE641F-4A77-4C3C-A6C1-AA0036EA11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F7D7B4-D642-4BE6-B2C9-DDF1570EB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111E4A-E4C1-4809-B10B-78FFC801B100}"/>
              </a:ext>
            </a:extLst>
          </p:cNvPr>
          <p:cNvSpPr>
            <a:spLocks noGrp="1"/>
          </p:cNvSpPr>
          <p:nvPr>
            <p:ph type="dt" sz="half" idx="10"/>
          </p:nvPr>
        </p:nvSpPr>
        <p:spPr/>
        <p:txBody>
          <a:bodyPr/>
          <a:lstStyle/>
          <a:p>
            <a:fld id="{1BF4EC98-15A7-405B-96E6-62595441AE29}" type="datetime1">
              <a:rPr lang="en-CA" smtClean="0"/>
              <a:t>2019-06-20</a:t>
            </a:fld>
            <a:endParaRPr lang="en-CA"/>
          </a:p>
        </p:txBody>
      </p:sp>
      <p:sp>
        <p:nvSpPr>
          <p:cNvPr id="6" name="Footer Placeholder 5">
            <a:extLst>
              <a:ext uri="{FF2B5EF4-FFF2-40B4-BE49-F238E27FC236}">
                <a16:creationId xmlns:a16="http://schemas.microsoft.com/office/drawing/2014/main" id="{CB9AB4D0-C340-49AD-B351-D4ED7C6655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4E5EA33-66FC-4B86-B5D7-5AD788299A3D}"/>
              </a:ext>
            </a:extLst>
          </p:cNvPr>
          <p:cNvSpPr>
            <a:spLocks noGrp="1"/>
          </p:cNvSpPr>
          <p:nvPr>
            <p:ph type="sldNum" sz="quarter" idx="12"/>
          </p:nvPr>
        </p:nvSpPr>
        <p:spPr/>
        <p:txBody>
          <a:bodyPr/>
          <a:lstStyle/>
          <a:p>
            <a:fld id="{03991BCE-6C42-475B-AEED-9BEA686000B2}" type="slidenum">
              <a:rPr lang="en-CA" smtClean="0"/>
              <a:t>‹#›</a:t>
            </a:fld>
            <a:endParaRPr lang="en-CA"/>
          </a:p>
        </p:txBody>
      </p:sp>
    </p:spTree>
    <p:extLst>
      <p:ext uri="{BB962C8B-B14F-4D97-AF65-F5344CB8AC3E}">
        <p14:creationId xmlns:p14="http://schemas.microsoft.com/office/powerpoint/2010/main" val="80314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105AD-3170-48D6-8023-A03AEE2EB1E2}"/>
              </a:ext>
            </a:extLst>
          </p:cNvPr>
          <p:cNvSpPr>
            <a:spLocks noGrp="1"/>
          </p:cNvSpPr>
          <p:nvPr>
            <p:ph type="title"/>
          </p:nvPr>
        </p:nvSpPr>
        <p:spPr>
          <a:xfrm>
            <a:off x="324293" y="365125"/>
            <a:ext cx="11543414"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75E29A23-34C2-4D65-9242-645A659EDC6F}"/>
              </a:ext>
            </a:extLst>
          </p:cNvPr>
          <p:cNvSpPr>
            <a:spLocks noGrp="1"/>
          </p:cNvSpPr>
          <p:nvPr>
            <p:ph type="body" idx="1"/>
          </p:nvPr>
        </p:nvSpPr>
        <p:spPr>
          <a:xfrm>
            <a:off x="324293" y="1825625"/>
            <a:ext cx="1154341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9DCBCC7A-1653-4FEF-85CE-61BA99B78F4B}"/>
              </a:ext>
            </a:extLst>
          </p:cNvPr>
          <p:cNvSpPr>
            <a:spLocks noGrp="1"/>
          </p:cNvSpPr>
          <p:nvPr>
            <p:ph type="dt" sz="half" idx="2"/>
          </p:nvPr>
        </p:nvSpPr>
        <p:spPr>
          <a:xfrm>
            <a:off x="324293" y="635974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9B919-927F-497E-902D-EC33E8CF1F37}" type="datetime1">
              <a:rPr lang="en-CA" smtClean="0"/>
              <a:t>2019-06-20</a:t>
            </a:fld>
            <a:endParaRPr lang="en-CA"/>
          </a:p>
        </p:txBody>
      </p:sp>
      <p:sp>
        <p:nvSpPr>
          <p:cNvPr id="5" name="Footer Placeholder 4">
            <a:extLst>
              <a:ext uri="{FF2B5EF4-FFF2-40B4-BE49-F238E27FC236}">
                <a16:creationId xmlns:a16="http://schemas.microsoft.com/office/drawing/2014/main" id="{F4E0D35B-BFA9-4D50-A778-245C9CE20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6EB524A-5887-4413-8C15-D59B08627E48}"/>
              </a:ext>
            </a:extLst>
          </p:cNvPr>
          <p:cNvSpPr>
            <a:spLocks noGrp="1"/>
          </p:cNvSpPr>
          <p:nvPr>
            <p:ph type="sldNum" sz="quarter" idx="4"/>
          </p:nvPr>
        </p:nvSpPr>
        <p:spPr>
          <a:xfrm>
            <a:off x="9124507" y="6356350"/>
            <a:ext cx="2743200" cy="365125"/>
          </a:xfrm>
          <a:prstGeom prst="rect">
            <a:avLst/>
          </a:prstGeom>
        </p:spPr>
        <p:txBody>
          <a:bodyPr vert="horz" lIns="91440" tIns="45720" rIns="91440" bIns="45720" rtlCol="0" anchor="ctr"/>
          <a:lstStyle>
            <a:lvl1pPr algn="r">
              <a:defRPr sz="1400">
                <a:solidFill>
                  <a:schemeClr val="tx1">
                    <a:lumMod val="65000"/>
                    <a:lumOff val="35000"/>
                  </a:schemeClr>
                </a:solidFill>
                <a:latin typeface="Linux Biolinum" panose="02000503000000000000" pitchFamily="2" charset="0"/>
                <a:ea typeface="Linux Biolinum" panose="02000503000000000000" pitchFamily="2" charset="0"/>
                <a:cs typeface="Linux Biolinum" panose="02000503000000000000" pitchFamily="2" charset="0"/>
              </a:defRPr>
            </a:lvl1pPr>
          </a:lstStyle>
          <a:p>
            <a:fld id="{03991BCE-6C42-475B-AEED-9BEA686000B2}" type="slidenum">
              <a:rPr lang="en-CA" smtClean="0"/>
              <a:pPr/>
              <a:t>‹#›</a:t>
            </a:fld>
            <a:endParaRPr lang="en-CA"/>
          </a:p>
        </p:txBody>
      </p:sp>
      <p:sp>
        <p:nvSpPr>
          <p:cNvPr id="7" name="Rectangle 6">
            <a:extLst>
              <a:ext uri="{FF2B5EF4-FFF2-40B4-BE49-F238E27FC236}">
                <a16:creationId xmlns:a16="http://schemas.microsoft.com/office/drawing/2014/main" id="{CE9FF340-5DB7-4179-805B-DC02B8FF91C0}"/>
              </a:ext>
            </a:extLst>
          </p:cNvPr>
          <p:cNvSpPr/>
          <p:nvPr/>
        </p:nvSpPr>
        <p:spPr>
          <a:xfrm>
            <a:off x="0" y="0"/>
            <a:ext cx="12192000" cy="365125"/>
          </a:xfrm>
          <a:prstGeom prst="rect">
            <a:avLst/>
          </a:prstGeom>
          <a:solidFill>
            <a:srgbClr val="F6D9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70683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spc="-15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203F"/>
          </a:solidFill>
          <a:latin typeface="Linux Biolinum" panose="02000503000000000000" pitchFamily="2" charset="0"/>
          <a:ea typeface="Linux Biolinum" panose="02000503000000000000" pitchFamily="2" charset="0"/>
          <a:cs typeface="Linux Biolinum" panose="020005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9" Type="http://schemas.openxmlformats.org/officeDocument/2006/relationships/image" Target="../media/image20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7.xml"/><Relationship Id="rId9" Type="http://schemas.openxmlformats.org/officeDocument/2006/relationships/image" Target="../media/image200.png"/></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30.png"/><Relationship Id="rId4" Type="http://schemas.openxmlformats.org/officeDocument/2006/relationships/image" Target="../media/image420.png"/></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4.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014D-AD0B-4956-91C3-8003E898714F}"/>
              </a:ext>
            </a:extLst>
          </p:cNvPr>
          <p:cNvSpPr>
            <a:spLocks noGrp="1"/>
          </p:cNvSpPr>
          <p:nvPr>
            <p:ph type="ctrTitle"/>
          </p:nvPr>
        </p:nvSpPr>
        <p:spPr/>
        <p:txBody>
          <a:bodyPr>
            <a:normAutofit/>
          </a:bodyPr>
          <a:lstStyle/>
          <a:p>
            <a:pPr algn="ctr"/>
            <a:r>
              <a:rPr lang="en-CA" dirty="0"/>
              <a:t>Volumetric Michell Trusses for Parametric Design &amp; Fabrication</a:t>
            </a:r>
          </a:p>
        </p:txBody>
      </p:sp>
      <p:sp>
        <p:nvSpPr>
          <p:cNvPr id="3" name="Subtitle 2">
            <a:extLst>
              <a:ext uri="{FF2B5EF4-FFF2-40B4-BE49-F238E27FC236}">
                <a16:creationId xmlns:a16="http://schemas.microsoft.com/office/drawing/2014/main" id="{F981D300-3A4D-4201-968A-291EB5B0851F}"/>
              </a:ext>
            </a:extLst>
          </p:cNvPr>
          <p:cNvSpPr>
            <a:spLocks noGrp="1"/>
          </p:cNvSpPr>
          <p:nvPr>
            <p:ph type="subTitle" idx="1"/>
          </p:nvPr>
        </p:nvSpPr>
        <p:spPr>
          <a:xfrm>
            <a:off x="324293" y="3837392"/>
            <a:ext cx="11543414" cy="551951"/>
          </a:xfrm>
        </p:spPr>
        <p:txBody>
          <a:bodyPr anchor="ctr">
            <a:normAutofit/>
          </a:bodyPr>
          <a:lstStyle/>
          <a:p>
            <a:pPr algn="ctr"/>
            <a:r>
              <a:rPr lang="en-CA" sz="3200" dirty="0"/>
              <a:t>Rahul Arora, University of Toronto</a:t>
            </a:r>
          </a:p>
        </p:txBody>
      </p:sp>
      <p:pic>
        <p:nvPicPr>
          <p:cNvPr id="5" name="Picture 4" descr="A close up of a sign&#10;&#10;Description generated with very high confidence">
            <a:extLst>
              <a:ext uri="{FF2B5EF4-FFF2-40B4-BE49-F238E27FC236}">
                <a16:creationId xmlns:a16="http://schemas.microsoft.com/office/drawing/2014/main" id="{361F3087-6FCD-4D8F-B716-EEB3CA419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876" y="5867479"/>
            <a:ext cx="2590805" cy="777242"/>
          </a:xfrm>
          <a:prstGeom prst="rect">
            <a:avLst/>
          </a:prstGeom>
        </p:spPr>
      </p:pic>
      <p:pic>
        <p:nvPicPr>
          <p:cNvPr id="7" name="Picture 6">
            <a:extLst>
              <a:ext uri="{FF2B5EF4-FFF2-40B4-BE49-F238E27FC236}">
                <a16:creationId xmlns:a16="http://schemas.microsoft.com/office/drawing/2014/main" id="{727F3066-09D9-493B-9010-18642C0B5FC2}"/>
              </a:ext>
            </a:extLst>
          </p:cNvPr>
          <p:cNvPicPr>
            <a:picLocks noChangeAspect="1"/>
          </p:cNvPicPr>
          <p:nvPr/>
        </p:nvPicPr>
        <p:blipFill rotWithShape="1">
          <a:blip r:embed="rId4">
            <a:extLst>
              <a:ext uri="{28A0092B-C50C-407E-A947-70E740481C1C}">
                <a14:useLocalDpi xmlns:a14="http://schemas.microsoft.com/office/drawing/2010/main" val="0"/>
              </a:ext>
            </a:extLst>
          </a:blip>
          <a:srcRect t="34455" b="35719"/>
          <a:stretch/>
        </p:blipFill>
        <p:spPr>
          <a:xfrm>
            <a:off x="7026349" y="5801558"/>
            <a:ext cx="3047895" cy="909084"/>
          </a:xfrm>
          <a:prstGeom prst="rect">
            <a:avLst/>
          </a:prstGeom>
        </p:spPr>
      </p:pic>
      <p:pic>
        <p:nvPicPr>
          <p:cNvPr id="9" name="Picture 8" descr="A close up of a sign&#10;&#10;Description generated with very high confidence">
            <a:extLst>
              <a:ext uri="{FF2B5EF4-FFF2-40B4-BE49-F238E27FC236}">
                <a16:creationId xmlns:a16="http://schemas.microsoft.com/office/drawing/2014/main" id="{CDABDD9C-BBE1-4CE6-8005-02A1BE7AB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7280" y="5411972"/>
            <a:ext cx="1662545" cy="1371600"/>
          </a:xfrm>
          <a:prstGeom prst="rect">
            <a:avLst/>
          </a:prstGeom>
        </p:spPr>
      </p:pic>
      <p:sp>
        <p:nvSpPr>
          <p:cNvPr id="4" name="TextBox 3">
            <a:extLst>
              <a:ext uri="{FF2B5EF4-FFF2-40B4-BE49-F238E27FC236}">
                <a16:creationId xmlns:a16="http://schemas.microsoft.com/office/drawing/2014/main" id="{5AEDB592-2190-B448-8CF7-D458D0B7A128}"/>
              </a:ext>
            </a:extLst>
          </p:cNvPr>
          <p:cNvSpPr txBox="1"/>
          <p:nvPr/>
        </p:nvSpPr>
        <p:spPr>
          <a:xfrm>
            <a:off x="187234" y="4395629"/>
            <a:ext cx="11817532" cy="1092607"/>
          </a:xfrm>
          <a:prstGeom prst="rect">
            <a:avLst/>
          </a:prstGeom>
          <a:noFill/>
        </p:spPr>
        <p:txBody>
          <a:bodyPr wrap="square" rtlCol="0">
            <a:spAutoFit/>
          </a:bodyPr>
          <a:lstStyle/>
          <a:p>
            <a:pPr algn="ctr"/>
            <a:r>
              <a:rPr lang="en-US" sz="2000" dirty="0"/>
              <a:t>with</a:t>
            </a:r>
          </a:p>
          <a:p>
            <a:pPr algn="ctr"/>
            <a:endParaRPr lang="en-US" sz="900" dirty="0"/>
          </a:p>
          <a:p>
            <a:pPr algn="ctr"/>
            <a:r>
              <a:rPr lang="en-CA" sz="1700" dirty="0"/>
              <a:t>Alec Jacobson, Timothy R Langlois, </a:t>
            </a:r>
            <a:r>
              <a:rPr lang="en-CA" sz="1700" dirty="0" err="1"/>
              <a:t>Yijiang</a:t>
            </a:r>
            <a:r>
              <a:rPr lang="en-CA" sz="1700" dirty="0"/>
              <a:t> Huang, Caitlin Mueller, Wojciech </a:t>
            </a:r>
            <a:r>
              <a:rPr lang="en-CA" sz="1700" dirty="0" err="1"/>
              <a:t>Matusik</a:t>
            </a:r>
            <a:r>
              <a:rPr lang="en-CA" sz="1700" dirty="0"/>
              <a:t>, Ariel Shamir, Karan Singh, David IW Levin</a:t>
            </a:r>
          </a:p>
          <a:p>
            <a:pPr algn="ctr"/>
            <a:endParaRPr lang="en-US" sz="1700" dirty="0"/>
          </a:p>
        </p:txBody>
      </p:sp>
    </p:spTree>
    <p:extLst>
      <p:ext uri="{BB962C8B-B14F-4D97-AF65-F5344CB8AC3E}">
        <p14:creationId xmlns:p14="http://schemas.microsoft.com/office/powerpoint/2010/main" val="263443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opt_chair_edit">
            <a:hlinkClick r:id="" action="ppaction://media"/>
            <a:extLst>
              <a:ext uri="{FF2B5EF4-FFF2-40B4-BE49-F238E27FC236}">
                <a16:creationId xmlns:a16="http://schemas.microsoft.com/office/drawing/2014/main" id="{A6A82FE3-A4BB-48D1-BD6F-4AF36B88A6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4" y="-1"/>
            <a:ext cx="12211493" cy="6868965"/>
          </a:xfrm>
          <a:prstGeom prst="rect">
            <a:avLst/>
          </a:prstGeom>
        </p:spPr>
      </p:pic>
      <p:sp>
        <p:nvSpPr>
          <p:cNvPr id="2" name="Slide Number Placeholder 1">
            <a:extLst>
              <a:ext uri="{FF2B5EF4-FFF2-40B4-BE49-F238E27FC236}">
                <a16:creationId xmlns:a16="http://schemas.microsoft.com/office/drawing/2014/main" id="{A14F7CDD-F8FD-4D29-AA5B-7CDD7E0251BF}"/>
              </a:ext>
            </a:extLst>
          </p:cNvPr>
          <p:cNvSpPr>
            <a:spLocks noGrp="1"/>
          </p:cNvSpPr>
          <p:nvPr>
            <p:ph type="sldNum" sz="quarter" idx="12"/>
          </p:nvPr>
        </p:nvSpPr>
        <p:spPr/>
        <p:txBody>
          <a:bodyPr/>
          <a:lstStyle/>
          <a:p>
            <a:fld id="{03991BCE-6C42-475B-AEED-9BEA686000B2}" type="slidenum">
              <a:rPr lang="en-CA" smtClean="0"/>
              <a:t>10</a:t>
            </a:fld>
            <a:endParaRPr lang="en-CA"/>
          </a:p>
        </p:txBody>
      </p:sp>
      <p:pic>
        <p:nvPicPr>
          <p:cNvPr id="3" name="Picture 2">
            <a:extLst>
              <a:ext uri="{FF2B5EF4-FFF2-40B4-BE49-F238E27FC236}">
                <a16:creationId xmlns:a16="http://schemas.microsoft.com/office/drawing/2014/main" id="{F4F8FAD2-CFA8-44B0-A742-EA5B2927B60D}"/>
              </a:ext>
            </a:extLst>
          </p:cNvPr>
          <p:cNvPicPr>
            <a:picLocks noChangeAspect="1"/>
          </p:cNvPicPr>
          <p:nvPr/>
        </p:nvPicPr>
        <p:blipFill>
          <a:blip r:embed="rId6"/>
          <a:stretch>
            <a:fillRect/>
          </a:stretch>
        </p:blipFill>
        <p:spPr>
          <a:xfrm>
            <a:off x="23034" y="31896"/>
            <a:ext cx="2782533" cy="2748517"/>
          </a:xfrm>
          <a:prstGeom prst="rect">
            <a:avLst/>
          </a:prstGeom>
          <a:ln>
            <a:solidFill>
              <a:schemeClr val="tx1"/>
            </a:solidFill>
          </a:ln>
        </p:spPr>
      </p:pic>
    </p:spTree>
    <p:extLst>
      <p:ext uri="{BB962C8B-B14F-4D97-AF65-F5344CB8AC3E}">
        <p14:creationId xmlns:p14="http://schemas.microsoft.com/office/powerpoint/2010/main" val="39771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55D232-AFED-E84A-9056-B43FB2C0CE43}"/>
              </a:ext>
            </a:extLst>
          </p:cNvPr>
          <p:cNvSpPr>
            <a:spLocks noGrp="1"/>
          </p:cNvSpPr>
          <p:nvPr>
            <p:ph type="sldNum" sz="quarter" idx="12"/>
          </p:nvPr>
        </p:nvSpPr>
        <p:spPr/>
        <p:txBody>
          <a:bodyPr/>
          <a:lstStyle/>
          <a:p>
            <a:fld id="{03991BCE-6C42-475B-AEED-9BEA686000B2}" type="slidenum">
              <a:rPr lang="en-CA" smtClean="0"/>
              <a:t>11</a:t>
            </a:fld>
            <a:endParaRPr lang="en-CA"/>
          </a:p>
        </p:txBody>
      </p:sp>
      <p:grpSp>
        <p:nvGrpSpPr>
          <p:cNvPr id="6" name="Group 5">
            <a:extLst>
              <a:ext uri="{FF2B5EF4-FFF2-40B4-BE49-F238E27FC236}">
                <a16:creationId xmlns:a16="http://schemas.microsoft.com/office/drawing/2014/main" id="{50DF903B-4DB9-734D-B0D0-2A32C6B40E2F}"/>
              </a:ext>
            </a:extLst>
          </p:cNvPr>
          <p:cNvGrpSpPr/>
          <p:nvPr/>
        </p:nvGrpSpPr>
        <p:grpSpPr>
          <a:xfrm>
            <a:off x="1242337" y="704850"/>
            <a:ext cx="9707326" cy="5651500"/>
            <a:chOff x="2114550" y="1212643"/>
            <a:chExt cx="7962900" cy="4635914"/>
          </a:xfrm>
        </p:grpSpPr>
        <p:pic>
          <p:nvPicPr>
            <p:cNvPr id="3" name="Picture 2">
              <a:extLst>
                <a:ext uri="{FF2B5EF4-FFF2-40B4-BE49-F238E27FC236}">
                  <a16:creationId xmlns:a16="http://schemas.microsoft.com/office/drawing/2014/main" id="{6204784E-4987-684B-A7DC-AE9BB168BE6B}"/>
                </a:ext>
              </a:extLst>
            </p:cNvPr>
            <p:cNvPicPr>
              <a:picLocks noChangeAspect="1"/>
            </p:cNvPicPr>
            <p:nvPr/>
          </p:nvPicPr>
          <p:blipFill rotWithShape="1">
            <a:blip r:embed="rId3"/>
            <a:srcRect l="34687"/>
            <a:stretch/>
          </p:blipFill>
          <p:spPr>
            <a:xfrm>
              <a:off x="2114550" y="1212643"/>
              <a:ext cx="7962900" cy="4635914"/>
            </a:xfrm>
            <a:prstGeom prst="rect">
              <a:avLst/>
            </a:prstGeom>
          </p:spPr>
        </p:pic>
        <p:sp>
          <p:nvSpPr>
            <p:cNvPr id="4" name="Rectangle 3">
              <a:extLst>
                <a:ext uri="{FF2B5EF4-FFF2-40B4-BE49-F238E27FC236}">
                  <a16:creationId xmlns:a16="http://schemas.microsoft.com/office/drawing/2014/main" id="{DE4A977D-6BA4-7D44-8428-A4EABCBCE5AF}"/>
                </a:ext>
              </a:extLst>
            </p:cNvPr>
            <p:cNvSpPr/>
            <p:nvPr/>
          </p:nvSpPr>
          <p:spPr>
            <a:xfrm>
              <a:off x="5524500" y="4864100"/>
              <a:ext cx="5715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C31CD6-69A5-7441-9774-5BA3B122E8A4}"/>
                </a:ext>
              </a:extLst>
            </p:cNvPr>
            <p:cNvSpPr/>
            <p:nvPr/>
          </p:nvSpPr>
          <p:spPr>
            <a:xfrm>
              <a:off x="9505950" y="4889500"/>
              <a:ext cx="5715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648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popt_chair_edit">
            <a:hlinkClick r:id="" action="ppaction://media"/>
            <a:extLst>
              <a:ext uri="{FF2B5EF4-FFF2-40B4-BE49-F238E27FC236}">
                <a16:creationId xmlns:a16="http://schemas.microsoft.com/office/drawing/2014/main" id="{A6A82FE3-A4BB-48D1-BD6F-4AF36B88A6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4" y="-1"/>
            <a:ext cx="12211493" cy="6868965"/>
          </a:xfrm>
          <a:prstGeom prst="rect">
            <a:avLst/>
          </a:prstGeom>
        </p:spPr>
      </p:pic>
      <p:sp>
        <p:nvSpPr>
          <p:cNvPr id="2" name="Slide Number Placeholder 1">
            <a:extLst>
              <a:ext uri="{FF2B5EF4-FFF2-40B4-BE49-F238E27FC236}">
                <a16:creationId xmlns:a16="http://schemas.microsoft.com/office/drawing/2014/main" id="{A14F7CDD-F8FD-4D29-AA5B-7CDD7E0251BF}"/>
              </a:ext>
            </a:extLst>
          </p:cNvPr>
          <p:cNvSpPr>
            <a:spLocks noGrp="1"/>
          </p:cNvSpPr>
          <p:nvPr>
            <p:ph type="sldNum" sz="quarter" idx="12"/>
          </p:nvPr>
        </p:nvSpPr>
        <p:spPr/>
        <p:txBody>
          <a:bodyPr/>
          <a:lstStyle/>
          <a:p>
            <a:fld id="{03991BCE-6C42-475B-AEED-9BEA686000B2}" type="slidenum">
              <a:rPr lang="en-CA" smtClean="0"/>
              <a:t>12</a:t>
            </a:fld>
            <a:endParaRPr lang="en-CA"/>
          </a:p>
        </p:txBody>
      </p:sp>
      <p:pic>
        <p:nvPicPr>
          <p:cNvPr id="3" name="Picture 2">
            <a:extLst>
              <a:ext uri="{FF2B5EF4-FFF2-40B4-BE49-F238E27FC236}">
                <a16:creationId xmlns:a16="http://schemas.microsoft.com/office/drawing/2014/main" id="{F4F8FAD2-CFA8-44B0-A742-EA5B2927B60D}"/>
              </a:ext>
            </a:extLst>
          </p:cNvPr>
          <p:cNvPicPr>
            <a:picLocks noChangeAspect="1"/>
          </p:cNvPicPr>
          <p:nvPr/>
        </p:nvPicPr>
        <p:blipFill>
          <a:blip r:embed="rId6"/>
          <a:stretch>
            <a:fillRect/>
          </a:stretch>
        </p:blipFill>
        <p:spPr>
          <a:xfrm>
            <a:off x="23034" y="31896"/>
            <a:ext cx="2782533" cy="2748517"/>
          </a:xfrm>
          <a:prstGeom prst="rect">
            <a:avLst/>
          </a:prstGeom>
          <a:ln>
            <a:solidFill>
              <a:schemeClr val="tx1"/>
            </a:solidFill>
          </a:ln>
        </p:spPr>
      </p:pic>
    </p:spTree>
    <p:extLst>
      <p:ext uri="{BB962C8B-B14F-4D97-AF65-F5344CB8AC3E}">
        <p14:creationId xmlns:p14="http://schemas.microsoft.com/office/powerpoint/2010/main" val="108332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5B7EE-8749-4307-A0E4-FC24B098BF76}"/>
              </a:ext>
            </a:extLst>
          </p:cNvPr>
          <p:cNvSpPr>
            <a:spLocks noGrp="1"/>
          </p:cNvSpPr>
          <p:nvPr>
            <p:ph type="title"/>
          </p:nvPr>
        </p:nvSpPr>
        <p:spPr/>
        <p:txBody>
          <a:bodyPr/>
          <a:lstStyle/>
          <a:p>
            <a:r>
              <a:rPr lang="en-CA" dirty="0"/>
              <a:t>Background</a:t>
            </a:r>
          </a:p>
        </p:txBody>
      </p:sp>
      <p:sp>
        <p:nvSpPr>
          <p:cNvPr id="6" name="Text Placeholder 5">
            <a:extLst>
              <a:ext uri="{FF2B5EF4-FFF2-40B4-BE49-F238E27FC236}">
                <a16:creationId xmlns:a16="http://schemas.microsoft.com/office/drawing/2014/main" id="{23F7BE79-F986-41D8-BE64-3C08483C36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2B49EE-2A32-4504-A858-8D27F93FD7D4}"/>
              </a:ext>
            </a:extLst>
          </p:cNvPr>
          <p:cNvSpPr>
            <a:spLocks noGrp="1"/>
          </p:cNvSpPr>
          <p:nvPr>
            <p:ph type="sldNum" sz="quarter" idx="12"/>
          </p:nvPr>
        </p:nvSpPr>
        <p:spPr/>
        <p:txBody>
          <a:bodyPr/>
          <a:lstStyle/>
          <a:p>
            <a:fld id="{03991BCE-6C42-475B-AEED-9BEA686000B2}" type="slidenum">
              <a:rPr lang="en-CA" smtClean="0"/>
              <a:t>13</a:t>
            </a:fld>
            <a:endParaRPr lang="en-CA"/>
          </a:p>
        </p:txBody>
      </p:sp>
    </p:spTree>
    <p:extLst>
      <p:ext uri="{BB962C8B-B14F-4D97-AF65-F5344CB8AC3E}">
        <p14:creationId xmlns:p14="http://schemas.microsoft.com/office/powerpoint/2010/main" val="4135785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59DD7B-DF86-4CDD-9FF3-CFBD7BCB69C8}"/>
              </a:ext>
            </a:extLst>
          </p:cNvPr>
          <p:cNvSpPr>
            <a:spLocks noGrp="1"/>
          </p:cNvSpPr>
          <p:nvPr>
            <p:ph type="sldNum" sz="quarter" idx="12"/>
          </p:nvPr>
        </p:nvSpPr>
        <p:spPr/>
        <p:txBody>
          <a:bodyPr/>
          <a:lstStyle/>
          <a:p>
            <a:fld id="{03991BCE-6C42-475B-AEED-9BEA686000B2}" type="slidenum">
              <a:rPr lang="en-CA" smtClean="0"/>
              <a:t>14</a:t>
            </a:fld>
            <a:endParaRPr lang="en-CA"/>
          </a:p>
        </p:txBody>
      </p:sp>
      <p:pic>
        <p:nvPicPr>
          <p:cNvPr id="3" name="Picture 2">
            <a:extLst>
              <a:ext uri="{FF2B5EF4-FFF2-40B4-BE49-F238E27FC236}">
                <a16:creationId xmlns:a16="http://schemas.microsoft.com/office/drawing/2014/main" id="{EE163BCE-88C9-4C06-B972-2B5E991B7E8B}"/>
              </a:ext>
            </a:extLst>
          </p:cNvPr>
          <p:cNvPicPr>
            <a:picLocks noChangeAspect="1"/>
          </p:cNvPicPr>
          <p:nvPr/>
        </p:nvPicPr>
        <p:blipFill>
          <a:blip r:embed="rId3"/>
          <a:stretch>
            <a:fillRect/>
          </a:stretch>
        </p:blipFill>
        <p:spPr>
          <a:xfrm>
            <a:off x="4355885" y="382394"/>
            <a:ext cx="7687300" cy="5539941"/>
          </a:xfrm>
          <a:prstGeom prst="rect">
            <a:avLst/>
          </a:prstGeom>
        </p:spPr>
      </p:pic>
      <p:sp>
        <p:nvSpPr>
          <p:cNvPr id="4" name="TextBox 3">
            <a:extLst>
              <a:ext uri="{FF2B5EF4-FFF2-40B4-BE49-F238E27FC236}">
                <a16:creationId xmlns:a16="http://schemas.microsoft.com/office/drawing/2014/main" id="{1F31C2F8-DBA0-40DE-9C88-8E1028BCFA27}"/>
              </a:ext>
            </a:extLst>
          </p:cNvPr>
          <p:cNvSpPr txBox="1"/>
          <p:nvPr/>
        </p:nvSpPr>
        <p:spPr>
          <a:xfrm>
            <a:off x="4407195" y="5842595"/>
            <a:ext cx="7533168" cy="830997"/>
          </a:xfrm>
          <a:prstGeom prst="rect">
            <a:avLst/>
          </a:prstGeom>
          <a:noFill/>
        </p:spPr>
        <p:txBody>
          <a:bodyPr wrap="square" rtlCol="0">
            <a:spAutoFit/>
          </a:bodyPr>
          <a:lstStyle/>
          <a:p>
            <a:pPr algn="ctr"/>
            <a:r>
              <a:rPr lang="en-CA" sz="2400" dirty="0"/>
              <a:t>[A.G.M. </a:t>
            </a:r>
            <a:r>
              <a:rPr lang="en-CA" sz="2400" b="1" dirty="0"/>
              <a:t>Michell</a:t>
            </a:r>
            <a:r>
              <a:rPr lang="en-CA" sz="2400" dirty="0"/>
              <a:t>. 1904. The limits of economy of material in frame-structures.]</a:t>
            </a:r>
          </a:p>
        </p:txBody>
      </p:sp>
      <p:grpSp>
        <p:nvGrpSpPr>
          <p:cNvPr id="11" name="Group 10">
            <a:extLst>
              <a:ext uri="{FF2B5EF4-FFF2-40B4-BE49-F238E27FC236}">
                <a16:creationId xmlns:a16="http://schemas.microsoft.com/office/drawing/2014/main" id="{C975D9B1-C0CA-4B9B-8BD3-2FC0BDC2C2DE}"/>
              </a:ext>
            </a:extLst>
          </p:cNvPr>
          <p:cNvGrpSpPr/>
          <p:nvPr/>
        </p:nvGrpSpPr>
        <p:grpSpPr>
          <a:xfrm flipH="1">
            <a:off x="402035" y="2150323"/>
            <a:ext cx="2925530" cy="1855605"/>
            <a:chOff x="515678" y="2244483"/>
            <a:chExt cx="2925530" cy="1855605"/>
          </a:xfrm>
        </p:grpSpPr>
        <p:pic>
          <p:nvPicPr>
            <p:cNvPr id="7" name="Content Placeholder 4">
              <a:extLst>
                <a:ext uri="{FF2B5EF4-FFF2-40B4-BE49-F238E27FC236}">
                  <a16:creationId xmlns:a16="http://schemas.microsoft.com/office/drawing/2014/main" id="{325D4464-0EE0-48AE-8E12-9FF43B3AB90A}"/>
                </a:ext>
              </a:extLst>
            </p:cNvPr>
            <p:cNvPicPr>
              <a:picLocks noChangeAspect="1"/>
            </p:cNvPicPr>
            <p:nvPr/>
          </p:nvPicPr>
          <p:blipFill rotWithShape="1">
            <a:blip r:embed="rId4"/>
            <a:srcRect l="13516"/>
            <a:stretch/>
          </p:blipFill>
          <p:spPr>
            <a:xfrm>
              <a:off x="515679" y="2244484"/>
              <a:ext cx="2925529" cy="1855604"/>
            </a:xfrm>
            <a:prstGeom prst="rect">
              <a:avLst/>
            </a:prstGeom>
          </p:spPr>
        </p:pic>
        <p:sp>
          <p:nvSpPr>
            <p:cNvPr id="9" name="Rectangle 8">
              <a:extLst>
                <a:ext uri="{FF2B5EF4-FFF2-40B4-BE49-F238E27FC236}">
                  <a16:creationId xmlns:a16="http://schemas.microsoft.com/office/drawing/2014/main" id="{20EA8F14-4C97-4529-9764-AB5ADD3D0197}"/>
                </a:ext>
              </a:extLst>
            </p:cNvPr>
            <p:cNvSpPr/>
            <p:nvPr/>
          </p:nvSpPr>
          <p:spPr>
            <a:xfrm>
              <a:off x="515678" y="2244483"/>
              <a:ext cx="1804533" cy="32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8A9B756-274B-4EB0-BF65-C4FDE502FBEA}"/>
                </a:ext>
              </a:extLst>
            </p:cNvPr>
            <p:cNvSpPr/>
            <p:nvPr/>
          </p:nvSpPr>
          <p:spPr>
            <a:xfrm>
              <a:off x="832884" y="3717316"/>
              <a:ext cx="2320212" cy="38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228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59DD7B-DF86-4CDD-9FF3-CFBD7BCB69C8}"/>
              </a:ext>
            </a:extLst>
          </p:cNvPr>
          <p:cNvSpPr>
            <a:spLocks noGrp="1"/>
          </p:cNvSpPr>
          <p:nvPr>
            <p:ph type="sldNum" sz="quarter" idx="12"/>
          </p:nvPr>
        </p:nvSpPr>
        <p:spPr/>
        <p:txBody>
          <a:bodyPr/>
          <a:lstStyle/>
          <a:p>
            <a:fld id="{03991BCE-6C42-475B-AEED-9BEA686000B2}" type="slidenum">
              <a:rPr lang="en-CA" smtClean="0"/>
              <a:t>15</a:t>
            </a:fld>
            <a:endParaRPr lang="en-CA"/>
          </a:p>
        </p:txBody>
      </p:sp>
      <p:pic>
        <p:nvPicPr>
          <p:cNvPr id="3" name="Picture 2">
            <a:extLst>
              <a:ext uri="{FF2B5EF4-FFF2-40B4-BE49-F238E27FC236}">
                <a16:creationId xmlns:a16="http://schemas.microsoft.com/office/drawing/2014/main" id="{EE163BCE-88C9-4C06-B972-2B5E991B7E8B}"/>
              </a:ext>
            </a:extLst>
          </p:cNvPr>
          <p:cNvPicPr>
            <a:picLocks noChangeAspect="1"/>
          </p:cNvPicPr>
          <p:nvPr/>
        </p:nvPicPr>
        <p:blipFill>
          <a:blip r:embed="rId3"/>
          <a:stretch>
            <a:fillRect/>
          </a:stretch>
        </p:blipFill>
        <p:spPr>
          <a:xfrm>
            <a:off x="4355885" y="382394"/>
            <a:ext cx="7687300" cy="5539941"/>
          </a:xfrm>
          <a:prstGeom prst="rect">
            <a:avLst/>
          </a:prstGeom>
        </p:spPr>
      </p:pic>
      <p:sp>
        <p:nvSpPr>
          <p:cNvPr id="4" name="TextBox 3">
            <a:extLst>
              <a:ext uri="{FF2B5EF4-FFF2-40B4-BE49-F238E27FC236}">
                <a16:creationId xmlns:a16="http://schemas.microsoft.com/office/drawing/2014/main" id="{1F31C2F8-DBA0-40DE-9C88-8E1028BCFA27}"/>
              </a:ext>
            </a:extLst>
          </p:cNvPr>
          <p:cNvSpPr txBox="1"/>
          <p:nvPr/>
        </p:nvSpPr>
        <p:spPr>
          <a:xfrm>
            <a:off x="4407195" y="5842595"/>
            <a:ext cx="7533168" cy="830997"/>
          </a:xfrm>
          <a:prstGeom prst="rect">
            <a:avLst/>
          </a:prstGeom>
          <a:noFill/>
        </p:spPr>
        <p:txBody>
          <a:bodyPr wrap="square" rtlCol="0">
            <a:spAutoFit/>
          </a:bodyPr>
          <a:lstStyle/>
          <a:p>
            <a:pPr algn="ctr"/>
            <a:r>
              <a:rPr lang="en-CA" sz="2400" dirty="0"/>
              <a:t>[A.G.M. </a:t>
            </a:r>
            <a:r>
              <a:rPr lang="en-CA" sz="2400" b="1" dirty="0"/>
              <a:t>Michell</a:t>
            </a:r>
            <a:r>
              <a:rPr lang="en-CA" sz="2400" dirty="0"/>
              <a:t>. 1904. The limits of economy of material in frame-structures.]</a:t>
            </a:r>
          </a:p>
        </p:txBody>
      </p:sp>
      <p:grpSp>
        <p:nvGrpSpPr>
          <p:cNvPr id="11" name="Group 10">
            <a:extLst>
              <a:ext uri="{FF2B5EF4-FFF2-40B4-BE49-F238E27FC236}">
                <a16:creationId xmlns:a16="http://schemas.microsoft.com/office/drawing/2014/main" id="{C975D9B1-C0CA-4B9B-8BD3-2FC0BDC2C2DE}"/>
              </a:ext>
            </a:extLst>
          </p:cNvPr>
          <p:cNvGrpSpPr/>
          <p:nvPr/>
        </p:nvGrpSpPr>
        <p:grpSpPr>
          <a:xfrm>
            <a:off x="148815" y="2150323"/>
            <a:ext cx="2925530" cy="1855605"/>
            <a:chOff x="515678" y="2244483"/>
            <a:chExt cx="2925530" cy="1855605"/>
          </a:xfrm>
        </p:grpSpPr>
        <p:pic>
          <p:nvPicPr>
            <p:cNvPr id="7" name="Content Placeholder 4">
              <a:extLst>
                <a:ext uri="{FF2B5EF4-FFF2-40B4-BE49-F238E27FC236}">
                  <a16:creationId xmlns:a16="http://schemas.microsoft.com/office/drawing/2014/main" id="{325D4464-0EE0-48AE-8E12-9FF43B3AB90A}"/>
                </a:ext>
              </a:extLst>
            </p:cNvPr>
            <p:cNvPicPr>
              <a:picLocks noChangeAspect="1"/>
            </p:cNvPicPr>
            <p:nvPr/>
          </p:nvPicPr>
          <p:blipFill rotWithShape="1">
            <a:blip r:embed="rId4"/>
            <a:srcRect l="13516"/>
            <a:stretch/>
          </p:blipFill>
          <p:spPr>
            <a:xfrm>
              <a:off x="515679" y="2244484"/>
              <a:ext cx="2925529" cy="1855604"/>
            </a:xfrm>
            <a:prstGeom prst="rect">
              <a:avLst/>
            </a:prstGeom>
          </p:spPr>
        </p:pic>
        <p:sp>
          <p:nvSpPr>
            <p:cNvPr id="9" name="Rectangle 8">
              <a:extLst>
                <a:ext uri="{FF2B5EF4-FFF2-40B4-BE49-F238E27FC236}">
                  <a16:creationId xmlns:a16="http://schemas.microsoft.com/office/drawing/2014/main" id="{20EA8F14-4C97-4529-9764-AB5ADD3D0197}"/>
                </a:ext>
              </a:extLst>
            </p:cNvPr>
            <p:cNvSpPr/>
            <p:nvPr/>
          </p:nvSpPr>
          <p:spPr>
            <a:xfrm>
              <a:off x="515678" y="2244483"/>
              <a:ext cx="1804533" cy="32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8A9B756-274B-4EB0-BF65-C4FDE502FBEA}"/>
                </a:ext>
              </a:extLst>
            </p:cNvPr>
            <p:cNvSpPr/>
            <p:nvPr/>
          </p:nvSpPr>
          <p:spPr>
            <a:xfrm>
              <a:off x="832884" y="3717316"/>
              <a:ext cx="2320212" cy="38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ectangle 11">
            <a:extLst>
              <a:ext uri="{FF2B5EF4-FFF2-40B4-BE49-F238E27FC236}">
                <a16:creationId xmlns:a16="http://schemas.microsoft.com/office/drawing/2014/main" id="{1B66ADDD-900B-4BCE-8BDA-B032A2A866F7}"/>
              </a:ext>
            </a:extLst>
          </p:cNvPr>
          <p:cNvSpPr/>
          <p:nvPr/>
        </p:nvSpPr>
        <p:spPr>
          <a:xfrm>
            <a:off x="0" y="-69112"/>
            <a:ext cx="12192000" cy="6858000"/>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ABD85CB1-FBCB-421D-98D2-951A391E424D}"/>
              </a:ext>
            </a:extLst>
          </p:cNvPr>
          <p:cNvSpPr/>
          <p:nvPr/>
        </p:nvSpPr>
        <p:spPr>
          <a:xfrm>
            <a:off x="-37214" y="3072809"/>
            <a:ext cx="12266428" cy="8240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a:solidFill>
                  <a:srgbClr val="FEFBE2"/>
                </a:solidFill>
              </a:rPr>
              <a:t>Position material along the directions of </a:t>
            </a:r>
            <a:r>
              <a:rPr lang="en-CA" sz="3600" b="1" dirty="0">
                <a:solidFill>
                  <a:srgbClr val="FEFBE2"/>
                </a:solidFill>
              </a:rPr>
              <a:t>principal stresses</a:t>
            </a:r>
          </a:p>
        </p:txBody>
      </p:sp>
    </p:spTree>
    <p:extLst>
      <p:ext uri="{BB962C8B-B14F-4D97-AF65-F5344CB8AC3E}">
        <p14:creationId xmlns:p14="http://schemas.microsoft.com/office/powerpoint/2010/main" val="189602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DA8AB-DA88-6C4A-8EDB-21D88AEAF471}"/>
              </a:ext>
            </a:extLst>
          </p:cNvPr>
          <p:cNvSpPr>
            <a:spLocks noGrp="1"/>
          </p:cNvSpPr>
          <p:nvPr>
            <p:ph type="sldNum" sz="quarter" idx="12"/>
          </p:nvPr>
        </p:nvSpPr>
        <p:spPr/>
        <p:txBody>
          <a:bodyPr/>
          <a:lstStyle/>
          <a:p>
            <a:fld id="{03991BCE-6C42-475B-AEED-9BEA686000B2}" type="slidenum">
              <a:rPr lang="en-CA" smtClean="0"/>
              <a:t>16</a:t>
            </a:fld>
            <a:endParaRPr lang="en-CA"/>
          </a:p>
        </p:txBody>
      </p:sp>
      <p:pic>
        <p:nvPicPr>
          <p:cNvPr id="4" name="Picture 3">
            <a:extLst>
              <a:ext uri="{FF2B5EF4-FFF2-40B4-BE49-F238E27FC236}">
                <a16:creationId xmlns:a16="http://schemas.microsoft.com/office/drawing/2014/main" id="{07814D37-414C-644D-89B3-20020B7A2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50" y="1104900"/>
            <a:ext cx="9613900" cy="4368800"/>
          </a:xfrm>
          <a:prstGeom prst="rect">
            <a:avLst/>
          </a:prstGeom>
        </p:spPr>
      </p:pic>
      <p:sp>
        <p:nvSpPr>
          <p:cNvPr id="5" name="TextBox 4">
            <a:extLst>
              <a:ext uri="{FF2B5EF4-FFF2-40B4-BE49-F238E27FC236}">
                <a16:creationId xmlns:a16="http://schemas.microsoft.com/office/drawing/2014/main" id="{CEFD3A7F-6F98-AA49-BBF1-344C47215B1A}"/>
              </a:ext>
            </a:extLst>
          </p:cNvPr>
          <p:cNvSpPr txBox="1"/>
          <p:nvPr/>
        </p:nvSpPr>
        <p:spPr>
          <a:xfrm>
            <a:off x="1409700" y="5659219"/>
            <a:ext cx="9372600" cy="646331"/>
          </a:xfrm>
          <a:prstGeom prst="rect">
            <a:avLst/>
          </a:prstGeom>
          <a:noFill/>
        </p:spPr>
        <p:txBody>
          <a:bodyPr wrap="square" rtlCol="0">
            <a:spAutoFit/>
          </a:bodyPr>
          <a:lstStyle/>
          <a:p>
            <a:pPr algn="ctr"/>
            <a:r>
              <a:rPr lang="en-US" sz="3600" dirty="0"/>
              <a:t>Stress magnitude visualization</a:t>
            </a:r>
          </a:p>
        </p:txBody>
      </p:sp>
    </p:spTree>
    <p:extLst>
      <p:ext uri="{BB962C8B-B14F-4D97-AF65-F5344CB8AC3E}">
        <p14:creationId xmlns:p14="http://schemas.microsoft.com/office/powerpoint/2010/main" val="285857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813D4-8E15-4240-AEA0-7AEAF2ACABA4}"/>
              </a:ext>
            </a:extLst>
          </p:cNvPr>
          <p:cNvSpPr>
            <a:spLocks noGrp="1"/>
          </p:cNvSpPr>
          <p:nvPr>
            <p:ph type="sldNum" sz="quarter" idx="12"/>
          </p:nvPr>
        </p:nvSpPr>
        <p:spPr/>
        <p:txBody>
          <a:bodyPr/>
          <a:lstStyle/>
          <a:p>
            <a:fld id="{03991BCE-6C42-475B-AEED-9BEA686000B2}" type="slidenum">
              <a:rPr lang="en-CA" smtClean="0"/>
              <a:t>17</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2A0394A-11CF-8A46-AF30-775F90431CE9}"/>
                  </a:ext>
                </a:extLst>
              </p:cNvPr>
              <p:cNvSpPr txBox="1"/>
              <p:nvPr/>
            </p:nvSpPr>
            <p:spPr>
              <a:xfrm>
                <a:off x="1254369" y="586790"/>
                <a:ext cx="9683262" cy="1015663"/>
              </a:xfrm>
              <a:prstGeom prst="rect">
                <a:avLst/>
              </a:prstGeom>
              <a:noFill/>
            </p:spPr>
            <p:txBody>
              <a:bodyPr wrap="square" rtlCol="0">
                <a:spAutoFit/>
              </a:bodyPr>
              <a:lstStyle/>
              <a:p>
                <a:pPr algn="ctr"/>
                <a14:m>
                  <m:oMath xmlns:m="http://schemas.openxmlformats.org/officeDocument/2006/math">
                    <m:r>
                      <a:rPr lang="en-US" sz="6000" i="1" dirty="0" smtClean="0">
                        <a:latin typeface="Cambria Math" panose="02040503050406030204" pitchFamily="18" charset="0"/>
                      </a:rPr>
                      <m:t>𝜎</m:t>
                    </m:r>
                    <m:r>
                      <a:rPr lang="en-US" sz="6000" b="0" i="1" dirty="0" smtClean="0">
                        <a:latin typeface="Cambria Math" panose="02040503050406030204" pitchFamily="18" charset="0"/>
                      </a:rPr>
                      <m:t>≡</m:t>
                    </m:r>
                    <m:r>
                      <a:rPr lang="en-US" sz="6000" b="0" i="1" dirty="0" smtClean="0">
                        <a:solidFill>
                          <a:srgbClr val="FF0000"/>
                        </a:solidFill>
                        <a:latin typeface="Cambria Math" panose="02040503050406030204" pitchFamily="18" charset="0"/>
                      </a:rPr>
                      <m:t>𝑑</m:t>
                    </m:r>
                    <m:r>
                      <a:rPr lang="en-US" sz="6000" b="0" i="1" dirty="0" smtClean="0">
                        <a:latin typeface="Cambria Math" panose="02040503050406030204" pitchFamily="18" charset="0"/>
                      </a:rPr>
                      <m:t>×</m:t>
                    </m:r>
                    <m:r>
                      <a:rPr lang="en-US" sz="6000" b="0" i="1" dirty="0" smtClean="0">
                        <a:solidFill>
                          <a:srgbClr val="FF0000"/>
                        </a:solidFill>
                        <a:latin typeface="Cambria Math" panose="02040503050406030204" pitchFamily="18" charset="0"/>
                      </a:rPr>
                      <m:t>𝑑</m:t>
                    </m:r>
                  </m:oMath>
                </a14:m>
                <a:r>
                  <a:rPr lang="en-US" sz="6000" dirty="0"/>
                  <a:t> symmetric matrix</a:t>
                </a:r>
              </a:p>
            </p:txBody>
          </p:sp>
        </mc:Choice>
        <mc:Fallback xmlns="">
          <p:sp>
            <p:nvSpPr>
              <p:cNvPr id="3" name="TextBox 2">
                <a:extLst>
                  <a:ext uri="{FF2B5EF4-FFF2-40B4-BE49-F238E27FC236}">
                    <a16:creationId xmlns:a16="http://schemas.microsoft.com/office/drawing/2014/main" id="{A2A0394A-11CF-8A46-AF30-775F90431CE9}"/>
                  </a:ext>
                </a:extLst>
              </p:cNvPr>
              <p:cNvSpPr txBox="1">
                <a:spLocks noRot="1" noChangeAspect="1" noMove="1" noResize="1" noEditPoints="1" noAdjustHandles="1" noChangeArrowheads="1" noChangeShapeType="1" noTextEdit="1"/>
              </p:cNvSpPr>
              <p:nvPr/>
            </p:nvSpPr>
            <p:spPr>
              <a:xfrm>
                <a:off x="1254369" y="586790"/>
                <a:ext cx="9683262" cy="1015663"/>
              </a:xfrm>
              <a:prstGeom prst="rect">
                <a:avLst/>
              </a:prstGeom>
              <a:blipFill>
                <a:blip r:embed="rId3"/>
                <a:stretch>
                  <a:fillRect t="-16049" b="-39506"/>
                </a:stretch>
              </a:blipFill>
            </p:spPr>
            <p:txBody>
              <a:bodyPr/>
              <a:lstStyle/>
              <a:p>
                <a:r>
                  <a:rPr lang="en-US">
                    <a:noFill/>
                  </a:rPr>
                  <a:t> </a:t>
                </a:r>
              </a:p>
            </p:txBody>
          </p:sp>
        </mc:Fallback>
      </mc:AlternateContent>
      <p:sp>
        <p:nvSpPr>
          <p:cNvPr id="4" name="Arc 3">
            <a:extLst>
              <a:ext uri="{FF2B5EF4-FFF2-40B4-BE49-F238E27FC236}">
                <a16:creationId xmlns:a16="http://schemas.microsoft.com/office/drawing/2014/main" id="{987BE0F9-2C25-2C49-9DE6-1B2416471454}"/>
              </a:ext>
            </a:extLst>
          </p:cNvPr>
          <p:cNvSpPr/>
          <p:nvPr/>
        </p:nvSpPr>
        <p:spPr>
          <a:xfrm rot="12144410">
            <a:off x="258997" y="-50248"/>
            <a:ext cx="1695894" cy="2392913"/>
          </a:xfrm>
          <a:prstGeom prst="arc">
            <a:avLst>
              <a:gd name="adj1" fmla="val 10788940"/>
              <a:gd name="adj2" fmla="val 1439394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 name="TextBox 4">
            <a:extLst>
              <a:ext uri="{FF2B5EF4-FFF2-40B4-BE49-F238E27FC236}">
                <a16:creationId xmlns:a16="http://schemas.microsoft.com/office/drawing/2014/main" id="{96DDE273-9CE6-D94F-832B-B4C136B1D633}"/>
              </a:ext>
            </a:extLst>
          </p:cNvPr>
          <p:cNvSpPr txBox="1"/>
          <p:nvPr/>
        </p:nvSpPr>
        <p:spPr>
          <a:xfrm>
            <a:off x="169333" y="1971548"/>
            <a:ext cx="1304844" cy="461665"/>
          </a:xfrm>
          <a:prstGeom prst="rect">
            <a:avLst/>
          </a:prstGeom>
          <a:noFill/>
        </p:spPr>
        <p:txBody>
          <a:bodyPr wrap="square" rtlCol="0">
            <a:spAutoFit/>
          </a:bodyPr>
          <a:lstStyle/>
          <a:p>
            <a:pPr algn="ctr"/>
            <a:r>
              <a:rPr lang="en-CA" sz="2400" dirty="0"/>
              <a:t>Stress</a:t>
            </a:r>
          </a:p>
        </p:txBody>
      </p:sp>
      <p:sp>
        <p:nvSpPr>
          <p:cNvPr id="6" name="Arc 5">
            <a:extLst>
              <a:ext uri="{FF2B5EF4-FFF2-40B4-BE49-F238E27FC236}">
                <a16:creationId xmlns:a16="http://schemas.microsoft.com/office/drawing/2014/main" id="{CAB5EF3D-EC37-B749-8336-89712311C8FA}"/>
              </a:ext>
            </a:extLst>
          </p:cNvPr>
          <p:cNvSpPr/>
          <p:nvPr/>
        </p:nvSpPr>
        <p:spPr>
          <a:xfrm rot="10800000" flipH="1">
            <a:off x="3443392" y="439819"/>
            <a:ext cx="1695894" cy="2010484"/>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ADE24B-FAA8-714D-B45E-1191118DF229}"/>
                  </a:ext>
                </a:extLst>
              </p:cNvPr>
              <p:cNvSpPr txBox="1"/>
              <p:nvPr/>
            </p:nvSpPr>
            <p:spPr>
              <a:xfrm>
                <a:off x="3920611" y="2159116"/>
                <a:ext cx="3565226" cy="461665"/>
              </a:xfrm>
              <a:prstGeom prst="rect">
                <a:avLst/>
              </a:prstGeom>
              <a:noFill/>
            </p:spPr>
            <p:txBody>
              <a:bodyPr wrap="square" rtlCol="0">
                <a:spAutoFit/>
              </a:bodyPr>
              <a:lstStyle/>
              <a:p>
                <a:pPr algn="ctr"/>
                <a14:m>
                  <m:oMath xmlns:m="http://schemas.openxmlformats.org/officeDocument/2006/math">
                    <m:r>
                      <a:rPr lang="en-CA" sz="2400" b="0" i="1" smtClean="0">
                        <a:solidFill>
                          <a:srgbClr val="FF0000"/>
                        </a:solidFill>
                        <a:latin typeface="Cambria Math" panose="02040503050406030204" pitchFamily="18" charset="0"/>
                      </a:rPr>
                      <m:t>𝑑</m:t>
                    </m:r>
                    <m:r>
                      <a:rPr lang="en-US" sz="2400" b="0" i="1" smtClean="0">
                        <a:solidFill>
                          <a:schemeClr val="tx1"/>
                        </a:solidFill>
                        <a:latin typeface="Cambria Math" panose="02040503050406030204" pitchFamily="18" charset="0"/>
                      </a:rPr>
                      <m:t>=2</m:t>
                    </m:r>
                  </m:oMath>
                </a14:m>
                <a:r>
                  <a:rPr lang="en-CA" sz="2400" dirty="0"/>
                  <a:t> in 2D, </a:t>
                </a:r>
                <a14:m>
                  <m:oMath xmlns:m="http://schemas.openxmlformats.org/officeDocument/2006/math">
                    <m:r>
                      <a:rPr lang="en-CA" sz="2400" i="1">
                        <a:solidFill>
                          <a:srgbClr val="FF0000"/>
                        </a:solidFill>
                        <a:latin typeface="Cambria Math" panose="02040503050406030204" pitchFamily="18" charset="0"/>
                      </a:rPr>
                      <m:t>𝑑</m:t>
                    </m:r>
                    <m:r>
                      <a:rPr lang="en-US" sz="2400" i="1">
                        <a:latin typeface="Cambria Math" panose="02040503050406030204" pitchFamily="18" charset="0"/>
                      </a:rPr>
                      <m:t>=</m:t>
                    </m:r>
                    <m:r>
                      <a:rPr lang="en-US" sz="2400" b="0" i="1" smtClean="0">
                        <a:latin typeface="Cambria Math" panose="02040503050406030204" pitchFamily="18" charset="0"/>
                      </a:rPr>
                      <m:t>3</m:t>
                    </m:r>
                  </m:oMath>
                </a14:m>
                <a:r>
                  <a:rPr lang="en-CA" sz="2400" dirty="0"/>
                  <a:t> in 3D</a:t>
                </a:r>
              </a:p>
            </p:txBody>
          </p:sp>
        </mc:Choice>
        <mc:Fallback xmlns="">
          <p:sp>
            <p:nvSpPr>
              <p:cNvPr id="7" name="TextBox 6">
                <a:extLst>
                  <a:ext uri="{FF2B5EF4-FFF2-40B4-BE49-F238E27FC236}">
                    <a16:creationId xmlns:a16="http://schemas.microsoft.com/office/drawing/2014/main" id="{12ADE24B-FAA8-714D-B45E-1191118DF229}"/>
                  </a:ext>
                </a:extLst>
              </p:cNvPr>
              <p:cNvSpPr txBox="1">
                <a:spLocks noRot="1" noChangeAspect="1" noMove="1" noResize="1" noEditPoints="1" noAdjustHandles="1" noChangeArrowheads="1" noChangeShapeType="1" noTextEdit="1"/>
              </p:cNvSpPr>
              <p:nvPr/>
            </p:nvSpPr>
            <p:spPr>
              <a:xfrm>
                <a:off x="3920611" y="2159116"/>
                <a:ext cx="3565226" cy="461665"/>
              </a:xfrm>
              <a:prstGeom prst="rect">
                <a:avLst/>
              </a:prstGeom>
              <a:blipFill>
                <a:blip r:embed="rId4"/>
                <a:stretch>
                  <a:fillRect t="-8108" b="-2973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455FAAD-EAFE-3843-AE09-20F019E2DA3D}"/>
              </a:ext>
            </a:extLst>
          </p:cNvPr>
          <p:cNvGrpSpPr/>
          <p:nvPr/>
        </p:nvGrpSpPr>
        <p:grpSpPr>
          <a:xfrm>
            <a:off x="3563762" y="3320231"/>
            <a:ext cx="4278924" cy="2597739"/>
            <a:chOff x="9199004" y="1701809"/>
            <a:chExt cx="2390879" cy="1123728"/>
          </a:xfrm>
        </p:grpSpPr>
        <p:sp>
          <p:nvSpPr>
            <p:cNvPr id="9" name="Oval 8">
              <a:extLst>
                <a:ext uri="{FF2B5EF4-FFF2-40B4-BE49-F238E27FC236}">
                  <a16:creationId xmlns:a16="http://schemas.microsoft.com/office/drawing/2014/main" id="{57B120F2-E6E6-5945-A761-265FDE8D4647}"/>
                </a:ext>
              </a:extLst>
            </p:cNvPr>
            <p:cNvSpPr/>
            <p:nvPr/>
          </p:nvSpPr>
          <p:spPr>
            <a:xfrm rot="18442810">
              <a:off x="9952007" y="1068234"/>
              <a:ext cx="884874" cy="2390879"/>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2BC975D1-BB4F-0545-9353-71BDBC5687F2}"/>
                </a:ext>
              </a:extLst>
            </p:cNvPr>
            <p:cNvCxnSpPr>
              <a:cxnSpLocks/>
              <a:stCxn id="9" idx="2"/>
              <a:endCxn id="9" idx="6"/>
            </p:cNvCxnSpPr>
            <p:nvPr/>
          </p:nvCxnSpPr>
          <p:spPr>
            <a:xfrm flipV="1">
              <a:off x="10047492" y="1912102"/>
              <a:ext cx="693904" cy="703143"/>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0492B8-BA40-AA49-9A00-165196FC9D08}"/>
                </a:ext>
              </a:extLst>
            </p:cNvPr>
            <p:cNvCxnSpPr>
              <a:cxnSpLocks/>
              <a:stCxn id="9" idx="0"/>
              <a:endCxn id="9" idx="4"/>
            </p:cNvCxnSpPr>
            <p:nvPr/>
          </p:nvCxnSpPr>
          <p:spPr>
            <a:xfrm>
              <a:off x="9444518" y="1701809"/>
              <a:ext cx="1899852" cy="1123728"/>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421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B8B2E4-1A5E-BE42-A59C-2E047EB2EE75}"/>
              </a:ext>
            </a:extLst>
          </p:cNvPr>
          <p:cNvSpPr>
            <a:spLocks noGrp="1"/>
          </p:cNvSpPr>
          <p:nvPr>
            <p:ph type="sldNum" sz="quarter" idx="12"/>
          </p:nvPr>
        </p:nvSpPr>
        <p:spPr/>
        <p:txBody>
          <a:bodyPr/>
          <a:lstStyle/>
          <a:p>
            <a:fld id="{03991BCE-6C42-475B-AEED-9BEA686000B2}" type="slidenum">
              <a:rPr lang="en-CA" smtClean="0"/>
              <a:t>18</a:t>
            </a:fld>
            <a:endParaRPr lang="en-C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0072A3-FAE6-E24F-AC21-AE50F66514E3}"/>
                  </a:ext>
                </a:extLst>
              </p:cNvPr>
              <p:cNvSpPr txBox="1"/>
              <p:nvPr/>
            </p:nvSpPr>
            <p:spPr>
              <a:xfrm>
                <a:off x="3351913" y="2450458"/>
                <a:ext cx="5488173" cy="1489126"/>
              </a:xfrm>
              <a:prstGeom prst="rect">
                <a:avLst/>
              </a:prstGeom>
              <a:noFill/>
            </p:spPr>
            <p:txBody>
              <a:bodyPr wrap="square" rtlCol="0" anchor="ctr">
                <a:spAutoFit/>
              </a:bodyPr>
              <a:lstStyle/>
              <a:p>
                <a:pPr/>
                <a14:m>
                  <m:oMathPara xmlns:m="http://schemas.openxmlformats.org/officeDocument/2006/math">
                    <m:oMathParaPr>
                      <m:jc m:val="centerGroup"/>
                    </m:oMathParaPr>
                    <m:oMath xmlns:m="http://schemas.openxmlformats.org/officeDocument/2006/math">
                      <m:r>
                        <a:rPr lang="en-CA" sz="8800" b="0" i="1" smtClean="0">
                          <a:latin typeface="Cambria Math" panose="02040503050406030204" pitchFamily="18" charset="0"/>
                        </a:rPr>
                        <m:t>𝜎</m:t>
                      </m:r>
                      <m:r>
                        <a:rPr lang="en-CA" sz="8800" b="0" i="1" smtClean="0">
                          <a:latin typeface="Cambria Math" panose="02040503050406030204" pitchFamily="18" charset="0"/>
                        </a:rPr>
                        <m:t>=</m:t>
                      </m:r>
                      <m:r>
                        <a:rPr lang="en-CA" sz="8800" b="0" i="1" smtClean="0">
                          <a:latin typeface="Cambria Math" panose="02040503050406030204" pitchFamily="18" charset="0"/>
                        </a:rPr>
                        <m:t>𝑄</m:t>
                      </m:r>
                      <m:acc>
                        <m:accPr>
                          <m:chr m:val="̃"/>
                          <m:ctrlPr>
                            <a:rPr lang="en-CA" sz="8800" b="0" i="1" smtClean="0">
                              <a:latin typeface="Cambria Math" panose="02040503050406030204" pitchFamily="18" charset="0"/>
                            </a:rPr>
                          </m:ctrlPr>
                        </m:accPr>
                        <m:e>
                          <m:r>
                            <m:rPr>
                              <m:sty m:val="p"/>
                            </m:rPr>
                            <a:rPr lang="en-US" sz="8800" b="0" i="0" smtClean="0">
                              <a:latin typeface="Cambria Math" panose="02040503050406030204" pitchFamily="18" charset="0"/>
                            </a:rPr>
                            <m:t>Λ</m:t>
                          </m:r>
                        </m:e>
                      </m:acc>
                      <m:sSup>
                        <m:sSupPr>
                          <m:ctrlPr>
                            <a:rPr lang="en-CA" sz="8800" b="0" i="1" smtClean="0">
                              <a:latin typeface="Cambria Math" panose="02040503050406030204" pitchFamily="18" charset="0"/>
                            </a:rPr>
                          </m:ctrlPr>
                        </m:sSupPr>
                        <m:e>
                          <m:r>
                            <a:rPr lang="en-CA" sz="8800" b="0" i="1" smtClean="0">
                              <a:latin typeface="Cambria Math" panose="02040503050406030204" pitchFamily="18" charset="0"/>
                            </a:rPr>
                            <m:t>𝑄</m:t>
                          </m:r>
                        </m:e>
                        <m:sup>
                          <m:r>
                            <a:rPr lang="en-CA" sz="8800" b="0" i="1" smtClean="0">
                              <a:latin typeface="Cambria Math" panose="02040503050406030204" pitchFamily="18" charset="0"/>
                            </a:rPr>
                            <m:t>𝑇</m:t>
                          </m:r>
                        </m:sup>
                      </m:sSup>
                    </m:oMath>
                  </m:oMathPara>
                </a14:m>
                <a:endParaRPr lang="en-CA" sz="8800" dirty="0"/>
              </a:p>
            </p:txBody>
          </p:sp>
        </mc:Choice>
        <mc:Fallback xmlns="">
          <p:sp>
            <p:nvSpPr>
              <p:cNvPr id="8" name="TextBox 7">
                <a:extLst>
                  <a:ext uri="{FF2B5EF4-FFF2-40B4-BE49-F238E27FC236}">
                    <a16:creationId xmlns:a16="http://schemas.microsoft.com/office/drawing/2014/main" id="{FA0072A3-FAE6-E24F-AC21-AE50F66514E3}"/>
                  </a:ext>
                </a:extLst>
              </p:cNvPr>
              <p:cNvSpPr txBox="1">
                <a:spLocks noRot="1" noChangeAspect="1" noMove="1" noResize="1" noEditPoints="1" noAdjustHandles="1" noChangeArrowheads="1" noChangeShapeType="1" noTextEdit="1"/>
              </p:cNvSpPr>
              <p:nvPr/>
            </p:nvSpPr>
            <p:spPr>
              <a:xfrm>
                <a:off x="3351913" y="2450458"/>
                <a:ext cx="5488173" cy="1489126"/>
              </a:xfrm>
              <a:prstGeom prst="rect">
                <a:avLst/>
              </a:prstGeom>
              <a:blipFill>
                <a:blip r:embed="rId3"/>
                <a:stretch>
                  <a:fillRect l="-231" t="-10169" b="-22881"/>
                </a:stretch>
              </a:blipFill>
            </p:spPr>
            <p:txBody>
              <a:bodyPr/>
              <a:lstStyle/>
              <a:p>
                <a:r>
                  <a:rPr lang="en-US">
                    <a:noFill/>
                  </a:rPr>
                  <a:t> </a:t>
                </a:r>
              </a:p>
            </p:txBody>
          </p:sp>
        </mc:Fallback>
      </mc:AlternateContent>
      <p:sp>
        <p:nvSpPr>
          <p:cNvPr id="9" name="Arc 8">
            <a:extLst>
              <a:ext uri="{FF2B5EF4-FFF2-40B4-BE49-F238E27FC236}">
                <a16:creationId xmlns:a16="http://schemas.microsoft.com/office/drawing/2014/main" id="{C4D87A56-8419-3D48-AAF2-19D4760305F6}"/>
              </a:ext>
            </a:extLst>
          </p:cNvPr>
          <p:cNvSpPr/>
          <p:nvPr/>
        </p:nvSpPr>
        <p:spPr>
          <a:xfrm>
            <a:off x="3955525" y="1331893"/>
            <a:ext cx="1695894" cy="3003977"/>
          </a:xfrm>
          <a:prstGeom prst="arc">
            <a:avLst>
              <a:gd name="adj1" fmla="val 10357540"/>
              <a:gd name="adj2" fmla="val 14666916"/>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TextBox 9">
            <a:extLst>
              <a:ext uri="{FF2B5EF4-FFF2-40B4-BE49-F238E27FC236}">
                <a16:creationId xmlns:a16="http://schemas.microsoft.com/office/drawing/2014/main" id="{30DE1941-B259-CA44-B453-8A0AB7DF3CAD}"/>
              </a:ext>
            </a:extLst>
          </p:cNvPr>
          <p:cNvSpPr txBox="1"/>
          <p:nvPr/>
        </p:nvSpPr>
        <p:spPr>
          <a:xfrm>
            <a:off x="3151801" y="1215445"/>
            <a:ext cx="3870322" cy="461665"/>
          </a:xfrm>
          <a:prstGeom prst="rect">
            <a:avLst/>
          </a:prstGeom>
          <a:noFill/>
        </p:spPr>
        <p:txBody>
          <a:bodyPr wrap="square" rtlCol="0">
            <a:spAutoFit/>
          </a:bodyPr>
          <a:lstStyle/>
          <a:p>
            <a:pPr algn="ctr"/>
            <a:r>
              <a:rPr lang="en-CA" sz="2400" dirty="0"/>
              <a:t>Stress (Symmetric matrix)</a:t>
            </a:r>
          </a:p>
        </p:txBody>
      </p:sp>
      <p:sp>
        <p:nvSpPr>
          <p:cNvPr id="11" name="Arc 10">
            <a:extLst>
              <a:ext uri="{FF2B5EF4-FFF2-40B4-BE49-F238E27FC236}">
                <a16:creationId xmlns:a16="http://schemas.microsoft.com/office/drawing/2014/main" id="{5C114FFD-00C0-B646-BB0E-5A445295FBFC}"/>
              </a:ext>
            </a:extLst>
          </p:cNvPr>
          <p:cNvSpPr/>
          <p:nvPr/>
        </p:nvSpPr>
        <p:spPr>
          <a:xfrm rot="12144410">
            <a:off x="4299331" y="2342620"/>
            <a:ext cx="1695894" cy="2392913"/>
          </a:xfrm>
          <a:prstGeom prst="arc">
            <a:avLst>
              <a:gd name="adj1" fmla="val 10788940"/>
              <a:gd name="adj2" fmla="val 1439394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2" name="TextBox 11">
            <a:extLst>
              <a:ext uri="{FF2B5EF4-FFF2-40B4-BE49-F238E27FC236}">
                <a16:creationId xmlns:a16="http://schemas.microsoft.com/office/drawing/2014/main" id="{26ECC5E6-913C-4F47-BA7C-196BBED89A1D}"/>
              </a:ext>
            </a:extLst>
          </p:cNvPr>
          <p:cNvSpPr txBox="1"/>
          <p:nvPr/>
        </p:nvSpPr>
        <p:spPr>
          <a:xfrm>
            <a:off x="3213677" y="4392456"/>
            <a:ext cx="2580544" cy="830997"/>
          </a:xfrm>
          <a:prstGeom prst="rect">
            <a:avLst/>
          </a:prstGeom>
          <a:noFill/>
        </p:spPr>
        <p:txBody>
          <a:bodyPr wrap="square" rtlCol="0">
            <a:spAutoFit/>
          </a:bodyPr>
          <a:lstStyle/>
          <a:p>
            <a:pPr algn="ctr"/>
            <a:r>
              <a:rPr lang="en-CA" sz="2400" dirty="0"/>
              <a:t>Orientation</a:t>
            </a:r>
          </a:p>
          <a:p>
            <a:pPr algn="ctr"/>
            <a:r>
              <a:rPr lang="en-CA" sz="2400" dirty="0"/>
              <a:t>(rotation matrix)</a:t>
            </a:r>
          </a:p>
        </p:txBody>
      </p:sp>
      <p:sp>
        <p:nvSpPr>
          <p:cNvPr id="13" name="Arc 12">
            <a:extLst>
              <a:ext uri="{FF2B5EF4-FFF2-40B4-BE49-F238E27FC236}">
                <a16:creationId xmlns:a16="http://schemas.microsoft.com/office/drawing/2014/main" id="{01555212-CE66-2144-A2C0-95E60A64AC45}"/>
              </a:ext>
            </a:extLst>
          </p:cNvPr>
          <p:cNvSpPr/>
          <p:nvPr/>
        </p:nvSpPr>
        <p:spPr>
          <a:xfrm rot="10800000" flipH="1">
            <a:off x="6850202" y="1843996"/>
            <a:ext cx="1695894" cy="3659652"/>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extBox 13">
            <a:extLst>
              <a:ext uri="{FF2B5EF4-FFF2-40B4-BE49-F238E27FC236}">
                <a16:creationId xmlns:a16="http://schemas.microsoft.com/office/drawing/2014/main" id="{BD9DF6C6-3016-4D4C-B585-C741A8A31370}"/>
              </a:ext>
            </a:extLst>
          </p:cNvPr>
          <p:cNvSpPr txBox="1"/>
          <p:nvPr/>
        </p:nvSpPr>
        <p:spPr>
          <a:xfrm>
            <a:off x="7080230" y="5192895"/>
            <a:ext cx="3565226" cy="461665"/>
          </a:xfrm>
          <a:prstGeom prst="rect">
            <a:avLst/>
          </a:prstGeom>
          <a:noFill/>
        </p:spPr>
        <p:txBody>
          <a:bodyPr wrap="square" rtlCol="0">
            <a:spAutoFit/>
          </a:bodyPr>
          <a:lstStyle/>
          <a:p>
            <a:pPr algn="ctr"/>
            <a:r>
              <a:rPr lang="en-CA" sz="2400" dirty="0"/>
              <a:t>Scaling (diagonal matrix)</a:t>
            </a:r>
          </a:p>
        </p:txBody>
      </p:sp>
      <p:sp>
        <p:nvSpPr>
          <p:cNvPr id="15" name="TextBox 14">
            <a:extLst>
              <a:ext uri="{FF2B5EF4-FFF2-40B4-BE49-F238E27FC236}">
                <a16:creationId xmlns:a16="http://schemas.microsoft.com/office/drawing/2014/main" id="{080879A9-B4E4-F748-B029-1A9E5B2AB574}"/>
              </a:ext>
            </a:extLst>
          </p:cNvPr>
          <p:cNvSpPr txBox="1"/>
          <p:nvPr/>
        </p:nvSpPr>
        <p:spPr>
          <a:xfrm>
            <a:off x="1512277" y="6072554"/>
            <a:ext cx="8733692" cy="646331"/>
          </a:xfrm>
          <a:prstGeom prst="rect">
            <a:avLst/>
          </a:prstGeom>
          <a:noFill/>
        </p:spPr>
        <p:txBody>
          <a:bodyPr wrap="square" rtlCol="0">
            <a:spAutoFit/>
          </a:bodyPr>
          <a:lstStyle/>
          <a:p>
            <a:pPr algn="ctr"/>
            <a:r>
              <a:rPr lang="en-US" sz="3600" dirty="0" err="1"/>
              <a:t>Eigendecomposition</a:t>
            </a:r>
            <a:r>
              <a:rPr lang="en-US" sz="3600" dirty="0"/>
              <a:t> of a stress matrix</a:t>
            </a:r>
          </a:p>
        </p:txBody>
      </p:sp>
    </p:spTree>
    <p:extLst>
      <p:ext uri="{BB962C8B-B14F-4D97-AF65-F5344CB8AC3E}">
        <p14:creationId xmlns:p14="http://schemas.microsoft.com/office/powerpoint/2010/main" val="294248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B8B2E4-1A5E-BE42-A59C-2E047EB2EE75}"/>
              </a:ext>
            </a:extLst>
          </p:cNvPr>
          <p:cNvSpPr>
            <a:spLocks noGrp="1"/>
          </p:cNvSpPr>
          <p:nvPr>
            <p:ph type="sldNum" sz="quarter" idx="12"/>
          </p:nvPr>
        </p:nvSpPr>
        <p:spPr/>
        <p:txBody>
          <a:bodyPr/>
          <a:lstStyle/>
          <a:p>
            <a:fld id="{03991BCE-6C42-475B-AEED-9BEA686000B2}" type="slidenum">
              <a:rPr lang="en-CA" smtClean="0"/>
              <a:t>19</a:t>
            </a:fld>
            <a:endParaRPr lang="en-C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0072A3-FAE6-E24F-AC21-AE50F66514E3}"/>
                  </a:ext>
                </a:extLst>
              </p:cNvPr>
              <p:cNvSpPr txBox="1"/>
              <p:nvPr/>
            </p:nvSpPr>
            <p:spPr>
              <a:xfrm>
                <a:off x="210145" y="2450458"/>
                <a:ext cx="5488173" cy="1489126"/>
              </a:xfrm>
              <a:prstGeom prst="rect">
                <a:avLst/>
              </a:prstGeom>
              <a:noFill/>
            </p:spPr>
            <p:txBody>
              <a:bodyPr wrap="square" rtlCol="0" anchor="ctr">
                <a:spAutoFit/>
              </a:bodyPr>
              <a:lstStyle/>
              <a:p>
                <a:pPr/>
                <a14:m>
                  <m:oMathPara xmlns:m="http://schemas.openxmlformats.org/officeDocument/2006/math">
                    <m:oMathParaPr>
                      <m:jc m:val="centerGroup"/>
                    </m:oMathParaPr>
                    <m:oMath xmlns:m="http://schemas.openxmlformats.org/officeDocument/2006/math">
                      <m:r>
                        <a:rPr lang="en-CA" sz="8800" b="0" i="1" smtClean="0">
                          <a:latin typeface="Cambria Math" panose="02040503050406030204" pitchFamily="18" charset="0"/>
                        </a:rPr>
                        <m:t>𝜎</m:t>
                      </m:r>
                      <m:r>
                        <a:rPr lang="en-CA" sz="8800" b="0" i="1" smtClean="0">
                          <a:latin typeface="Cambria Math" panose="02040503050406030204" pitchFamily="18" charset="0"/>
                        </a:rPr>
                        <m:t>=</m:t>
                      </m:r>
                      <m:r>
                        <a:rPr lang="en-CA" sz="8800" b="0" i="1" smtClean="0">
                          <a:latin typeface="Cambria Math" panose="02040503050406030204" pitchFamily="18" charset="0"/>
                        </a:rPr>
                        <m:t>𝑄</m:t>
                      </m:r>
                      <m:acc>
                        <m:accPr>
                          <m:chr m:val="̃"/>
                          <m:ctrlPr>
                            <a:rPr lang="en-CA" sz="8800" b="0" i="1" smtClean="0">
                              <a:latin typeface="Cambria Math" panose="02040503050406030204" pitchFamily="18" charset="0"/>
                            </a:rPr>
                          </m:ctrlPr>
                        </m:accPr>
                        <m:e>
                          <m:r>
                            <m:rPr>
                              <m:sty m:val="p"/>
                            </m:rPr>
                            <a:rPr lang="en-CA" sz="8800">
                              <a:latin typeface="Cambria Math" panose="02040503050406030204" pitchFamily="18" charset="0"/>
                            </a:rPr>
                            <m:t>Λ</m:t>
                          </m:r>
                        </m:e>
                      </m:acc>
                      <m:sSup>
                        <m:sSupPr>
                          <m:ctrlPr>
                            <a:rPr lang="en-CA" sz="8800" b="0" i="1" smtClean="0">
                              <a:latin typeface="Cambria Math" panose="02040503050406030204" pitchFamily="18" charset="0"/>
                            </a:rPr>
                          </m:ctrlPr>
                        </m:sSupPr>
                        <m:e>
                          <m:r>
                            <a:rPr lang="en-CA" sz="8800" b="0" i="1" smtClean="0">
                              <a:latin typeface="Cambria Math" panose="02040503050406030204" pitchFamily="18" charset="0"/>
                            </a:rPr>
                            <m:t>𝑄</m:t>
                          </m:r>
                        </m:e>
                        <m:sup>
                          <m:r>
                            <a:rPr lang="en-CA" sz="8800" b="0" i="1" smtClean="0">
                              <a:latin typeface="Cambria Math" panose="02040503050406030204" pitchFamily="18" charset="0"/>
                            </a:rPr>
                            <m:t>𝑇</m:t>
                          </m:r>
                        </m:sup>
                      </m:sSup>
                    </m:oMath>
                  </m:oMathPara>
                </a14:m>
                <a:endParaRPr lang="en-CA" sz="8800" dirty="0"/>
              </a:p>
            </p:txBody>
          </p:sp>
        </mc:Choice>
        <mc:Fallback xmlns="">
          <p:sp>
            <p:nvSpPr>
              <p:cNvPr id="8" name="TextBox 7">
                <a:extLst>
                  <a:ext uri="{FF2B5EF4-FFF2-40B4-BE49-F238E27FC236}">
                    <a16:creationId xmlns:a16="http://schemas.microsoft.com/office/drawing/2014/main" id="{FA0072A3-FAE6-E24F-AC21-AE50F66514E3}"/>
                  </a:ext>
                </a:extLst>
              </p:cNvPr>
              <p:cNvSpPr txBox="1">
                <a:spLocks noRot="1" noChangeAspect="1" noMove="1" noResize="1" noEditPoints="1" noAdjustHandles="1" noChangeArrowheads="1" noChangeShapeType="1" noTextEdit="1"/>
              </p:cNvSpPr>
              <p:nvPr/>
            </p:nvSpPr>
            <p:spPr>
              <a:xfrm>
                <a:off x="210145" y="2450458"/>
                <a:ext cx="5488173" cy="1489126"/>
              </a:xfrm>
              <a:prstGeom prst="rect">
                <a:avLst/>
              </a:prstGeom>
              <a:blipFill>
                <a:blip r:embed="rId3"/>
                <a:stretch>
                  <a:fillRect l="-231" t="-10169" b="-22881"/>
                </a:stretch>
              </a:blipFill>
            </p:spPr>
            <p:txBody>
              <a:bodyPr/>
              <a:lstStyle/>
              <a:p>
                <a:r>
                  <a:rPr lang="en-US">
                    <a:noFill/>
                  </a:rPr>
                  <a:t> </a:t>
                </a:r>
              </a:p>
            </p:txBody>
          </p:sp>
        </mc:Fallback>
      </mc:AlternateContent>
      <p:sp>
        <p:nvSpPr>
          <p:cNvPr id="9" name="Arc 8">
            <a:extLst>
              <a:ext uri="{FF2B5EF4-FFF2-40B4-BE49-F238E27FC236}">
                <a16:creationId xmlns:a16="http://schemas.microsoft.com/office/drawing/2014/main" id="{C4D87A56-8419-3D48-AAF2-19D4760305F6}"/>
              </a:ext>
            </a:extLst>
          </p:cNvPr>
          <p:cNvSpPr/>
          <p:nvPr/>
        </p:nvSpPr>
        <p:spPr>
          <a:xfrm>
            <a:off x="813757" y="1331893"/>
            <a:ext cx="1695894" cy="3003977"/>
          </a:xfrm>
          <a:prstGeom prst="arc">
            <a:avLst>
              <a:gd name="adj1" fmla="val 10357540"/>
              <a:gd name="adj2" fmla="val 14666916"/>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TextBox 9">
            <a:extLst>
              <a:ext uri="{FF2B5EF4-FFF2-40B4-BE49-F238E27FC236}">
                <a16:creationId xmlns:a16="http://schemas.microsoft.com/office/drawing/2014/main" id="{30DE1941-B259-CA44-B453-8A0AB7DF3CAD}"/>
              </a:ext>
            </a:extLst>
          </p:cNvPr>
          <p:cNvSpPr txBox="1"/>
          <p:nvPr/>
        </p:nvSpPr>
        <p:spPr>
          <a:xfrm>
            <a:off x="10033" y="1215445"/>
            <a:ext cx="3870322" cy="461665"/>
          </a:xfrm>
          <a:prstGeom prst="rect">
            <a:avLst/>
          </a:prstGeom>
          <a:noFill/>
        </p:spPr>
        <p:txBody>
          <a:bodyPr wrap="square" rtlCol="0">
            <a:spAutoFit/>
          </a:bodyPr>
          <a:lstStyle/>
          <a:p>
            <a:pPr algn="ctr"/>
            <a:r>
              <a:rPr lang="en-CA" sz="2400" dirty="0"/>
              <a:t>Stress (Symmetric matrix)</a:t>
            </a:r>
          </a:p>
        </p:txBody>
      </p:sp>
      <p:sp>
        <p:nvSpPr>
          <p:cNvPr id="11" name="Arc 10">
            <a:extLst>
              <a:ext uri="{FF2B5EF4-FFF2-40B4-BE49-F238E27FC236}">
                <a16:creationId xmlns:a16="http://schemas.microsoft.com/office/drawing/2014/main" id="{5C114FFD-00C0-B646-BB0E-5A445295FBFC}"/>
              </a:ext>
            </a:extLst>
          </p:cNvPr>
          <p:cNvSpPr/>
          <p:nvPr/>
        </p:nvSpPr>
        <p:spPr>
          <a:xfrm rot="12144410">
            <a:off x="1157563" y="2342620"/>
            <a:ext cx="1695894" cy="2392913"/>
          </a:xfrm>
          <a:prstGeom prst="arc">
            <a:avLst>
              <a:gd name="adj1" fmla="val 10788940"/>
              <a:gd name="adj2" fmla="val 1439394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2" name="TextBox 11">
            <a:extLst>
              <a:ext uri="{FF2B5EF4-FFF2-40B4-BE49-F238E27FC236}">
                <a16:creationId xmlns:a16="http://schemas.microsoft.com/office/drawing/2014/main" id="{26ECC5E6-913C-4F47-BA7C-196BBED89A1D}"/>
              </a:ext>
            </a:extLst>
          </p:cNvPr>
          <p:cNvSpPr txBox="1"/>
          <p:nvPr/>
        </p:nvSpPr>
        <p:spPr>
          <a:xfrm>
            <a:off x="71909" y="4392456"/>
            <a:ext cx="2580544" cy="830997"/>
          </a:xfrm>
          <a:prstGeom prst="rect">
            <a:avLst/>
          </a:prstGeom>
          <a:noFill/>
        </p:spPr>
        <p:txBody>
          <a:bodyPr wrap="square" rtlCol="0">
            <a:spAutoFit/>
          </a:bodyPr>
          <a:lstStyle/>
          <a:p>
            <a:pPr algn="ctr"/>
            <a:r>
              <a:rPr lang="en-CA" sz="2400" dirty="0"/>
              <a:t>Orientation</a:t>
            </a:r>
          </a:p>
          <a:p>
            <a:pPr algn="ctr"/>
            <a:r>
              <a:rPr lang="en-CA" sz="2400" dirty="0"/>
              <a:t>(rotation matrix)</a:t>
            </a:r>
          </a:p>
        </p:txBody>
      </p:sp>
      <p:sp>
        <p:nvSpPr>
          <p:cNvPr id="13" name="Arc 12">
            <a:extLst>
              <a:ext uri="{FF2B5EF4-FFF2-40B4-BE49-F238E27FC236}">
                <a16:creationId xmlns:a16="http://schemas.microsoft.com/office/drawing/2014/main" id="{01555212-CE66-2144-A2C0-95E60A64AC45}"/>
              </a:ext>
            </a:extLst>
          </p:cNvPr>
          <p:cNvSpPr/>
          <p:nvPr/>
        </p:nvSpPr>
        <p:spPr>
          <a:xfrm rot="10800000" flipH="1">
            <a:off x="3708434" y="1843996"/>
            <a:ext cx="1695894" cy="3659652"/>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extBox 13">
            <a:extLst>
              <a:ext uri="{FF2B5EF4-FFF2-40B4-BE49-F238E27FC236}">
                <a16:creationId xmlns:a16="http://schemas.microsoft.com/office/drawing/2014/main" id="{BD9DF6C6-3016-4D4C-B585-C741A8A31370}"/>
              </a:ext>
            </a:extLst>
          </p:cNvPr>
          <p:cNvSpPr txBox="1"/>
          <p:nvPr/>
        </p:nvSpPr>
        <p:spPr>
          <a:xfrm>
            <a:off x="3938462" y="5192895"/>
            <a:ext cx="3565226" cy="461665"/>
          </a:xfrm>
          <a:prstGeom prst="rect">
            <a:avLst/>
          </a:prstGeom>
          <a:noFill/>
        </p:spPr>
        <p:txBody>
          <a:bodyPr wrap="square" rtlCol="0">
            <a:spAutoFit/>
          </a:bodyPr>
          <a:lstStyle/>
          <a:p>
            <a:pPr algn="ctr"/>
            <a:r>
              <a:rPr lang="en-CA" sz="2400" dirty="0"/>
              <a:t>Scaling (diagonal matrix)</a:t>
            </a:r>
          </a:p>
        </p:txBody>
      </p:sp>
      <p:sp>
        <p:nvSpPr>
          <p:cNvPr id="15" name="TextBox 14">
            <a:extLst>
              <a:ext uri="{FF2B5EF4-FFF2-40B4-BE49-F238E27FC236}">
                <a16:creationId xmlns:a16="http://schemas.microsoft.com/office/drawing/2014/main" id="{080879A9-B4E4-F748-B029-1A9E5B2AB574}"/>
              </a:ext>
            </a:extLst>
          </p:cNvPr>
          <p:cNvSpPr txBox="1"/>
          <p:nvPr/>
        </p:nvSpPr>
        <p:spPr>
          <a:xfrm>
            <a:off x="1512277" y="6072554"/>
            <a:ext cx="8733692" cy="646331"/>
          </a:xfrm>
          <a:prstGeom prst="rect">
            <a:avLst/>
          </a:prstGeom>
          <a:noFill/>
        </p:spPr>
        <p:txBody>
          <a:bodyPr wrap="square" rtlCol="0">
            <a:spAutoFit/>
          </a:bodyPr>
          <a:lstStyle/>
          <a:p>
            <a:pPr algn="ctr"/>
            <a:r>
              <a:rPr lang="en-US" sz="3600" dirty="0" err="1"/>
              <a:t>Eigendecomposition</a:t>
            </a:r>
            <a:r>
              <a:rPr lang="en-US" sz="3600" dirty="0"/>
              <a:t> of a stress matrix</a:t>
            </a:r>
          </a:p>
        </p:txBody>
      </p:sp>
      <p:grpSp>
        <p:nvGrpSpPr>
          <p:cNvPr id="16" name="Group 15">
            <a:extLst>
              <a:ext uri="{FF2B5EF4-FFF2-40B4-BE49-F238E27FC236}">
                <a16:creationId xmlns:a16="http://schemas.microsoft.com/office/drawing/2014/main" id="{0243AD7F-F304-9A4D-9D63-B78852314422}"/>
              </a:ext>
            </a:extLst>
          </p:cNvPr>
          <p:cNvGrpSpPr/>
          <p:nvPr/>
        </p:nvGrpSpPr>
        <p:grpSpPr>
          <a:xfrm>
            <a:off x="8892679" y="1219482"/>
            <a:ext cx="2390879" cy="1451505"/>
            <a:chOff x="9199004" y="1537921"/>
            <a:chExt cx="2390879" cy="1451505"/>
          </a:xfrm>
        </p:grpSpPr>
        <p:sp>
          <p:nvSpPr>
            <p:cNvPr id="17" name="Oval 16">
              <a:extLst>
                <a:ext uri="{FF2B5EF4-FFF2-40B4-BE49-F238E27FC236}">
                  <a16:creationId xmlns:a16="http://schemas.microsoft.com/office/drawing/2014/main" id="{AD38A41D-AB4C-B146-A61D-ECD73A72E7F0}"/>
                </a:ext>
              </a:extLst>
            </p:cNvPr>
            <p:cNvSpPr/>
            <p:nvPr/>
          </p:nvSpPr>
          <p:spPr>
            <a:xfrm rot="18442810">
              <a:off x="9952007" y="1068234"/>
              <a:ext cx="884874" cy="2390879"/>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a:extLst>
                <a:ext uri="{FF2B5EF4-FFF2-40B4-BE49-F238E27FC236}">
                  <a16:creationId xmlns:a16="http://schemas.microsoft.com/office/drawing/2014/main" id="{E766394B-1B76-BB4F-A27E-456DD32277CC}"/>
                </a:ext>
              </a:extLst>
            </p:cNvPr>
            <p:cNvCxnSpPr>
              <a:cxnSpLocks/>
              <a:stCxn id="17" idx="2"/>
              <a:endCxn id="17" idx="6"/>
            </p:cNvCxnSpPr>
            <p:nvPr/>
          </p:nvCxnSpPr>
          <p:spPr>
            <a:xfrm flipV="1">
              <a:off x="10125841" y="1912102"/>
              <a:ext cx="537207" cy="703143"/>
            </a:xfrm>
            <a:prstGeom prst="line">
              <a:avLst/>
            </a:prstGeom>
            <a:ln w="5715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E91DF2-D159-7042-ABB7-9F3F6BEB7AA9}"/>
                </a:ext>
              </a:extLst>
            </p:cNvPr>
            <p:cNvCxnSpPr>
              <a:cxnSpLocks/>
              <a:stCxn id="17" idx="0"/>
              <a:endCxn id="17" idx="4"/>
            </p:cNvCxnSpPr>
            <p:nvPr/>
          </p:nvCxnSpPr>
          <p:spPr>
            <a:xfrm>
              <a:off x="9444518" y="1537921"/>
              <a:ext cx="1899852" cy="1451505"/>
            </a:xfrm>
            <a:prstGeom prst="line">
              <a:avLst/>
            </a:prstGeom>
            <a:ln w="5715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4FF0984-73BA-714A-8AF7-15F9C7F023D5}"/>
              </a:ext>
            </a:extLst>
          </p:cNvPr>
          <p:cNvSpPr txBox="1"/>
          <p:nvPr/>
        </p:nvSpPr>
        <p:spPr>
          <a:xfrm>
            <a:off x="7494752" y="606300"/>
            <a:ext cx="4216605" cy="523220"/>
          </a:xfrm>
          <a:prstGeom prst="rect">
            <a:avLst/>
          </a:prstGeom>
          <a:noFill/>
        </p:spPr>
        <p:txBody>
          <a:bodyPr wrap="square" rtlCol="0">
            <a:spAutoFit/>
          </a:bodyPr>
          <a:lstStyle/>
          <a:p>
            <a:pPr algn="ctr"/>
            <a:r>
              <a:rPr lang="en-CA" sz="2800" dirty="0"/>
              <a:t>Principal stress directions</a:t>
            </a:r>
          </a:p>
        </p:txBody>
      </p:sp>
      <p:grpSp>
        <p:nvGrpSpPr>
          <p:cNvPr id="21" name="Group 20">
            <a:extLst>
              <a:ext uri="{FF2B5EF4-FFF2-40B4-BE49-F238E27FC236}">
                <a16:creationId xmlns:a16="http://schemas.microsoft.com/office/drawing/2014/main" id="{97B6A61F-EAE5-7948-B585-C68D1FD1EE71}"/>
              </a:ext>
            </a:extLst>
          </p:cNvPr>
          <p:cNvGrpSpPr/>
          <p:nvPr/>
        </p:nvGrpSpPr>
        <p:grpSpPr>
          <a:xfrm>
            <a:off x="8471711" y="3190638"/>
            <a:ext cx="2779326" cy="1665247"/>
            <a:chOff x="8961785" y="3065606"/>
            <a:chExt cx="2779326" cy="1665247"/>
          </a:xfrm>
        </p:grpSpPr>
        <p:sp>
          <p:nvSpPr>
            <p:cNvPr id="22" name="Oval 21">
              <a:extLst>
                <a:ext uri="{FF2B5EF4-FFF2-40B4-BE49-F238E27FC236}">
                  <a16:creationId xmlns:a16="http://schemas.microsoft.com/office/drawing/2014/main" id="{F368A57A-8449-F64C-B597-4B62579CCD5A}"/>
                </a:ext>
              </a:extLst>
            </p:cNvPr>
            <p:cNvSpPr/>
            <p:nvPr/>
          </p:nvSpPr>
          <p:spPr>
            <a:xfrm rot="18442810">
              <a:off x="10103235" y="3092976"/>
              <a:ext cx="884874" cy="2390879"/>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a:extLst>
                <a:ext uri="{FF2B5EF4-FFF2-40B4-BE49-F238E27FC236}">
                  <a16:creationId xmlns:a16="http://schemas.microsoft.com/office/drawing/2014/main" id="{F5343A03-FB99-7940-B3B9-A91732776FA4}"/>
                </a:ext>
              </a:extLst>
            </p:cNvPr>
            <p:cNvCxnSpPr>
              <a:cxnSpLocks/>
              <a:stCxn id="22" idx="0"/>
            </p:cNvCxnSpPr>
            <p:nvPr/>
          </p:nvCxnSpPr>
          <p:spPr>
            <a:xfrm>
              <a:off x="9595746" y="3562663"/>
              <a:ext cx="973016" cy="725752"/>
            </a:xfrm>
            <a:prstGeom prst="line">
              <a:avLst/>
            </a:prstGeom>
            <a:ln w="5715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D93145-8125-734C-B007-77991E3DDE88}"/>
                </a:ext>
              </a:extLst>
            </p:cNvPr>
            <p:cNvCxnSpPr>
              <a:cxnSpLocks/>
              <a:endCxn id="22" idx="6"/>
            </p:cNvCxnSpPr>
            <p:nvPr/>
          </p:nvCxnSpPr>
          <p:spPr>
            <a:xfrm flipV="1">
              <a:off x="10545672" y="3936844"/>
              <a:ext cx="268604" cy="377981"/>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41D300C7-623C-6F42-B63B-D0B9A8F6ECB9}"/>
                </a:ext>
              </a:extLst>
            </p:cNvPr>
            <p:cNvSpPr/>
            <p:nvPr/>
          </p:nvSpPr>
          <p:spPr>
            <a:xfrm>
              <a:off x="10517588" y="4238408"/>
              <a:ext cx="100013" cy="100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EA5FD25-45A2-CE48-9784-4470FC33183B}"/>
                    </a:ext>
                  </a:extLst>
                </p:cNvPr>
                <p:cNvSpPr txBox="1"/>
                <p:nvPr/>
              </p:nvSpPr>
              <p:spPr>
                <a:xfrm>
                  <a:off x="8961785" y="3065606"/>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latin typeface="Cambria Math" panose="02040503050406030204" pitchFamily="18" charset="0"/>
                              </a:rPr>
                            </m:ctrlPr>
                          </m:sSubPr>
                          <m:e>
                            <m:r>
                              <a:rPr lang="en-CA" sz="3200" b="1" i="1" smtClean="0">
                                <a:latin typeface="Cambria Math" panose="02040503050406030204" pitchFamily="18" charset="0"/>
                              </a:rPr>
                              <m:t>𝒗</m:t>
                            </m:r>
                          </m:e>
                          <m:sub>
                            <m:r>
                              <a:rPr lang="en-CA" sz="3200" b="1" i="1" smtClean="0">
                                <a:latin typeface="Cambria Math" panose="02040503050406030204" pitchFamily="18" charset="0"/>
                              </a:rPr>
                              <m:t>𝟏</m:t>
                            </m:r>
                          </m:sub>
                        </m:sSub>
                      </m:oMath>
                    </m:oMathPara>
                  </a14:m>
                  <a:endParaRPr lang="en-CA" sz="3200" b="1" dirty="0"/>
                </a:p>
              </p:txBody>
            </p:sp>
          </mc:Choice>
          <mc:Fallback xmlns="">
            <p:sp>
              <p:nvSpPr>
                <p:cNvPr id="27" name="TextBox 26">
                  <a:extLst>
                    <a:ext uri="{FF2B5EF4-FFF2-40B4-BE49-F238E27FC236}">
                      <a16:creationId xmlns:a16="http://schemas.microsoft.com/office/drawing/2014/main" id="{021F9EBA-1C9E-4C0F-BEA0-6831A09C21FF}"/>
                    </a:ext>
                  </a:extLst>
                </p:cNvPr>
                <p:cNvSpPr txBox="1">
                  <a:spLocks noRot="1" noChangeAspect="1" noMove="1" noResize="1" noEditPoints="1" noAdjustHandles="1" noChangeArrowheads="1" noChangeShapeType="1" noTextEdit="1"/>
                </p:cNvSpPr>
                <p:nvPr/>
              </p:nvSpPr>
              <p:spPr>
                <a:xfrm>
                  <a:off x="8961785" y="3065606"/>
                  <a:ext cx="730713" cy="584775"/>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107FDDA-A134-234E-960E-556A2A52E0AB}"/>
                    </a:ext>
                  </a:extLst>
                </p:cNvPr>
                <p:cNvSpPr txBox="1"/>
                <p:nvPr/>
              </p:nvSpPr>
              <p:spPr>
                <a:xfrm>
                  <a:off x="10778320" y="3529922"/>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FF0000"/>
                                </a:solidFill>
                                <a:latin typeface="Cambria Math" panose="02040503050406030204" pitchFamily="18" charset="0"/>
                              </a:rPr>
                            </m:ctrlPr>
                          </m:sSubPr>
                          <m:e>
                            <m:r>
                              <a:rPr lang="en-CA" sz="3200" b="1" i="1" smtClean="0">
                                <a:solidFill>
                                  <a:srgbClr val="FF0000"/>
                                </a:solidFill>
                                <a:latin typeface="Cambria Math" panose="02040503050406030204" pitchFamily="18" charset="0"/>
                              </a:rPr>
                              <m:t>𝒗</m:t>
                            </m:r>
                          </m:e>
                          <m:sub>
                            <m:r>
                              <a:rPr lang="en-CA" sz="3200" b="1" i="1" smtClean="0">
                                <a:solidFill>
                                  <a:srgbClr val="FF0000"/>
                                </a:solidFill>
                                <a:latin typeface="Cambria Math" panose="02040503050406030204" pitchFamily="18" charset="0"/>
                              </a:rPr>
                              <m:t>𝟐</m:t>
                            </m:r>
                          </m:sub>
                        </m:sSub>
                      </m:oMath>
                    </m:oMathPara>
                  </a14:m>
                  <a:endParaRPr lang="en-CA" sz="3200" b="1" dirty="0">
                    <a:solidFill>
                      <a:srgbClr val="FF0000"/>
                    </a:solidFill>
                  </a:endParaRPr>
                </a:p>
              </p:txBody>
            </p:sp>
          </mc:Choice>
          <mc:Fallback xmlns="">
            <p:sp>
              <p:nvSpPr>
                <p:cNvPr id="28" name="TextBox 27">
                  <a:extLst>
                    <a:ext uri="{FF2B5EF4-FFF2-40B4-BE49-F238E27FC236}">
                      <a16:creationId xmlns:a16="http://schemas.microsoft.com/office/drawing/2014/main" id="{6626C016-173F-4A56-B7A7-AA99DE4FA53C}"/>
                    </a:ext>
                  </a:extLst>
                </p:cNvPr>
                <p:cNvSpPr txBox="1">
                  <a:spLocks noRot="1" noChangeAspect="1" noMove="1" noResize="1" noEditPoints="1" noAdjustHandles="1" noChangeArrowheads="1" noChangeShapeType="1" noTextEdit="1"/>
                </p:cNvSpPr>
                <p:nvPr/>
              </p:nvSpPr>
              <p:spPr>
                <a:xfrm>
                  <a:off x="10778320" y="3529922"/>
                  <a:ext cx="730713" cy="584775"/>
                </a:xfrm>
                <a:prstGeom prst="rect">
                  <a:avLst/>
                </a:prstGeom>
                <a:blipFill>
                  <a:blip r:embed="rId9"/>
                  <a:stretch>
                    <a:fillRect/>
                  </a:stretch>
                </a:blipFill>
              </p:spPr>
              <p:txBody>
                <a:bodyPr/>
                <a:lstStyle/>
                <a:p>
                  <a:r>
                    <a:rPr lang="en-CA">
                      <a:noFill/>
                    </a:rPr>
                    <a:t> </a:t>
                  </a:r>
                </a:p>
              </p:txBody>
            </p:sp>
          </mc:Fallback>
        </mc:AlternateContent>
      </p:grpSp>
      <p:sp>
        <p:nvSpPr>
          <p:cNvPr id="28" name="TextBox 27">
            <a:extLst>
              <a:ext uri="{FF2B5EF4-FFF2-40B4-BE49-F238E27FC236}">
                <a16:creationId xmlns:a16="http://schemas.microsoft.com/office/drawing/2014/main" id="{D8C2F64C-7965-3441-AC54-D2DFD50C362C}"/>
              </a:ext>
            </a:extLst>
          </p:cNvPr>
          <p:cNvSpPr txBox="1"/>
          <p:nvPr/>
        </p:nvSpPr>
        <p:spPr>
          <a:xfrm>
            <a:off x="7651102" y="5288958"/>
            <a:ext cx="4216605" cy="523220"/>
          </a:xfrm>
          <a:prstGeom prst="rect">
            <a:avLst/>
          </a:prstGeom>
          <a:noFill/>
        </p:spPr>
        <p:txBody>
          <a:bodyPr wrap="square" rtlCol="0">
            <a:spAutoFit/>
          </a:bodyPr>
          <a:lstStyle/>
          <a:p>
            <a:pPr algn="ctr"/>
            <a:r>
              <a:rPr lang="en-CA" sz="2800" dirty="0"/>
              <a:t>Computed eigenvectors</a:t>
            </a:r>
          </a:p>
        </p:txBody>
      </p:sp>
    </p:spTree>
    <p:extLst>
      <p:ext uri="{BB962C8B-B14F-4D97-AF65-F5344CB8AC3E}">
        <p14:creationId xmlns:p14="http://schemas.microsoft.com/office/powerpoint/2010/main" val="14653006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DE67-79DA-4AB0-BC8B-BD3364A3AAEC}"/>
              </a:ext>
            </a:extLst>
          </p:cNvPr>
          <p:cNvSpPr>
            <a:spLocks noGrp="1"/>
          </p:cNvSpPr>
          <p:nvPr>
            <p:ph type="title"/>
          </p:nvPr>
        </p:nvSpPr>
        <p:spPr/>
        <p:txBody>
          <a:bodyPr/>
          <a:lstStyle/>
          <a:p>
            <a:r>
              <a:rPr lang="en-CA" dirty="0"/>
              <a:t>Structural Optimization</a:t>
            </a:r>
          </a:p>
        </p:txBody>
      </p:sp>
      <p:sp>
        <p:nvSpPr>
          <p:cNvPr id="3" name="Content Placeholder 2">
            <a:extLst>
              <a:ext uri="{FF2B5EF4-FFF2-40B4-BE49-F238E27FC236}">
                <a16:creationId xmlns:a16="http://schemas.microsoft.com/office/drawing/2014/main" id="{64440825-6500-424C-AEF7-0570D83E4D29}"/>
              </a:ext>
            </a:extLst>
          </p:cNvPr>
          <p:cNvSpPr>
            <a:spLocks noGrp="1"/>
          </p:cNvSpPr>
          <p:nvPr>
            <p:ph idx="1"/>
          </p:nvPr>
        </p:nvSpPr>
        <p:spPr>
          <a:xfrm>
            <a:off x="324293" y="1825625"/>
            <a:ext cx="11543414" cy="4351338"/>
          </a:xfrm>
        </p:spPr>
        <p:txBody>
          <a:bodyPr anchor="b"/>
          <a:lstStyle/>
          <a:p>
            <a:pPr marL="0" indent="0" algn="ctr">
              <a:buNone/>
            </a:pPr>
            <a:r>
              <a:rPr lang="en-CA" dirty="0"/>
              <a:t>The design of </a:t>
            </a:r>
            <a:r>
              <a:rPr lang="en-CA" i="1" dirty="0"/>
              <a:t>optimal</a:t>
            </a:r>
            <a:r>
              <a:rPr lang="en-CA" dirty="0"/>
              <a:t> load-carrying structures</a:t>
            </a:r>
          </a:p>
        </p:txBody>
      </p:sp>
      <p:sp>
        <p:nvSpPr>
          <p:cNvPr id="4" name="Slide Number Placeholder 3">
            <a:extLst>
              <a:ext uri="{FF2B5EF4-FFF2-40B4-BE49-F238E27FC236}">
                <a16:creationId xmlns:a16="http://schemas.microsoft.com/office/drawing/2014/main" id="{3C695A6E-1829-4D2C-972B-8E09B4CD6888}"/>
              </a:ext>
            </a:extLst>
          </p:cNvPr>
          <p:cNvSpPr>
            <a:spLocks noGrp="1"/>
          </p:cNvSpPr>
          <p:nvPr>
            <p:ph type="sldNum" sz="quarter" idx="12"/>
          </p:nvPr>
        </p:nvSpPr>
        <p:spPr/>
        <p:txBody>
          <a:bodyPr/>
          <a:lstStyle/>
          <a:p>
            <a:fld id="{03991BCE-6C42-475B-AEED-9BEA686000B2}" type="slidenum">
              <a:rPr lang="en-CA" smtClean="0"/>
              <a:t>2</a:t>
            </a:fld>
            <a:endParaRPr lang="en-CA"/>
          </a:p>
        </p:txBody>
      </p:sp>
      <p:sp>
        <p:nvSpPr>
          <p:cNvPr id="5" name="Rectangle 4">
            <a:extLst>
              <a:ext uri="{FF2B5EF4-FFF2-40B4-BE49-F238E27FC236}">
                <a16:creationId xmlns:a16="http://schemas.microsoft.com/office/drawing/2014/main" id="{AA6CC918-2D1E-4AF9-9852-DC9E2CD6AD35}"/>
              </a:ext>
            </a:extLst>
          </p:cNvPr>
          <p:cNvSpPr/>
          <p:nvPr/>
        </p:nvSpPr>
        <p:spPr>
          <a:xfrm>
            <a:off x="717697" y="2838893"/>
            <a:ext cx="2876107" cy="728330"/>
          </a:xfrm>
          <a:prstGeom prst="rect">
            <a:avLst/>
          </a:prstGeom>
          <a:solidFill>
            <a:srgbClr val="C4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4B0F66BF-BBF3-4CEE-9E68-CEABB43F2974}"/>
              </a:ext>
            </a:extLst>
          </p:cNvPr>
          <p:cNvSpPr/>
          <p:nvPr/>
        </p:nvSpPr>
        <p:spPr>
          <a:xfrm>
            <a:off x="717697" y="4482417"/>
            <a:ext cx="2876107" cy="728330"/>
          </a:xfrm>
          <a:prstGeom prst="rect">
            <a:avLst/>
          </a:prstGeom>
          <a:solidFill>
            <a:srgbClr val="C4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86CB5FF-8FCA-47FB-AADD-7F7B3515011C}"/>
              </a:ext>
            </a:extLst>
          </p:cNvPr>
          <p:cNvSpPr/>
          <p:nvPr/>
        </p:nvSpPr>
        <p:spPr>
          <a:xfrm>
            <a:off x="717697" y="5120368"/>
            <a:ext cx="2876107" cy="84268"/>
          </a:xfrm>
          <a:prstGeom prst="rect">
            <a:avLst/>
          </a:prstGeom>
          <a:solidFill>
            <a:srgbClr val="82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452D643E-E7AF-41A9-B520-31407642EB8B}"/>
              </a:ext>
            </a:extLst>
          </p:cNvPr>
          <p:cNvSpPr/>
          <p:nvPr/>
        </p:nvSpPr>
        <p:spPr>
          <a:xfrm>
            <a:off x="717696" y="2832782"/>
            <a:ext cx="2876107" cy="84268"/>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Down 8">
            <a:extLst>
              <a:ext uri="{FF2B5EF4-FFF2-40B4-BE49-F238E27FC236}">
                <a16:creationId xmlns:a16="http://schemas.microsoft.com/office/drawing/2014/main" id="{52732E48-B1D3-4A13-9303-890522324005}"/>
              </a:ext>
            </a:extLst>
          </p:cNvPr>
          <p:cNvSpPr/>
          <p:nvPr/>
        </p:nvSpPr>
        <p:spPr>
          <a:xfrm>
            <a:off x="1903228" y="1501108"/>
            <a:ext cx="558209" cy="1325563"/>
          </a:xfrm>
          <a:prstGeom prst="downArrow">
            <a:avLst/>
          </a:prstGeom>
          <a:solidFill>
            <a:srgbClr val="F2652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0" name="Group 19">
            <a:extLst>
              <a:ext uri="{FF2B5EF4-FFF2-40B4-BE49-F238E27FC236}">
                <a16:creationId xmlns:a16="http://schemas.microsoft.com/office/drawing/2014/main" id="{FE914678-1F83-48F1-B2E6-A7902F2C7839}"/>
              </a:ext>
            </a:extLst>
          </p:cNvPr>
          <p:cNvGrpSpPr/>
          <p:nvPr/>
        </p:nvGrpSpPr>
        <p:grpSpPr>
          <a:xfrm>
            <a:off x="8506052" y="2824807"/>
            <a:ext cx="2876996" cy="2377965"/>
            <a:chOff x="8256188" y="2824807"/>
            <a:chExt cx="2876996" cy="2377965"/>
          </a:xfrm>
        </p:grpSpPr>
        <p:sp>
          <p:nvSpPr>
            <p:cNvPr id="10" name="Rectangle 9">
              <a:extLst>
                <a:ext uri="{FF2B5EF4-FFF2-40B4-BE49-F238E27FC236}">
                  <a16:creationId xmlns:a16="http://schemas.microsoft.com/office/drawing/2014/main" id="{EA3EF668-6E22-4AD2-A00A-4FC2642FF81B}"/>
                </a:ext>
              </a:extLst>
            </p:cNvPr>
            <p:cNvSpPr/>
            <p:nvPr/>
          </p:nvSpPr>
          <p:spPr>
            <a:xfrm>
              <a:off x="8256189" y="2830918"/>
              <a:ext cx="2876107" cy="728330"/>
            </a:xfrm>
            <a:prstGeom prst="rect">
              <a:avLst/>
            </a:prstGeom>
            <a:solidFill>
              <a:srgbClr val="C4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D414214E-2296-4822-B018-72929B9E8C61}"/>
                </a:ext>
              </a:extLst>
            </p:cNvPr>
            <p:cNvSpPr/>
            <p:nvPr/>
          </p:nvSpPr>
          <p:spPr>
            <a:xfrm>
              <a:off x="8256189" y="4474442"/>
              <a:ext cx="2876107" cy="728330"/>
            </a:xfrm>
            <a:prstGeom prst="rect">
              <a:avLst/>
            </a:prstGeom>
            <a:solidFill>
              <a:srgbClr val="C4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6839AB63-9A49-404E-8B18-B7586AA326CA}"/>
                </a:ext>
              </a:extLst>
            </p:cNvPr>
            <p:cNvSpPr/>
            <p:nvPr/>
          </p:nvSpPr>
          <p:spPr>
            <a:xfrm>
              <a:off x="8256189" y="5112393"/>
              <a:ext cx="2876107" cy="84268"/>
            </a:xfrm>
            <a:prstGeom prst="rect">
              <a:avLst/>
            </a:prstGeom>
            <a:solidFill>
              <a:srgbClr val="82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50FD7A4-72CB-4645-95A9-6E925EA3BB5E}"/>
                </a:ext>
              </a:extLst>
            </p:cNvPr>
            <p:cNvSpPr/>
            <p:nvPr/>
          </p:nvSpPr>
          <p:spPr>
            <a:xfrm>
              <a:off x="8256188" y="2824807"/>
              <a:ext cx="2876107" cy="84268"/>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D5EC34BC-A0E6-4EF4-A70A-F596E53C519C}"/>
                </a:ext>
              </a:extLst>
            </p:cNvPr>
            <p:cNvSpPr/>
            <p:nvPr/>
          </p:nvSpPr>
          <p:spPr>
            <a:xfrm>
              <a:off x="8256188" y="3559248"/>
              <a:ext cx="489101" cy="923169"/>
            </a:xfrm>
            <a:prstGeom prst="rect">
              <a:avLst/>
            </a:prstGeom>
            <a:pattFill prst="wdUpDiag">
              <a:fgClr>
                <a:srgbClr val="C4DF9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46892B35-4C53-4BC5-87C4-E896F81D19FD}"/>
                </a:ext>
              </a:extLst>
            </p:cNvPr>
            <p:cNvSpPr/>
            <p:nvPr/>
          </p:nvSpPr>
          <p:spPr>
            <a:xfrm>
              <a:off x="10644083" y="3554501"/>
              <a:ext cx="489101" cy="923169"/>
            </a:xfrm>
            <a:prstGeom prst="rect">
              <a:avLst/>
            </a:prstGeom>
            <a:pattFill prst="wdUpDiag">
              <a:fgClr>
                <a:srgbClr val="C4DF9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 name="Rectangle 15">
            <a:extLst>
              <a:ext uri="{FF2B5EF4-FFF2-40B4-BE49-F238E27FC236}">
                <a16:creationId xmlns:a16="http://schemas.microsoft.com/office/drawing/2014/main" id="{060A045A-91F4-4174-8F85-03602F06FB1B}"/>
              </a:ext>
            </a:extLst>
          </p:cNvPr>
          <p:cNvSpPr/>
          <p:nvPr/>
        </p:nvSpPr>
        <p:spPr>
          <a:xfrm>
            <a:off x="0" y="6536513"/>
            <a:ext cx="4172937" cy="307777"/>
          </a:xfrm>
          <a:prstGeom prst="rect">
            <a:avLst/>
          </a:prstGeom>
        </p:spPr>
        <p:txBody>
          <a:bodyPr wrap="none">
            <a:spAutoFit/>
          </a:bodyPr>
          <a:lstStyle/>
          <a:p>
            <a:r>
              <a:rPr lang="en-US" sz="1400" dirty="0">
                <a:solidFill>
                  <a:schemeClr val="bg1">
                    <a:lumMod val="50000"/>
                  </a:schemeClr>
                </a:solidFill>
              </a:rPr>
              <a:t>Engineer image by </a:t>
            </a:r>
            <a:r>
              <a:rPr lang="en-US" sz="1400" dirty="0" err="1">
                <a:solidFill>
                  <a:schemeClr val="bg1">
                    <a:lumMod val="50000"/>
                  </a:schemeClr>
                </a:solidFill>
              </a:rPr>
              <a:t>GraphicMama</a:t>
            </a:r>
            <a:r>
              <a:rPr lang="en-US" sz="1400" dirty="0">
                <a:solidFill>
                  <a:schemeClr val="bg1">
                    <a:lumMod val="50000"/>
                  </a:schemeClr>
                </a:solidFill>
              </a:rPr>
              <a:t>-team from </a:t>
            </a:r>
            <a:r>
              <a:rPr lang="en-US" sz="1400" dirty="0" err="1">
                <a:solidFill>
                  <a:schemeClr val="bg1">
                    <a:lumMod val="50000"/>
                  </a:schemeClr>
                </a:solidFill>
              </a:rPr>
              <a:t>Pixabay</a:t>
            </a:r>
            <a:r>
              <a:rPr lang="en-US" sz="1400" dirty="0">
                <a:solidFill>
                  <a:schemeClr val="bg1">
                    <a:lumMod val="50000"/>
                  </a:schemeClr>
                </a:solidFill>
              </a:rPr>
              <a:t>.</a:t>
            </a:r>
            <a:endParaRPr lang="en-CA" sz="1400" dirty="0">
              <a:solidFill>
                <a:schemeClr val="bg1">
                  <a:lumMod val="50000"/>
                </a:schemeClr>
              </a:solidFill>
            </a:endParaRPr>
          </a:p>
        </p:txBody>
      </p:sp>
      <p:pic>
        <p:nvPicPr>
          <p:cNvPr id="18" name="Picture 17" descr="A picture containing toy, doll&#10;&#10;Description generated with very high confidence">
            <a:extLst>
              <a:ext uri="{FF2B5EF4-FFF2-40B4-BE49-F238E27FC236}">
                <a16:creationId xmlns:a16="http://schemas.microsoft.com/office/drawing/2014/main" id="{ACD83B96-A2F5-4BC0-9F54-3A569FE8A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753" y="1855068"/>
            <a:ext cx="3016494" cy="3398866"/>
          </a:xfrm>
          <a:prstGeom prst="rect">
            <a:avLst/>
          </a:prstGeom>
        </p:spPr>
      </p:pic>
      <p:sp>
        <p:nvSpPr>
          <p:cNvPr id="21" name="TextBox 20">
            <a:extLst>
              <a:ext uri="{FF2B5EF4-FFF2-40B4-BE49-F238E27FC236}">
                <a16:creationId xmlns:a16="http://schemas.microsoft.com/office/drawing/2014/main" id="{24022294-0D3C-4BEB-B6AF-EFD5229CDC96}"/>
              </a:ext>
            </a:extLst>
          </p:cNvPr>
          <p:cNvSpPr txBox="1"/>
          <p:nvPr/>
        </p:nvSpPr>
        <p:spPr>
          <a:xfrm>
            <a:off x="6897380" y="1355967"/>
            <a:ext cx="3387466" cy="369332"/>
          </a:xfrm>
          <a:prstGeom prst="rect">
            <a:avLst/>
          </a:prstGeom>
          <a:noFill/>
        </p:spPr>
        <p:txBody>
          <a:bodyPr wrap="none" rtlCol="0">
            <a:spAutoFit/>
          </a:bodyPr>
          <a:lstStyle/>
          <a:p>
            <a:r>
              <a:rPr lang="en-CA" dirty="0"/>
              <a:t>Structural optimization algorithm</a:t>
            </a:r>
          </a:p>
        </p:txBody>
      </p:sp>
      <p:sp>
        <p:nvSpPr>
          <p:cNvPr id="22" name="Arc 21">
            <a:extLst>
              <a:ext uri="{FF2B5EF4-FFF2-40B4-BE49-F238E27FC236}">
                <a16:creationId xmlns:a16="http://schemas.microsoft.com/office/drawing/2014/main" id="{A81743C4-6201-4ACF-814C-37CDC6BFDC66}"/>
              </a:ext>
            </a:extLst>
          </p:cNvPr>
          <p:cNvSpPr/>
          <p:nvPr/>
        </p:nvSpPr>
        <p:spPr>
          <a:xfrm>
            <a:off x="6314066" y="1548678"/>
            <a:ext cx="1671970" cy="1130901"/>
          </a:xfrm>
          <a:prstGeom prst="arc">
            <a:avLst>
              <a:gd name="adj1" fmla="val 11680312"/>
              <a:gd name="adj2" fmla="val 15171273"/>
            </a:avLst>
          </a:prstGeom>
          <a:noFill/>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7" name="TextBox 16">
            <a:extLst>
              <a:ext uri="{FF2B5EF4-FFF2-40B4-BE49-F238E27FC236}">
                <a16:creationId xmlns:a16="http://schemas.microsoft.com/office/drawing/2014/main" id="{1AC5AC90-6586-49EC-8C1E-CCA55C10EF8C}"/>
              </a:ext>
            </a:extLst>
          </p:cNvPr>
          <p:cNvSpPr txBox="1"/>
          <p:nvPr/>
        </p:nvSpPr>
        <p:spPr>
          <a:xfrm>
            <a:off x="2431694" y="1725299"/>
            <a:ext cx="914400" cy="523220"/>
          </a:xfrm>
          <a:prstGeom prst="rect">
            <a:avLst/>
          </a:prstGeom>
          <a:noFill/>
        </p:spPr>
        <p:txBody>
          <a:bodyPr wrap="square" rtlCol="0">
            <a:spAutoFit/>
          </a:bodyPr>
          <a:lstStyle/>
          <a:p>
            <a:r>
              <a:rPr lang="en-CA" sz="2800" dirty="0">
                <a:solidFill>
                  <a:srgbClr val="F26522"/>
                </a:solidFill>
              </a:rPr>
              <a:t>Load</a:t>
            </a:r>
          </a:p>
        </p:txBody>
      </p:sp>
      <p:sp>
        <p:nvSpPr>
          <p:cNvPr id="23" name="TextBox 22">
            <a:extLst>
              <a:ext uri="{FF2B5EF4-FFF2-40B4-BE49-F238E27FC236}">
                <a16:creationId xmlns:a16="http://schemas.microsoft.com/office/drawing/2014/main" id="{3EAB346F-9621-4D5E-9DB8-9072C05A4625}"/>
              </a:ext>
            </a:extLst>
          </p:cNvPr>
          <p:cNvSpPr txBox="1"/>
          <p:nvPr/>
        </p:nvSpPr>
        <p:spPr>
          <a:xfrm>
            <a:off x="584053" y="5196661"/>
            <a:ext cx="1765252" cy="954107"/>
          </a:xfrm>
          <a:prstGeom prst="rect">
            <a:avLst/>
          </a:prstGeom>
          <a:noFill/>
        </p:spPr>
        <p:txBody>
          <a:bodyPr wrap="square" rtlCol="0">
            <a:spAutoFit/>
          </a:bodyPr>
          <a:lstStyle/>
          <a:p>
            <a:r>
              <a:rPr lang="en-CA" sz="2800" dirty="0">
                <a:solidFill>
                  <a:srgbClr val="822121"/>
                </a:solidFill>
              </a:rPr>
              <a:t>Fixed Boundary</a:t>
            </a:r>
          </a:p>
        </p:txBody>
      </p:sp>
      <p:sp>
        <p:nvSpPr>
          <p:cNvPr id="19" name="Rectangle 18">
            <a:extLst>
              <a:ext uri="{FF2B5EF4-FFF2-40B4-BE49-F238E27FC236}">
                <a16:creationId xmlns:a16="http://schemas.microsoft.com/office/drawing/2014/main" id="{0D1432CD-778F-4D14-B5D1-009097FAF516}"/>
              </a:ext>
            </a:extLst>
          </p:cNvPr>
          <p:cNvSpPr/>
          <p:nvPr/>
        </p:nvSpPr>
        <p:spPr>
          <a:xfrm>
            <a:off x="717696" y="2902964"/>
            <a:ext cx="2876107" cy="2211293"/>
          </a:xfrm>
          <a:prstGeom prst="rect">
            <a:avLst/>
          </a:prstGeom>
          <a:pattFill prst="pct5">
            <a:fgClr>
              <a:schemeClr val="bg2">
                <a:lumMod val="75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1972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2.91667E-6 1.85185E-6 L 0.00013 0.13426 " pathEditMode="relative" rAng="0" ptsTypes="AA">
                                      <p:cBhvr>
                                        <p:cTn id="28" dur="300" fill="hold"/>
                                        <p:tgtEl>
                                          <p:spTgt spid="5"/>
                                        </p:tgtEl>
                                        <p:attrNameLst>
                                          <p:attrName>ppt_x</p:attrName>
                                          <p:attrName>ppt_y</p:attrName>
                                        </p:attrNameLst>
                                      </p:cBhvr>
                                      <p:rCtr x="0" y="6713"/>
                                    </p:animMotion>
                                  </p:childTnLst>
                                </p:cTn>
                              </p:par>
                              <p:par>
                                <p:cTn id="29" presetID="42" presetClass="path" presetSubtype="0" accel="50000" decel="50000" fill="hold" grpId="0" nodeType="withEffect">
                                  <p:stCondLst>
                                    <p:cond delay="0"/>
                                  </p:stCondLst>
                                  <p:childTnLst>
                                    <p:animMotion origin="layout" path="M -2.91667E-6 -2.96296E-6 L 0.00013 0.1338 " pathEditMode="relative" rAng="0" ptsTypes="AA">
                                      <p:cBhvr>
                                        <p:cTn id="30" dur="300" fill="hold"/>
                                        <p:tgtEl>
                                          <p:spTgt spid="8"/>
                                        </p:tgtEl>
                                        <p:attrNameLst>
                                          <p:attrName>ppt_x</p:attrName>
                                          <p:attrName>ppt_y</p:attrName>
                                        </p:attrNameLst>
                                      </p:cBhvr>
                                      <p:rCtr x="0" y="669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P spid="6" grpId="0" animBg="1"/>
      <p:bldP spid="7" grpId="0" animBg="1"/>
      <p:bldP spid="8" grpId="0" animBg="1"/>
      <p:bldP spid="8" grpId="1" animBg="1"/>
      <p:bldP spid="9" grpId="0" animBg="1"/>
      <p:bldP spid="16" grpId="0"/>
      <p:bldP spid="21" grpId="0"/>
      <p:bldP spid="22" grpId="0" animBg="1"/>
      <p:bldP spid="17" grpId="0"/>
      <p:bldP spid="23" grpId="0"/>
      <p:bldP spid="19"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C795F-48FB-4391-9A94-1DF3A9E4E2AE}"/>
              </a:ext>
            </a:extLst>
          </p:cNvPr>
          <p:cNvSpPr>
            <a:spLocks noGrp="1"/>
          </p:cNvSpPr>
          <p:nvPr>
            <p:ph type="sldNum" sz="quarter" idx="12"/>
          </p:nvPr>
        </p:nvSpPr>
        <p:spPr>
          <a:xfrm>
            <a:off x="9099625" y="6356350"/>
            <a:ext cx="2743200" cy="365125"/>
          </a:xfrm>
        </p:spPr>
        <p:txBody>
          <a:bodyPr/>
          <a:lstStyle/>
          <a:p>
            <a:fld id="{03991BCE-6C42-475B-AEED-9BEA686000B2}" type="slidenum">
              <a:rPr lang="en-CA" smtClean="0"/>
              <a:t>20</a:t>
            </a:fld>
            <a:endParaRPr lang="en-CA"/>
          </a:p>
        </p:txBody>
      </p:sp>
      <p:pic>
        <p:nvPicPr>
          <p:cNvPr id="5" name="Picture 4">
            <a:extLst>
              <a:ext uri="{FF2B5EF4-FFF2-40B4-BE49-F238E27FC236}">
                <a16:creationId xmlns:a16="http://schemas.microsoft.com/office/drawing/2014/main" id="{07DF8CA1-E1C8-4165-A893-957C8DF670FE}"/>
              </a:ext>
            </a:extLst>
          </p:cNvPr>
          <p:cNvPicPr>
            <a:picLocks noChangeAspect="1"/>
          </p:cNvPicPr>
          <p:nvPr/>
        </p:nvPicPr>
        <p:blipFill>
          <a:blip r:embed="rId3"/>
          <a:stretch>
            <a:fillRect/>
          </a:stretch>
        </p:blipFill>
        <p:spPr>
          <a:xfrm>
            <a:off x="211441" y="1390261"/>
            <a:ext cx="8458254" cy="4500466"/>
          </a:xfrm>
          <a:prstGeom prst="rect">
            <a:avLst/>
          </a:prstGeom>
        </p:spPr>
      </p:pic>
      <p:sp>
        <p:nvSpPr>
          <p:cNvPr id="2" name="Arc 1">
            <a:extLst>
              <a:ext uri="{FF2B5EF4-FFF2-40B4-BE49-F238E27FC236}">
                <a16:creationId xmlns:a16="http://schemas.microsoft.com/office/drawing/2014/main" id="{E3249583-07CF-4ABE-BDF2-AB1FC818D9A5}"/>
              </a:ext>
            </a:extLst>
          </p:cNvPr>
          <p:cNvSpPr/>
          <p:nvPr/>
        </p:nvSpPr>
        <p:spPr>
          <a:xfrm>
            <a:off x="6173573" y="1891017"/>
            <a:ext cx="7820247" cy="3075965"/>
          </a:xfrm>
          <a:prstGeom prst="arc">
            <a:avLst>
              <a:gd name="adj1" fmla="val 11273838"/>
              <a:gd name="adj2" fmla="val 15487094"/>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11" name="Group 10">
            <a:extLst>
              <a:ext uri="{FF2B5EF4-FFF2-40B4-BE49-F238E27FC236}">
                <a16:creationId xmlns:a16="http://schemas.microsoft.com/office/drawing/2014/main" id="{64332C84-8FD9-6441-A091-8CB2A1A2028E}"/>
              </a:ext>
            </a:extLst>
          </p:cNvPr>
          <p:cNvGrpSpPr/>
          <p:nvPr/>
        </p:nvGrpSpPr>
        <p:grpSpPr>
          <a:xfrm>
            <a:off x="9063499" y="808016"/>
            <a:ext cx="2779326" cy="1665247"/>
            <a:chOff x="8961785" y="3065606"/>
            <a:chExt cx="2779326" cy="1665247"/>
          </a:xfrm>
        </p:grpSpPr>
        <p:sp>
          <p:nvSpPr>
            <p:cNvPr id="12" name="Oval 11">
              <a:extLst>
                <a:ext uri="{FF2B5EF4-FFF2-40B4-BE49-F238E27FC236}">
                  <a16:creationId xmlns:a16="http://schemas.microsoft.com/office/drawing/2014/main" id="{97F0ED50-0E85-7349-A582-96F726E5E26D}"/>
                </a:ext>
              </a:extLst>
            </p:cNvPr>
            <p:cNvSpPr/>
            <p:nvPr/>
          </p:nvSpPr>
          <p:spPr>
            <a:xfrm rot="18442810">
              <a:off x="10103235" y="3092976"/>
              <a:ext cx="884874" cy="2390879"/>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a:extLst>
                <a:ext uri="{FF2B5EF4-FFF2-40B4-BE49-F238E27FC236}">
                  <a16:creationId xmlns:a16="http://schemas.microsoft.com/office/drawing/2014/main" id="{E0843AF7-2B7C-E045-BEA4-181A14A72486}"/>
                </a:ext>
              </a:extLst>
            </p:cNvPr>
            <p:cNvCxnSpPr>
              <a:cxnSpLocks/>
              <a:stCxn id="12" idx="0"/>
            </p:cNvCxnSpPr>
            <p:nvPr/>
          </p:nvCxnSpPr>
          <p:spPr>
            <a:xfrm>
              <a:off x="9595746" y="3562663"/>
              <a:ext cx="973016" cy="725752"/>
            </a:xfrm>
            <a:prstGeom prst="line">
              <a:avLst/>
            </a:prstGeom>
            <a:ln w="5715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E2CE2C-3AA7-134F-B37C-09F1A38266D9}"/>
                </a:ext>
              </a:extLst>
            </p:cNvPr>
            <p:cNvCxnSpPr>
              <a:cxnSpLocks/>
              <a:endCxn id="12" idx="6"/>
            </p:cNvCxnSpPr>
            <p:nvPr/>
          </p:nvCxnSpPr>
          <p:spPr>
            <a:xfrm flipV="1">
              <a:off x="10545672" y="3936844"/>
              <a:ext cx="268604" cy="377981"/>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F335323-361A-5947-B4D5-0B9809FD7D64}"/>
                </a:ext>
              </a:extLst>
            </p:cNvPr>
            <p:cNvSpPr/>
            <p:nvPr/>
          </p:nvSpPr>
          <p:spPr>
            <a:xfrm>
              <a:off x="10517588" y="4238408"/>
              <a:ext cx="100013" cy="100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66B442F-4F93-6B43-BBAC-668172192943}"/>
                    </a:ext>
                  </a:extLst>
                </p:cNvPr>
                <p:cNvSpPr txBox="1"/>
                <p:nvPr/>
              </p:nvSpPr>
              <p:spPr>
                <a:xfrm>
                  <a:off x="8961785" y="3065606"/>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latin typeface="Cambria Math" panose="02040503050406030204" pitchFamily="18" charset="0"/>
                              </a:rPr>
                            </m:ctrlPr>
                          </m:sSubPr>
                          <m:e>
                            <m:r>
                              <a:rPr lang="en-CA" sz="3200" b="1" i="1" smtClean="0">
                                <a:latin typeface="Cambria Math" panose="02040503050406030204" pitchFamily="18" charset="0"/>
                              </a:rPr>
                              <m:t>𝒗</m:t>
                            </m:r>
                          </m:e>
                          <m:sub>
                            <m:r>
                              <a:rPr lang="en-CA" sz="3200" b="1" i="1" smtClean="0">
                                <a:latin typeface="Cambria Math" panose="02040503050406030204" pitchFamily="18" charset="0"/>
                              </a:rPr>
                              <m:t>𝟏</m:t>
                            </m:r>
                          </m:sub>
                        </m:sSub>
                      </m:oMath>
                    </m:oMathPara>
                  </a14:m>
                  <a:endParaRPr lang="en-CA" sz="3200" b="1" dirty="0"/>
                </a:p>
              </p:txBody>
            </p:sp>
          </mc:Choice>
          <mc:Fallback xmlns="">
            <p:sp>
              <p:nvSpPr>
                <p:cNvPr id="27" name="TextBox 26">
                  <a:extLst>
                    <a:ext uri="{FF2B5EF4-FFF2-40B4-BE49-F238E27FC236}">
                      <a16:creationId xmlns:a16="http://schemas.microsoft.com/office/drawing/2014/main" id="{021F9EBA-1C9E-4C0F-BEA0-6831A09C21FF}"/>
                    </a:ext>
                  </a:extLst>
                </p:cNvPr>
                <p:cNvSpPr txBox="1">
                  <a:spLocks noRot="1" noChangeAspect="1" noMove="1" noResize="1" noEditPoints="1" noAdjustHandles="1" noChangeArrowheads="1" noChangeShapeType="1" noTextEdit="1"/>
                </p:cNvSpPr>
                <p:nvPr/>
              </p:nvSpPr>
              <p:spPr>
                <a:xfrm>
                  <a:off x="8961785" y="3065606"/>
                  <a:ext cx="730713" cy="584775"/>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FB7707-F57C-DF4F-8F71-9230A602CBE4}"/>
                    </a:ext>
                  </a:extLst>
                </p:cNvPr>
                <p:cNvSpPr txBox="1"/>
                <p:nvPr/>
              </p:nvSpPr>
              <p:spPr>
                <a:xfrm>
                  <a:off x="10778320" y="3529922"/>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FF0000"/>
                                </a:solidFill>
                                <a:latin typeface="Cambria Math" panose="02040503050406030204" pitchFamily="18" charset="0"/>
                              </a:rPr>
                            </m:ctrlPr>
                          </m:sSubPr>
                          <m:e>
                            <m:r>
                              <a:rPr lang="en-CA" sz="3200" b="1" i="1" smtClean="0">
                                <a:solidFill>
                                  <a:srgbClr val="FF0000"/>
                                </a:solidFill>
                                <a:latin typeface="Cambria Math" panose="02040503050406030204" pitchFamily="18" charset="0"/>
                              </a:rPr>
                              <m:t>𝒗</m:t>
                            </m:r>
                          </m:e>
                          <m:sub>
                            <m:r>
                              <a:rPr lang="en-CA" sz="3200" b="1" i="1" smtClean="0">
                                <a:solidFill>
                                  <a:srgbClr val="FF0000"/>
                                </a:solidFill>
                                <a:latin typeface="Cambria Math" panose="02040503050406030204" pitchFamily="18" charset="0"/>
                              </a:rPr>
                              <m:t>𝟐</m:t>
                            </m:r>
                          </m:sub>
                        </m:sSub>
                      </m:oMath>
                    </m:oMathPara>
                  </a14:m>
                  <a:endParaRPr lang="en-CA" sz="3200" b="1" dirty="0">
                    <a:solidFill>
                      <a:srgbClr val="FF0000"/>
                    </a:solidFill>
                  </a:endParaRPr>
                </a:p>
              </p:txBody>
            </p:sp>
          </mc:Choice>
          <mc:Fallback xmlns="">
            <p:sp>
              <p:nvSpPr>
                <p:cNvPr id="28" name="TextBox 27">
                  <a:extLst>
                    <a:ext uri="{FF2B5EF4-FFF2-40B4-BE49-F238E27FC236}">
                      <a16:creationId xmlns:a16="http://schemas.microsoft.com/office/drawing/2014/main" id="{6626C016-173F-4A56-B7A7-AA99DE4FA53C}"/>
                    </a:ext>
                  </a:extLst>
                </p:cNvPr>
                <p:cNvSpPr txBox="1">
                  <a:spLocks noRot="1" noChangeAspect="1" noMove="1" noResize="1" noEditPoints="1" noAdjustHandles="1" noChangeArrowheads="1" noChangeShapeType="1" noTextEdit="1"/>
                </p:cNvSpPr>
                <p:nvPr/>
              </p:nvSpPr>
              <p:spPr>
                <a:xfrm>
                  <a:off x="10778320" y="3529922"/>
                  <a:ext cx="730713" cy="584775"/>
                </a:xfrm>
                <a:prstGeom prst="rect">
                  <a:avLst/>
                </a:prstGeom>
                <a:blipFill>
                  <a:blip r:embed="rId9"/>
                  <a:stretch>
                    <a:fillRect/>
                  </a:stretch>
                </a:blipFill>
              </p:spPr>
              <p:txBody>
                <a:bodyPr/>
                <a:lstStyle/>
                <a:p>
                  <a:r>
                    <a:rPr lang="en-CA">
                      <a:noFill/>
                    </a:rPr>
                    <a:t> </a:t>
                  </a:r>
                </a:p>
              </p:txBody>
            </p:sp>
          </mc:Fallback>
        </mc:AlternateContent>
      </p:grpSp>
      <p:sp>
        <p:nvSpPr>
          <p:cNvPr id="18" name="TextBox 17">
            <a:extLst>
              <a:ext uri="{FF2B5EF4-FFF2-40B4-BE49-F238E27FC236}">
                <a16:creationId xmlns:a16="http://schemas.microsoft.com/office/drawing/2014/main" id="{9F37AF9F-4D72-4442-8672-D2DEEC92DB85}"/>
              </a:ext>
            </a:extLst>
          </p:cNvPr>
          <p:cNvSpPr txBox="1"/>
          <p:nvPr/>
        </p:nvSpPr>
        <p:spPr>
          <a:xfrm>
            <a:off x="8075665" y="285836"/>
            <a:ext cx="4216605" cy="523220"/>
          </a:xfrm>
          <a:prstGeom prst="rect">
            <a:avLst/>
          </a:prstGeom>
          <a:noFill/>
        </p:spPr>
        <p:txBody>
          <a:bodyPr wrap="square" rtlCol="0">
            <a:spAutoFit/>
          </a:bodyPr>
          <a:lstStyle/>
          <a:p>
            <a:pPr algn="ctr"/>
            <a:r>
              <a:rPr lang="en-CA" sz="2800" dirty="0"/>
              <a:t>Computed eigenvectors</a:t>
            </a:r>
          </a:p>
        </p:txBody>
      </p:sp>
    </p:spTree>
    <p:extLst>
      <p:ext uri="{BB962C8B-B14F-4D97-AF65-F5344CB8AC3E}">
        <p14:creationId xmlns:p14="http://schemas.microsoft.com/office/powerpoint/2010/main" val="2566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C795F-48FB-4391-9A94-1DF3A9E4E2AE}"/>
              </a:ext>
            </a:extLst>
          </p:cNvPr>
          <p:cNvSpPr>
            <a:spLocks noGrp="1"/>
          </p:cNvSpPr>
          <p:nvPr>
            <p:ph type="sldNum" sz="quarter" idx="12"/>
          </p:nvPr>
        </p:nvSpPr>
        <p:spPr>
          <a:xfrm>
            <a:off x="9099625" y="6356350"/>
            <a:ext cx="2743200" cy="365125"/>
          </a:xfrm>
        </p:spPr>
        <p:txBody>
          <a:bodyPr/>
          <a:lstStyle/>
          <a:p>
            <a:fld id="{03991BCE-6C42-475B-AEED-9BEA686000B2}" type="slidenum">
              <a:rPr lang="en-CA" smtClean="0"/>
              <a:t>21</a:t>
            </a:fld>
            <a:endParaRPr lang="en-CA"/>
          </a:p>
        </p:txBody>
      </p:sp>
      <p:pic>
        <p:nvPicPr>
          <p:cNvPr id="5" name="Picture 4">
            <a:extLst>
              <a:ext uri="{FF2B5EF4-FFF2-40B4-BE49-F238E27FC236}">
                <a16:creationId xmlns:a16="http://schemas.microsoft.com/office/drawing/2014/main" id="{07DF8CA1-E1C8-4165-A893-957C8DF670FE}"/>
              </a:ext>
            </a:extLst>
          </p:cNvPr>
          <p:cNvPicPr>
            <a:picLocks noChangeAspect="1"/>
          </p:cNvPicPr>
          <p:nvPr/>
        </p:nvPicPr>
        <p:blipFill>
          <a:blip r:embed="rId3">
            <a:clrChange>
              <a:clrFrom>
                <a:srgbClr val="FFFFFF"/>
              </a:clrFrom>
              <a:clrTo>
                <a:srgbClr val="FFFFFF">
                  <a:alpha val="0"/>
                </a:srgbClr>
              </a:clrTo>
            </a:clrChange>
            <a:lum bright="20000" contrast="-40000"/>
          </a:blip>
          <a:stretch>
            <a:fillRect/>
          </a:stretch>
        </p:blipFill>
        <p:spPr>
          <a:xfrm>
            <a:off x="211441" y="1390261"/>
            <a:ext cx="8458254" cy="4500466"/>
          </a:xfrm>
          <a:prstGeom prst="rect">
            <a:avLst/>
          </a:prstGeom>
        </p:spPr>
      </p:pic>
      <p:cxnSp>
        <p:nvCxnSpPr>
          <p:cNvPr id="9" name="Straight Connector 8">
            <a:extLst>
              <a:ext uri="{FF2B5EF4-FFF2-40B4-BE49-F238E27FC236}">
                <a16:creationId xmlns:a16="http://schemas.microsoft.com/office/drawing/2014/main" id="{6DE6DCAC-4C71-B342-B74C-7020704397D8}"/>
              </a:ext>
            </a:extLst>
          </p:cNvPr>
          <p:cNvCxnSpPr/>
          <p:nvPr/>
        </p:nvCxnSpPr>
        <p:spPr>
          <a:xfrm>
            <a:off x="7913077" y="3108150"/>
            <a:ext cx="468923" cy="526004"/>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50076D-E983-3C4A-A20B-17192D44A80F}"/>
              </a:ext>
            </a:extLst>
          </p:cNvPr>
          <p:cNvCxnSpPr>
            <a:cxnSpLocks/>
          </p:cNvCxnSpPr>
          <p:nvPr/>
        </p:nvCxnSpPr>
        <p:spPr>
          <a:xfrm>
            <a:off x="7315200" y="2719754"/>
            <a:ext cx="597877" cy="388396"/>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1D4E35-61B2-C349-95AC-387BB18B4E53}"/>
              </a:ext>
            </a:extLst>
          </p:cNvPr>
          <p:cNvCxnSpPr>
            <a:cxnSpLocks/>
          </p:cNvCxnSpPr>
          <p:nvPr/>
        </p:nvCxnSpPr>
        <p:spPr>
          <a:xfrm>
            <a:off x="6600092" y="2368062"/>
            <a:ext cx="715108" cy="351692"/>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8DB997-2450-7640-8BB4-17CEF1530344}"/>
              </a:ext>
            </a:extLst>
          </p:cNvPr>
          <p:cNvCxnSpPr>
            <a:cxnSpLocks/>
          </p:cNvCxnSpPr>
          <p:nvPr/>
        </p:nvCxnSpPr>
        <p:spPr>
          <a:xfrm>
            <a:off x="5661357" y="2030824"/>
            <a:ext cx="938735" cy="337238"/>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862329-BA3A-724C-8A99-D86185FBD091}"/>
              </a:ext>
            </a:extLst>
          </p:cNvPr>
          <p:cNvCxnSpPr>
            <a:cxnSpLocks/>
          </p:cNvCxnSpPr>
          <p:nvPr/>
        </p:nvCxnSpPr>
        <p:spPr>
          <a:xfrm>
            <a:off x="4618892" y="1857107"/>
            <a:ext cx="1042465" cy="168619"/>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626F94-2ABB-0641-AF5F-548DD9D1D710}"/>
              </a:ext>
            </a:extLst>
          </p:cNvPr>
          <p:cNvCxnSpPr>
            <a:cxnSpLocks/>
          </p:cNvCxnSpPr>
          <p:nvPr/>
        </p:nvCxnSpPr>
        <p:spPr>
          <a:xfrm>
            <a:off x="3059723" y="1679254"/>
            <a:ext cx="1559169" cy="172755"/>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4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C795F-48FB-4391-9A94-1DF3A9E4E2AE}"/>
              </a:ext>
            </a:extLst>
          </p:cNvPr>
          <p:cNvSpPr>
            <a:spLocks noGrp="1"/>
          </p:cNvSpPr>
          <p:nvPr>
            <p:ph type="sldNum" sz="quarter" idx="12"/>
          </p:nvPr>
        </p:nvSpPr>
        <p:spPr>
          <a:xfrm>
            <a:off x="9099625" y="6356350"/>
            <a:ext cx="2743200" cy="365125"/>
          </a:xfrm>
        </p:spPr>
        <p:txBody>
          <a:bodyPr/>
          <a:lstStyle/>
          <a:p>
            <a:fld id="{03991BCE-6C42-475B-AEED-9BEA686000B2}" type="slidenum">
              <a:rPr lang="en-CA" smtClean="0"/>
              <a:t>22</a:t>
            </a:fld>
            <a:endParaRPr lang="en-CA"/>
          </a:p>
        </p:txBody>
      </p:sp>
      <p:pic>
        <p:nvPicPr>
          <p:cNvPr id="5" name="Picture 4">
            <a:extLst>
              <a:ext uri="{FF2B5EF4-FFF2-40B4-BE49-F238E27FC236}">
                <a16:creationId xmlns:a16="http://schemas.microsoft.com/office/drawing/2014/main" id="{07DF8CA1-E1C8-4165-A893-957C8DF670FE}"/>
              </a:ext>
            </a:extLst>
          </p:cNvPr>
          <p:cNvPicPr>
            <a:picLocks noChangeAspect="1"/>
          </p:cNvPicPr>
          <p:nvPr/>
        </p:nvPicPr>
        <p:blipFill>
          <a:blip r:embed="rId3">
            <a:clrChange>
              <a:clrFrom>
                <a:srgbClr val="FFFFFF"/>
              </a:clrFrom>
              <a:clrTo>
                <a:srgbClr val="FFFFFF">
                  <a:alpha val="0"/>
                </a:srgbClr>
              </a:clrTo>
            </a:clrChange>
            <a:lum bright="20000" contrast="-40000"/>
          </a:blip>
          <a:stretch>
            <a:fillRect/>
          </a:stretch>
        </p:blipFill>
        <p:spPr>
          <a:xfrm>
            <a:off x="211441" y="1390261"/>
            <a:ext cx="8458254" cy="4500466"/>
          </a:xfrm>
          <a:prstGeom prst="rect">
            <a:avLst/>
          </a:prstGeom>
        </p:spPr>
      </p:pic>
      <p:cxnSp>
        <p:nvCxnSpPr>
          <p:cNvPr id="9" name="Straight Connector 8">
            <a:extLst>
              <a:ext uri="{FF2B5EF4-FFF2-40B4-BE49-F238E27FC236}">
                <a16:creationId xmlns:a16="http://schemas.microsoft.com/office/drawing/2014/main" id="{6DE6DCAC-4C71-B342-B74C-7020704397D8}"/>
              </a:ext>
            </a:extLst>
          </p:cNvPr>
          <p:cNvCxnSpPr/>
          <p:nvPr/>
        </p:nvCxnSpPr>
        <p:spPr>
          <a:xfrm>
            <a:off x="7913077" y="3108150"/>
            <a:ext cx="468923" cy="526004"/>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50076D-E983-3C4A-A20B-17192D44A80F}"/>
              </a:ext>
            </a:extLst>
          </p:cNvPr>
          <p:cNvCxnSpPr>
            <a:cxnSpLocks/>
          </p:cNvCxnSpPr>
          <p:nvPr/>
        </p:nvCxnSpPr>
        <p:spPr>
          <a:xfrm>
            <a:off x="7315200" y="2719754"/>
            <a:ext cx="597877" cy="388396"/>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1D4E35-61B2-C349-95AC-387BB18B4E53}"/>
              </a:ext>
            </a:extLst>
          </p:cNvPr>
          <p:cNvCxnSpPr>
            <a:cxnSpLocks/>
          </p:cNvCxnSpPr>
          <p:nvPr/>
        </p:nvCxnSpPr>
        <p:spPr>
          <a:xfrm>
            <a:off x="6600092" y="2368062"/>
            <a:ext cx="715108" cy="351692"/>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8DB997-2450-7640-8BB4-17CEF1530344}"/>
              </a:ext>
            </a:extLst>
          </p:cNvPr>
          <p:cNvCxnSpPr>
            <a:cxnSpLocks/>
          </p:cNvCxnSpPr>
          <p:nvPr/>
        </p:nvCxnSpPr>
        <p:spPr>
          <a:xfrm>
            <a:off x="5661357" y="2030824"/>
            <a:ext cx="938735" cy="337238"/>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862329-BA3A-724C-8A99-D86185FBD091}"/>
              </a:ext>
            </a:extLst>
          </p:cNvPr>
          <p:cNvCxnSpPr>
            <a:cxnSpLocks/>
          </p:cNvCxnSpPr>
          <p:nvPr/>
        </p:nvCxnSpPr>
        <p:spPr>
          <a:xfrm>
            <a:off x="4618892" y="1857107"/>
            <a:ext cx="1042465" cy="168619"/>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626F94-2ABB-0641-AF5F-548DD9D1D710}"/>
              </a:ext>
            </a:extLst>
          </p:cNvPr>
          <p:cNvCxnSpPr>
            <a:cxnSpLocks/>
          </p:cNvCxnSpPr>
          <p:nvPr/>
        </p:nvCxnSpPr>
        <p:spPr>
          <a:xfrm>
            <a:off x="3059723" y="1679254"/>
            <a:ext cx="1559169" cy="172755"/>
          </a:xfrm>
          <a:prstGeom prst="line">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D13080A-F89A-2B4C-81B5-4085A0F9752D}"/>
              </a:ext>
            </a:extLst>
          </p:cNvPr>
          <p:cNvCxnSpPr/>
          <p:nvPr/>
        </p:nvCxnSpPr>
        <p:spPr>
          <a:xfrm flipH="1">
            <a:off x="7913077" y="3108150"/>
            <a:ext cx="468923" cy="526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61F3E8-1630-7346-BE36-1C0BEF895D7A}"/>
              </a:ext>
            </a:extLst>
          </p:cNvPr>
          <p:cNvCxnSpPr>
            <a:cxnSpLocks/>
          </p:cNvCxnSpPr>
          <p:nvPr/>
        </p:nvCxnSpPr>
        <p:spPr>
          <a:xfrm flipH="1">
            <a:off x="7315200" y="3634154"/>
            <a:ext cx="597878" cy="388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7C2F6B-14C1-3243-B80F-F208D291B4AC}"/>
              </a:ext>
            </a:extLst>
          </p:cNvPr>
          <p:cNvCxnSpPr>
            <a:cxnSpLocks/>
          </p:cNvCxnSpPr>
          <p:nvPr/>
        </p:nvCxnSpPr>
        <p:spPr>
          <a:xfrm flipH="1">
            <a:off x="6600092" y="4022550"/>
            <a:ext cx="715108" cy="4150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FCD477-437F-2641-A5A0-08A71FE5B016}"/>
              </a:ext>
            </a:extLst>
          </p:cNvPr>
          <p:cNvCxnSpPr>
            <a:cxnSpLocks/>
          </p:cNvCxnSpPr>
          <p:nvPr/>
        </p:nvCxnSpPr>
        <p:spPr>
          <a:xfrm flipH="1">
            <a:off x="5779477" y="4437643"/>
            <a:ext cx="820615" cy="298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1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38943-EC6B-DA46-B20B-BF2BCDDBA8DE}"/>
              </a:ext>
            </a:extLst>
          </p:cNvPr>
          <p:cNvSpPr>
            <a:spLocks noGrp="1"/>
          </p:cNvSpPr>
          <p:nvPr>
            <p:ph type="sldNum" sz="quarter" idx="12"/>
          </p:nvPr>
        </p:nvSpPr>
        <p:spPr/>
        <p:txBody>
          <a:bodyPr/>
          <a:lstStyle/>
          <a:p>
            <a:fld id="{03991BCE-6C42-475B-AEED-9BEA686000B2}" type="slidenum">
              <a:rPr lang="en-CA" smtClean="0"/>
              <a:t>23</a:t>
            </a:fld>
            <a:endParaRPr lang="en-CA"/>
          </a:p>
        </p:txBody>
      </p:sp>
      <p:grpSp>
        <p:nvGrpSpPr>
          <p:cNvPr id="3" name="Group 2">
            <a:extLst>
              <a:ext uri="{FF2B5EF4-FFF2-40B4-BE49-F238E27FC236}">
                <a16:creationId xmlns:a16="http://schemas.microsoft.com/office/drawing/2014/main" id="{B362FD14-4ABB-8742-9056-BF31DA31A0BE}"/>
              </a:ext>
            </a:extLst>
          </p:cNvPr>
          <p:cNvGrpSpPr/>
          <p:nvPr/>
        </p:nvGrpSpPr>
        <p:grpSpPr>
          <a:xfrm>
            <a:off x="1015719" y="2026155"/>
            <a:ext cx="4556054" cy="2829916"/>
            <a:chOff x="9199004" y="1537921"/>
            <a:chExt cx="2390879" cy="1451505"/>
          </a:xfrm>
        </p:grpSpPr>
        <p:sp>
          <p:nvSpPr>
            <p:cNvPr id="4" name="Oval 3">
              <a:extLst>
                <a:ext uri="{FF2B5EF4-FFF2-40B4-BE49-F238E27FC236}">
                  <a16:creationId xmlns:a16="http://schemas.microsoft.com/office/drawing/2014/main" id="{BCE15105-07E0-4F4E-863F-D647FAB55F3F}"/>
                </a:ext>
              </a:extLst>
            </p:cNvPr>
            <p:cNvSpPr/>
            <p:nvPr/>
          </p:nvSpPr>
          <p:spPr>
            <a:xfrm rot="18442810">
              <a:off x="9952007" y="1068234"/>
              <a:ext cx="884874" cy="2390879"/>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a:extLst>
                <a:ext uri="{FF2B5EF4-FFF2-40B4-BE49-F238E27FC236}">
                  <a16:creationId xmlns:a16="http://schemas.microsoft.com/office/drawing/2014/main" id="{7FC99BE8-1583-AB4E-8EBC-305B41649C3E}"/>
                </a:ext>
              </a:extLst>
            </p:cNvPr>
            <p:cNvCxnSpPr>
              <a:cxnSpLocks/>
              <a:stCxn id="4" idx="2"/>
              <a:endCxn id="4" idx="6"/>
            </p:cNvCxnSpPr>
            <p:nvPr/>
          </p:nvCxnSpPr>
          <p:spPr>
            <a:xfrm flipV="1">
              <a:off x="10125841" y="1912102"/>
              <a:ext cx="537207" cy="703143"/>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2C07C5-127E-0C49-9DD3-E04381D04556}"/>
                </a:ext>
              </a:extLst>
            </p:cNvPr>
            <p:cNvCxnSpPr>
              <a:cxnSpLocks/>
              <a:stCxn id="4" idx="0"/>
              <a:endCxn id="4" idx="4"/>
            </p:cNvCxnSpPr>
            <p:nvPr/>
          </p:nvCxnSpPr>
          <p:spPr>
            <a:xfrm>
              <a:off x="9444518" y="1537921"/>
              <a:ext cx="1899852" cy="1451505"/>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F455C8C4-2051-B949-B542-9FCB5C09469A}"/>
              </a:ext>
            </a:extLst>
          </p:cNvPr>
          <p:cNvSpPr txBox="1"/>
          <p:nvPr/>
        </p:nvSpPr>
        <p:spPr>
          <a:xfrm>
            <a:off x="1219483" y="5193474"/>
            <a:ext cx="3692334" cy="523220"/>
          </a:xfrm>
          <a:prstGeom prst="rect">
            <a:avLst/>
          </a:prstGeom>
          <a:noFill/>
        </p:spPr>
        <p:txBody>
          <a:bodyPr wrap="square" rtlCol="0">
            <a:spAutoFit/>
          </a:bodyPr>
          <a:lstStyle/>
          <a:p>
            <a:pPr algn="ctr"/>
            <a:r>
              <a:rPr lang="en-CA" sz="2800" dirty="0"/>
              <a:t>Cross-field symmetry</a:t>
            </a:r>
          </a:p>
        </p:txBody>
      </p:sp>
      <p:grpSp>
        <p:nvGrpSpPr>
          <p:cNvPr id="8" name="Group 7">
            <a:extLst>
              <a:ext uri="{FF2B5EF4-FFF2-40B4-BE49-F238E27FC236}">
                <a16:creationId xmlns:a16="http://schemas.microsoft.com/office/drawing/2014/main" id="{F33DFD39-6217-B041-BEE3-1D3CA4EA8D5E}"/>
              </a:ext>
            </a:extLst>
          </p:cNvPr>
          <p:cNvGrpSpPr/>
          <p:nvPr/>
        </p:nvGrpSpPr>
        <p:grpSpPr>
          <a:xfrm>
            <a:off x="6027660" y="1529545"/>
            <a:ext cx="5017391" cy="2770598"/>
            <a:chOff x="9096088" y="3270275"/>
            <a:chExt cx="2645023" cy="1460578"/>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F0AEA4-296D-2049-BF60-A6F0BFF0764F}"/>
                    </a:ext>
                  </a:extLst>
                </p:cNvPr>
                <p:cNvSpPr txBox="1"/>
                <p:nvPr/>
              </p:nvSpPr>
              <p:spPr>
                <a:xfrm>
                  <a:off x="10617601" y="3675575"/>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FF0000"/>
                                </a:solidFill>
                                <a:latin typeface="Cambria Math" panose="02040503050406030204" pitchFamily="18" charset="0"/>
                              </a:rPr>
                            </m:ctrlPr>
                          </m:sSubPr>
                          <m:e>
                            <m:r>
                              <a:rPr lang="en-CA" sz="3200" b="1" i="1" smtClean="0">
                                <a:solidFill>
                                  <a:srgbClr val="FF0000"/>
                                </a:solidFill>
                                <a:latin typeface="Cambria Math" panose="02040503050406030204" pitchFamily="18" charset="0"/>
                              </a:rPr>
                              <m:t>𝒗</m:t>
                            </m:r>
                          </m:e>
                          <m:sub>
                            <m:r>
                              <a:rPr lang="en-CA" sz="3200" b="1" i="1" smtClean="0">
                                <a:solidFill>
                                  <a:srgbClr val="FF0000"/>
                                </a:solidFill>
                                <a:latin typeface="Cambria Math" panose="02040503050406030204" pitchFamily="18" charset="0"/>
                              </a:rPr>
                              <m:t>𝟐</m:t>
                            </m:r>
                          </m:sub>
                        </m:sSub>
                      </m:oMath>
                    </m:oMathPara>
                  </a14:m>
                  <a:endParaRPr lang="en-CA" sz="3200" b="1" dirty="0">
                    <a:solidFill>
                      <a:srgbClr val="FF0000"/>
                    </a:solidFill>
                  </a:endParaRPr>
                </a:p>
              </p:txBody>
            </p:sp>
          </mc:Choice>
          <mc:Fallback xmlns="">
            <p:sp>
              <p:nvSpPr>
                <p:cNvPr id="14" name="TextBox 13">
                  <a:extLst>
                    <a:ext uri="{FF2B5EF4-FFF2-40B4-BE49-F238E27FC236}">
                      <a16:creationId xmlns:a16="http://schemas.microsoft.com/office/drawing/2014/main" id="{B1F0AEA4-296D-2049-BF60-A6F0BFF0764F}"/>
                    </a:ext>
                  </a:extLst>
                </p:cNvPr>
                <p:cNvSpPr txBox="1">
                  <a:spLocks noRot="1" noChangeAspect="1" noMove="1" noResize="1" noEditPoints="1" noAdjustHandles="1" noChangeArrowheads="1" noChangeShapeType="1" noTextEdit="1"/>
                </p:cNvSpPr>
                <p:nvPr/>
              </p:nvSpPr>
              <p:spPr>
                <a:xfrm>
                  <a:off x="10617601" y="3675575"/>
                  <a:ext cx="730713" cy="584775"/>
                </a:xfrm>
                <a:prstGeom prst="rect">
                  <a:avLst/>
                </a:prstGeom>
                <a:blipFill>
                  <a:blip r:embed="rId3"/>
                  <a:stretch>
                    <a:fillRect/>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47F616A0-CAD8-304C-B9A8-5A39A26CEB26}"/>
                </a:ext>
              </a:extLst>
            </p:cNvPr>
            <p:cNvSpPr/>
            <p:nvPr/>
          </p:nvSpPr>
          <p:spPr>
            <a:xfrm rot="18442810">
              <a:off x="10103235" y="3092976"/>
              <a:ext cx="884874" cy="2390879"/>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 name="Straight Connector 9">
              <a:extLst>
                <a:ext uri="{FF2B5EF4-FFF2-40B4-BE49-F238E27FC236}">
                  <a16:creationId xmlns:a16="http://schemas.microsoft.com/office/drawing/2014/main" id="{B079DD2C-53FD-5745-8458-5A580B962494}"/>
                </a:ext>
              </a:extLst>
            </p:cNvPr>
            <p:cNvCxnSpPr>
              <a:cxnSpLocks/>
              <a:stCxn id="9" idx="0"/>
            </p:cNvCxnSpPr>
            <p:nvPr/>
          </p:nvCxnSpPr>
          <p:spPr>
            <a:xfrm>
              <a:off x="9595746" y="3562663"/>
              <a:ext cx="973016" cy="725752"/>
            </a:xfrm>
            <a:prstGeom prst="line">
              <a:avLst/>
            </a:prstGeom>
            <a:ln w="7620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1E272D-9C1D-9D45-AA90-02105CE6A6DC}"/>
                </a:ext>
              </a:extLst>
            </p:cNvPr>
            <p:cNvCxnSpPr>
              <a:cxnSpLocks/>
              <a:endCxn id="9" idx="6"/>
            </p:cNvCxnSpPr>
            <p:nvPr/>
          </p:nvCxnSpPr>
          <p:spPr>
            <a:xfrm flipV="1">
              <a:off x="10545672" y="3936844"/>
              <a:ext cx="268604" cy="377981"/>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425A587-8C56-3A4B-8D2C-15DD5E2026C2}"/>
                </a:ext>
              </a:extLst>
            </p:cNvPr>
            <p:cNvSpPr/>
            <p:nvPr/>
          </p:nvSpPr>
          <p:spPr>
            <a:xfrm>
              <a:off x="10517588" y="4238408"/>
              <a:ext cx="100013" cy="100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5266B5-AACA-4149-9580-CA9CAA38F538}"/>
                    </a:ext>
                  </a:extLst>
                </p:cNvPr>
                <p:cNvSpPr txBox="1"/>
                <p:nvPr/>
              </p:nvSpPr>
              <p:spPr>
                <a:xfrm>
                  <a:off x="9096088" y="3270275"/>
                  <a:ext cx="7307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latin typeface="Cambria Math" panose="02040503050406030204" pitchFamily="18" charset="0"/>
                              </a:rPr>
                            </m:ctrlPr>
                          </m:sSubPr>
                          <m:e>
                            <m:r>
                              <a:rPr lang="en-CA" sz="3200" b="1" i="1" smtClean="0">
                                <a:latin typeface="Cambria Math" panose="02040503050406030204" pitchFamily="18" charset="0"/>
                              </a:rPr>
                              <m:t>𝒗</m:t>
                            </m:r>
                          </m:e>
                          <m:sub>
                            <m:r>
                              <a:rPr lang="en-CA" sz="3200" b="1" i="1" smtClean="0">
                                <a:latin typeface="Cambria Math" panose="02040503050406030204" pitchFamily="18" charset="0"/>
                              </a:rPr>
                              <m:t>𝟏</m:t>
                            </m:r>
                          </m:sub>
                        </m:sSub>
                      </m:oMath>
                    </m:oMathPara>
                  </a14:m>
                  <a:endParaRPr lang="en-CA" sz="3200" b="1" dirty="0"/>
                </a:p>
              </p:txBody>
            </p:sp>
          </mc:Choice>
          <mc:Fallback xmlns="">
            <p:sp>
              <p:nvSpPr>
                <p:cNvPr id="13" name="TextBox 12">
                  <a:extLst>
                    <a:ext uri="{FF2B5EF4-FFF2-40B4-BE49-F238E27FC236}">
                      <a16:creationId xmlns:a16="http://schemas.microsoft.com/office/drawing/2014/main" id="{7B5266B5-AACA-4149-9580-CA9CAA38F538}"/>
                    </a:ext>
                  </a:extLst>
                </p:cNvPr>
                <p:cNvSpPr txBox="1">
                  <a:spLocks noRot="1" noChangeAspect="1" noMove="1" noResize="1" noEditPoints="1" noAdjustHandles="1" noChangeArrowheads="1" noChangeShapeType="1" noTextEdit="1"/>
                </p:cNvSpPr>
                <p:nvPr/>
              </p:nvSpPr>
              <p:spPr>
                <a:xfrm>
                  <a:off x="9096088" y="3270275"/>
                  <a:ext cx="730713" cy="584775"/>
                </a:xfrm>
                <a:prstGeom prst="rect">
                  <a:avLst/>
                </a:prstGeom>
                <a:blipFill>
                  <a:blip r:embed="rId4"/>
                  <a:stretch>
                    <a:fillRect/>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6BA08ACE-1007-A849-A27F-1FE43849F864}"/>
              </a:ext>
            </a:extLst>
          </p:cNvPr>
          <p:cNvSpPr txBox="1"/>
          <p:nvPr/>
        </p:nvSpPr>
        <p:spPr>
          <a:xfrm>
            <a:off x="6641249" y="5193474"/>
            <a:ext cx="4216605" cy="523220"/>
          </a:xfrm>
          <a:prstGeom prst="rect">
            <a:avLst/>
          </a:prstGeom>
          <a:noFill/>
        </p:spPr>
        <p:txBody>
          <a:bodyPr wrap="square" rtlCol="0">
            <a:spAutoFit/>
          </a:bodyPr>
          <a:lstStyle/>
          <a:p>
            <a:pPr algn="ctr"/>
            <a:r>
              <a:rPr lang="en-CA" sz="2800" dirty="0"/>
              <a:t>Computed eigenvectors</a:t>
            </a:r>
          </a:p>
        </p:txBody>
      </p:sp>
    </p:spTree>
    <p:extLst>
      <p:ext uri="{BB962C8B-B14F-4D97-AF65-F5344CB8AC3E}">
        <p14:creationId xmlns:p14="http://schemas.microsoft.com/office/powerpoint/2010/main" val="2455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38943-EC6B-DA46-B20B-BF2BCDDBA8DE}"/>
              </a:ext>
            </a:extLst>
          </p:cNvPr>
          <p:cNvSpPr>
            <a:spLocks noGrp="1"/>
          </p:cNvSpPr>
          <p:nvPr>
            <p:ph type="sldNum" sz="quarter" idx="12"/>
          </p:nvPr>
        </p:nvSpPr>
        <p:spPr/>
        <p:txBody>
          <a:bodyPr/>
          <a:lstStyle/>
          <a:p>
            <a:fld id="{03991BCE-6C42-475B-AEED-9BEA686000B2}" type="slidenum">
              <a:rPr lang="en-CA" smtClean="0"/>
              <a:t>24</a:t>
            </a:fld>
            <a:endParaRPr lang="en-CA"/>
          </a:p>
        </p:txBody>
      </p:sp>
      <p:grpSp>
        <p:nvGrpSpPr>
          <p:cNvPr id="3" name="Group 2">
            <a:extLst>
              <a:ext uri="{FF2B5EF4-FFF2-40B4-BE49-F238E27FC236}">
                <a16:creationId xmlns:a16="http://schemas.microsoft.com/office/drawing/2014/main" id="{B362FD14-4ABB-8742-9056-BF31DA31A0BE}"/>
              </a:ext>
            </a:extLst>
          </p:cNvPr>
          <p:cNvGrpSpPr/>
          <p:nvPr/>
        </p:nvGrpSpPr>
        <p:grpSpPr>
          <a:xfrm>
            <a:off x="1015719" y="2026155"/>
            <a:ext cx="4556054" cy="2829916"/>
            <a:chOff x="9199004" y="1537921"/>
            <a:chExt cx="2390879" cy="1451505"/>
          </a:xfrm>
        </p:grpSpPr>
        <p:sp>
          <p:nvSpPr>
            <p:cNvPr id="4" name="Oval 3">
              <a:extLst>
                <a:ext uri="{FF2B5EF4-FFF2-40B4-BE49-F238E27FC236}">
                  <a16:creationId xmlns:a16="http://schemas.microsoft.com/office/drawing/2014/main" id="{BCE15105-07E0-4F4E-863F-D647FAB55F3F}"/>
                </a:ext>
              </a:extLst>
            </p:cNvPr>
            <p:cNvSpPr/>
            <p:nvPr/>
          </p:nvSpPr>
          <p:spPr>
            <a:xfrm rot="18442810">
              <a:off x="9952007" y="1068234"/>
              <a:ext cx="884874" cy="2390879"/>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a:extLst>
                <a:ext uri="{FF2B5EF4-FFF2-40B4-BE49-F238E27FC236}">
                  <a16:creationId xmlns:a16="http://schemas.microsoft.com/office/drawing/2014/main" id="{7FC99BE8-1583-AB4E-8EBC-305B41649C3E}"/>
                </a:ext>
              </a:extLst>
            </p:cNvPr>
            <p:cNvCxnSpPr>
              <a:cxnSpLocks/>
              <a:stCxn id="4" idx="2"/>
              <a:endCxn id="4" idx="6"/>
            </p:cNvCxnSpPr>
            <p:nvPr/>
          </p:nvCxnSpPr>
          <p:spPr>
            <a:xfrm flipV="1">
              <a:off x="10125841" y="1912102"/>
              <a:ext cx="537207" cy="703143"/>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2C07C5-127E-0C49-9DD3-E04381D04556}"/>
                </a:ext>
              </a:extLst>
            </p:cNvPr>
            <p:cNvCxnSpPr>
              <a:cxnSpLocks/>
              <a:stCxn id="4" idx="0"/>
              <a:endCxn id="4" idx="4"/>
            </p:cNvCxnSpPr>
            <p:nvPr/>
          </p:nvCxnSpPr>
          <p:spPr>
            <a:xfrm>
              <a:off x="9444518" y="1537921"/>
              <a:ext cx="1899852" cy="1451505"/>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F455C8C4-2051-B949-B542-9FCB5C09469A}"/>
              </a:ext>
            </a:extLst>
          </p:cNvPr>
          <p:cNvSpPr txBox="1"/>
          <p:nvPr/>
        </p:nvSpPr>
        <p:spPr>
          <a:xfrm>
            <a:off x="1219483" y="5193474"/>
            <a:ext cx="3692334" cy="523220"/>
          </a:xfrm>
          <a:prstGeom prst="rect">
            <a:avLst/>
          </a:prstGeom>
          <a:noFill/>
        </p:spPr>
        <p:txBody>
          <a:bodyPr wrap="square" rtlCol="0">
            <a:spAutoFit/>
          </a:bodyPr>
          <a:lstStyle/>
          <a:p>
            <a:pPr algn="ctr"/>
            <a:r>
              <a:rPr lang="en-CA" sz="2800" dirty="0"/>
              <a:t>Cross-field symmetry</a:t>
            </a:r>
          </a:p>
        </p:txBody>
      </p:sp>
      <p:grpSp>
        <p:nvGrpSpPr>
          <p:cNvPr id="8" name="Group 7">
            <a:extLst>
              <a:ext uri="{FF2B5EF4-FFF2-40B4-BE49-F238E27FC236}">
                <a16:creationId xmlns:a16="http://schemas.microsoft.com/office/drawing/2014/main" id="{F33DFD39-6217-B041-BEE3-1D3CA4EA8D5E}"/>
              </a:ext>
            </a:extLst>
          </p:cNvPr>
          <p:cNvGrpSpPr/>
          <p:nvPr/>
        </p:nvGrpSpPr>
        <p:grpSpPr>
          <a:xfrm>
            <a:off x="6355352" y="1499408"/>
            <a:ext cx="4689696" cy="3037761"/>
            <a:chOff x="9268839" y="3254387"/>
            <a:chExt cx="2472272" cy="1601418"/>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F0AEA4-296D-2049-BF60-A6F0BFF0764F}"/>
                    </a:ext>
                  </a:extLst>
                </p:cNvPr>
                <p:cNvSpPr txBox="1"/>
                <p:nvPr/>
              </p:nvSpPr>
              <p:spPr>
                <a:xfrm>
                  <a:off x="9268839" y="3254387"/>
                  <a:ext cx="385211" cy="3082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000000"/>
                                </a:solidFill>
                                <a:latin typeface="Cambria Math" panose="02040503050406030204" pitchFamily="18" charset="0"/>
                              </a:rPr>
                            </m:ctrlPr>
                          </m:sSubPr>
                          <m:e>
                            <m:r>
                              <a:rPr lang="en-CA" sz="3200" b="1" i="1" smtClean="0">
                                <a:solidFill>
                                  <a:srgbClr val="000000"/>
                                </a:solidFill>
                                <a:latin typeface="Cambria Math" panose="02040503050406030204" pitchFamily="18" charset="0"/>
                              </a:rPr>
                              <m:t>𝒗</m:t>
                            </m:r>
                          </m:e>
                          <m:sub>
                            <m:r>
                              <a:rPr lang="en-US" sz="3200" b="1" i="1" smtClean="0">
                                <a:solidFill>
                                  <a:srgbClr val="000000"/>
                                </a:solidFill>
                                <a:latin typeface="Cambria Math" panose="02040503050406030204" pitchFamily="18" charset="0"/>
                              </a:rPr>
                              <m:t>𝟏</m:t>
                            </m:r>
                          </m:sub>
                        </m:sSub>
                      </m:oMath>
                    </m:oMathPara>
                  </a14:m>
                  <a:endParaRPr lang="en-CA" sz="3200" b="1" dirty="0">
                    <a:solidFill>
                      <a:srgbClr val="000000"/>
                    </a:solidFill>
                  </a:endParaRPr>
                </a:p>
              </p:txBody>
            </p:sp>
          </mc:Choice>
          <mc:Fallback xmlns="">
            <p:sp>
              <p:nvSpPr>
                <p:cNvPr id="14" name="TextBox 13">
                  <a:extLst>
                    <a:ext uri="{FF2B5EF4-FFF2-40B4-BE49-F238E27FC236}">
                      <a16:creationId xmlns:a16="http://schemas.microsoft.com/office/drawing/2014/main" id="{B1F0AEA4-296D-2049-BF60-A6F0BFF0764F}"/>
                    </a:ext>
                  </a:extLst>
                </p:cNvPr>
                <p:cNvSpPr txBox="1">
                  <a:spLocks noRot="1" noChangeAspect="1" noMove="1" noResize="1" noEditPoints="1" noAdjustHandles="1" noChangeArrowheads="1" noChangeShapeType="1" noTextEdit="1"/>
                </p:cNvSpPr>
                <p:nvPr/>
              </p:nvSpPr>
              <p:spPr>
                <a:xfrm>
                  <a:off x="9268839" y="3254387"/>
                  <a:ext cx="385211" cy="308276"/>
                </a:xfrm>
                <a:prstGeom prst="rect">
                  <a:avLst/>
                </a:prstGeom>
                <a:blipFill>
                  <a:blip r:embed="rId3"/>
                  <a:stretch>
                    <a:fillRect b="-4255"/>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47F616A0-CAD8-304C-B9A8-5A39A26CEB26}"/>
                </a:ext>
              </a:extLst>
            </p:cNvPr>
            <p:cNvSpPr/>
            <p:nvPr/>
          </p:nvSpPr>
          <p:spPr>
            <a:xfrm rot="18442810">
              <a:off x="10103235" y="3092976"/>
              <a:ext cx="884874" cy="2390879"/>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 name="Straight Connector 9">
              <a:extLst>
                <a:ext uri="{FF2B5EF4-FFF2-40B4-BE49-F238E27FC236}">
                  <a16:creationId xmlns:a16="http://schemas.microsoft.com/office/drawing/2014/main" id="{B079DD2C-53FD-5745-8458-5A580B962494}"/>
                </a:ext>
              </a:extLst>
            </p:cNvPr>
            <p:cNvCxnSpPr>
              <a:cxnSpLocks/>
              <a:stCxn id="9" idx="0"/>
            </p:cNvCxnSpPr>
            <p:nvPr/>
          </p:nvCxnSpPr>
          <p:spPr>
            <a:xfrm>
              <a:off x="9595746" y="3562663"/>
              <a:ext cx="973016" cy="725752"/>
            </a:xfrm>
            <a:prstGeom prst="line">
              <a:avLst/>
            </a:prstGeom>
            <a:ln w="7620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1E272D-9C1D-9D45-AA90-02105CE6A6DC}"/>
                </a:ext>
              </a:extLst>
            </p:cNvPr>
            <p:cNvCxnSpPr>
              <a:cxnSpLocks/>
            </p:cNvCxnSpPr>
            <p:nvPr/>
          </p:nvCxnSpPr>
          <p:spPr>
            <a:xfrm rot="10800000" flipV="1">
              <a:off x="10283011" y="4288414"/>
              <a:ext cx="268604" cy="377981"/>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425A587-8C56-3A4B-8D2C-15DD5E2026C2}"/>
                </a:ext>
              </a:extLst>
            </p:cNvPr>
            <p:cNvSpPr/>
            <p:nvPr/>
          </p:nvSpPr>
          <p:spPr>
            <a:xfrm>
              <a:off x="10517588" y="4238408"/>
              <a:ext cx="100013" cy="100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5266B5-AACA-4149-9580-CA9CAA38F538}"/>
                    </a:ext>
                  </a:extLst>
                </p:cNvPr>
                <p:cNvSpPr txBox="1"/>
                <p:nvPr/>
              </p:nvSpPr>
              <p:spPr>
                <a:xfrm>
                  <a:off x="10006792" y="4547529"/>
                  <a:ext cx="385211" cy="3082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FF0000"/>
                                </a:solidFill>
                                <a:latin typeface="Cambria Math" panose="02040503050406030204" pitchFamily="18" charset="0"/>
                              </a:rPr>
                            </m:ctrlPr>
                          </m:sSubPr>
                          <m:e>
                            <m:r>
                              <a:rPr lang="en-CA" sz="3200" b="1" i="1" smtClean="0">
                                <a:solidFill>
                                  <a:srgbClr val="FF0000"/>
                                </a:solidFill>
                                <a:latin typeface="Cambria Math" panose="02040503050406030204" pitchFamily="18" charset="0"/>
                              </a:rPr>
                              <m:t>𝒗</m:t>
                            </m:r>
                          </m:e>
                          <m:sub>
                            <m:r>
                              <a:rPr lang="en-US" sz="3200" b="1" i="1" smtClean="0">
                                <a:solidFill>
                                  <a:srgbClr val="FF0000"/>
                                </a:solidFill>
                                <a:latin typeface="Cambria Math" panose="02040503050406030204" pitchFamily="18" charset="0"/>
                              </a:rPr>
                              <m:t>𝟐</m:t>
                            </m:r>
                          </m:sub>
                        </m:sSub>
                      </m:oMath>
                    </m:oMathPara>
                  </a14:m>
                  <a:endParaRPr lang="en-CA" sz="3200" b="1" dirty="0">
                    <a:solidFill>
                      <a:srgbClr val="FF0000"/>
                    </a:solidFill>
                  </a:endParaRPr>
                </a:p>
              </p:txBody>
            </p:sp>
          </mc:Choice>
          <mc:Fallback xmlns="">
            <p:sp>
              <p:nvSpPr>
                <p:cNvPr id="13" name="TextBox 12">
                  <a:extLst>
                    <a:ext uri="{FF2B5EF4-FFF2-40B4-BE49-F238E27FC236}">
                      <a16:creationId xmlns:a16="http://schemas.microsoft.com/office/drawing/2014/main" id="{7B5266B5-AACA-4149-9580-CA9CAA38F538}"/>
                    </a:ext>
                  </a:extLst>
                </p:cNvPr>
                <p:cNvSpPr txBox="1">
                  <a:spLocks noRot="1" noChangeAspect="1" noMove="1" noResize="1" noEditPoints="1" noAdjustHandles="1" noChangeArrowheads="1" noChangeShapeType="1" noTextEdit="1"/>
                </p:cNvSpPr>
                <p:nvPr/>
              </p:nvSpPr>
              <p:spPr>
                <a:xfrm>
                  <a:off x="10006792" y="4547529"/>
                  <a:ext cx="385211" cy="308276"/>
                </a:xfrm>
                <a:prstGeom prst="rect">
                  <a:avLst/>
                </a:prstGeom>
                <a:blipFill>
                  <a:blip r:embed="rId4"/>
                  <a:stretch>
                    <a:fillRect b="-4255"/>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6BA08ACE-1007-A849-A27F-1FE43849F864}"/>
              </a:ext>
            </a:extLst>
          </p:cNvPr>
          <p:cNvSpPr txBox="1"/>
          <p:nvPr/>
        </p:nvSpPr>
        <p:spPr>
          <a:xfrm>
            <a:off x="6641249" y="5193474"/>
            <a:ext cx="4216605" cy="523220"/>
          </a:xfrm>
          <a:prstGeom prst="rect">
            <a:avLst/>
          </a:prstGeom>
          <a:noFill/>
        </p:spPr>
        <p:txBody>
          <a:bodyPr wrap="square" rtlCol="0">
            <a:spAutoFit/>
          </a:bodyPr>
          <a:lstStyle/>
          <a:p>
            <a:pPr algn="ctr"/>
            <a:r>
              <a:rPr lang="en-CA" sz="2800" dirty="0"/>
              <a:t>Computed eigenvectors</a:t>
            </a:r>
          </a:p>
        </p:txBody>
      </p:sp>
    </p:spTree>
    <p:extLst>
      <p:ext uri="{BB962C8B-B14F-4D97-AF65-F5344CB8AC3E}">
        <p14:creationId xmlns:p14="http://schemas.microsoft.com/office/powerpoint/2010/main" val="12338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38943-EC6B-DA46-B20B-BF2BCDDBA8DE}"/>
              </a:ext>
            </a:extLst>
          </p:cNvPr>
          <p:cNvSpPr>
            <a:spLocks noGrp="1"/>
          </p:cNvSpPr>
          <p:nvPr>
            <p:ph type="sldNum" sz="quarter" idx="12"/>
          </p:nvPr>
        </p:nvSpPr>
        <p:spPr/>
        <p:txBody>
          <a:bodyPr/>
          <a:lstStyle/>
          <a:p>
            <a:fld id="{03991BCE-6C42-475B-AEED-9BEA686000B2}" type="slidenum">
              <a:rPr lang="en-CA" smtClean="0"/>
              <a:t>25</a:t>
            </a:fld>
            <a:endParaRPr lang="en-CA"/>
          </a:p>
        </p:txBody>
      </p:sp>
      <p:grpSp>
        <p:nvGrpSpPr>
          <p:cNvPr id="3" name="Group 2">
            <a:extLst>
              <a:ext uri="{FF2B5EF4-FFF2-40B4-BE49-F238E27FC236}">
                <a16:creationId xmlns:a16="http://schemas.microsoft.com/office/drawing/2014/main" id="{B362FD14-4ABB-8742-9056-BF31DA31A0BE}"/>
              </a:ext>
            </a:extLst>
          </p:cNvPr>
          <p:cNvGrpSpPr/>
          <p:nvPr/>
        </p:nvGrpSpPr>
        <p:grpSpPr>
          <a:xfrm>
            <a:off x="1015719" y="2026155"/>
            <a:ext cx="4556054" cy="2829916"/>
            <a:chOff x="9199004" y="1537921"/>
            <a:chExt cx="2390879" cy="1451505"/>
          </a:xfrm>
        </p:grpSpPr>
        <p:sp>
          <p:nvSpPr>
            <p:cNvPr id="4" name="Oval 3">
              <a:extLst>
                <a:ext uri="{FF2B5EF4-FFF2-40B4-BE49-F238E27FC236}">
                  <a16:creationId xmlns:a16="http://schemas.microsoft.com/office/drawing/2014/main" id="{BCE15105-07E0-4F4E-863F-D647FAB55F3F}"/>
                </a:ext>
              </a:extLst>
            </p:cNvPr>
            <p:cNvSpPr/>
            <p:nvPr/>
          </p:nvSpPr>
          <p:spPr>
            <a:xfrm rot="18442810">
              <a:off x="9952007" y="1068234"/>
              <a:ext cx="884874" cy="2390879"/>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a:extLst>
                <a:ext uri="{FF2B5EF4-FFF2-40B4-BE49-F238E27FC236}">
                  <a16:creationId xmlns:a16="http://schemas.microsoft.com/office/drawing/2014/main" id="{7FC99BE8-1583-AB4E-8EBC-305B41649C3E}"/>
                </a:ext>
              </a:extLst>
            </p:cNvPr>
            <p:cNvCxnSpPr>
              <a:cxnSpLocks/>
              <a:stCxn id="4" idx="2"/>
              <a:endCxn id="4" idx="6"/>
            </p:cNvCxnSpPr>
            <p:nvPr/>
          </p:nvCxnSpPr>
          <p:spPr>
            <a:xfrm flipV="1">
              <a:off x="10125841" y="1912102"/>
              <a:ext cx="537207" cy="703143"/>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2C07C5-127E-0C49-9DD3-E04381D04556}"/>
                </a:ext>
              </a:extLst>
            </p:cNvPr>
            <p:cNvCxnSpPr>
              <a:cxnSpLocks/>
              <a:stCxn id="4" idx="0"/>
              <a:endCxn id="4" idx="4"/>
            </p:cNvCxnSpPr>
            <p:nvPr/>
          </p:nvCxnSpPr>
          <p:spPr>
            <a:xfrm>
              <a:off x="9444518" y="1537921"/>
              <a:ext cx="1899852" cy="1451505"/>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F455C8C4-2051-B949-B542-9FCB5C09469A}"/>
              </a:ext>
            </a:extLst>
          </p:cNvPr>
          <p:cNvSpPr txBox="1"/>
          <p:nvPr/>
        </p:nvSpPr>
        <p:spPr>
          <a:xfrm>
            <a:off x="1219483" y="5193474"/>
            <a:ext cx="3692334" cy="523220"/>
          </a:xfrm>
          <a:prstGeom prst="rect">
            <a:avLst/>
          </a:prstGeom>
          <a:noFill/>
        </p:spPr>
        <p:txBody>
          <a:bodyPr wrap="square" rtlCol="0">
            <a:spAutoFit/>
          </a:bodyPr>
          <a:lstStyle/>
          <a:p>
            <a:pPr algn="ctr"/>
            <a:r>
              <a:rPr lang="en-CA" sz="2800" dirty="0"/>
              <a:t>Cross-field symmetry</a:t>
            </a:r>
          </a:p>
        </p:txBody>
      </p:sp>
      <p:grpSp>
        <p:nvGrpSpPr>
          <p:cNvPr id="8" name="Group 7">
            <a:extLst>
              <a:ext uri="{FF2B5EF4-FFF2-40B4-BE49-F238E27FC236}">
                <a16:creationId xmlns:a16="http://schemas.microsoft.com/office/drawing/2014/main" id="{F33DFD39-6217-B041-BEE3-1D3CA4EA8D5E}"/>
              </a:ext>
            </a:extLst>
          </p:cNvPr>
          <p:cNvGrpSpPr/>
          <p:nvPr/>
        </p:nvGrpSpPr>
        <p:grpSpPr>
          <a:xfrm>
            <a:off x="6355352" y="1607441"/>
            <a:ext cx="4689696" cy="2946376"/>
            <a:chOff x="9268839" y="3311340"/>
            <a:chExt cx="2472272" cy="1553243"/>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F0AEA4-296D-2049-BF60-A6F0BFF0764F}"/>
                    </a:ext>
                  </a:extLst>
                </p:cNvPr>
                <p:cNvSpPr txBox="1"/>
                <p:nvPr/>
              </p:nvSpPr>
              <p:spPr>
                <a:xfrm>
                  <a:off x="10061255" y="4556307"/>
                  <a:ext cx="385211" cy="3082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000000"/>
                                </a:solidFill>
                                <a:latin typeface="Cambria Math" panose="02040503050406030204" pitchFamily="18" charset="0"/>
                              </a:rPr>
                            </m:ctrlPr>
                          </m:sSubPr>
                          <m:e>
                            <m:r>
                              <a:rPr lang="en-CA" sz="3200" b="1" i="1" smtClean="0">
                                <a:solidFill>
                                  <a:srgbClr val="000000"/>
                                </a:solidFill>
                                <a:latin typeface="Cambria Math" panose="02040503050406030204" pitchFamily="18" charset="0"/>
                              </a:rPr>
                              <m:t>𝒗</m:t>
                            </m:r>
                          </m:e>
                          <m:sub>
                            <m:r>
                              <a:rPr lang="en-US" sz="3200" b="1" i="1" smtClean="0">
                                <a:solidFill>
                                  <a:srgbClr val="000000"/>
                                </a:solidFill>
                                <a:latin typeface="Cambria Math" panose="02040503050406030204" pitchFamily="18" charset="0"/>
                              </a:rPr>
                              <m:t>𝟏</m:t>
                            </m:r>
                          </m:sub>
                        </m:sSub>
                      </m:oMath>
                    </m:oMathPara>
                  </a14:m>
                  <a:endParaRPr lang="en-CA" sz="3200" b="1" dirty="0">
                    <a:solidFill>
                      <a:srgbClr val="000000"/>
                    </a:solidFill>
                  </a:endParaRPr>
                </a:p>
              </p:txBody>
            </p:sp>
          </mc:Choice>
          <mc:Fallback xmlns="">
            <p:sp>
              <p:nvSpPr>
                <p:cNvPr id="14" name="TextBox 13">
                  <a:extLst>
                    <a:ext uri="{FF2B5EF4-FFF2-40B4-BE49-F238E27FC236}">
                      <a16:creationId xmlns:a16="http://schemas.microsoft.com/office/drawing/2014/main" id="{B1F0AEA4-296D-2049-BF60-A6F0BFF0764F}"/>
                    </a:ext>
                  </a:extLst>
                </p:cNvPr>
                <p:cNvSpPr txBox="1">
                  <a:spLocks noRot="1" noChangeAspect="1" noMove="1" noResize="1" noEditPoints="1" noAdjustHandles="1" noChangeArrowheads="1" noChangeShapeType="1" noTextEdit="1"/>
                </p:cNvSpPr>
                <p:nvPr/>
              </p:nvSpPr>
              <p:spPr>
                <a:xfrm>
                  <a:off x="10061255" y="4556307"/>
                  <a:ext cx="385211" cy="308276"/>
                </a:xfrm>
                <a:prstGeom prst="rect">
                  <a:avLst/>
                </a:prstGeom>
                <a:blipFill>
                  <a:blip r:embed="rId3"/>
                  <a:stretch>
                    <a:fillRect b="-2128"/>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47F616A0-CAD8-304C-B9A8-5A39A26CEB26}"/>
                </a:ext>
              </a:extLst>
            </p:cNvPr>
            <p:cNvSpPr/>
            <p:nvPr/>
          </p:nvSpPr>
          <p:spPr>
            <a:xfrm rot="18442810">
              <a:off x="10103235" y="3092976"/>
              <a:ext cx="884874" cy="2390879"/>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 name="Straight Connector 9">
              <a:extLst>
                <a:ext uri="{FF2B5EF4-FFF2-40B4-BE49-F238E27FC236}">
                  <a16:creationId xmlns:a16="http://schemas.microsoft.com/office/drawing/2014/main" id="{B079DD2C-53FD-5745-8458-5A580B962494}"/>
                </a:ext>
              </a:extLst>
            </p:cNvPr>
            <p:cNvCxnSpPr>
              <a:cxnSpLocks/>
              <a:stCxn id="9" idx="0"/>
            </p:cNvCxnSpPr>
            <p:nvPr/>
          </p:nvCxnSpPr>
          <p:spPr>
            <a:xfrm>
              <a:off x="9595746" y="3562663"/>
              <a:ext cx="973016" cy="725752"/>
            </a:xfrm>
            <a:prstGeom prst="line">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1E272D-9C1D-9D45-AA90-02105CE6A6DC}"/>
                </a:ext>
              </a:extLst>
            </p:cNvPr>
            <p:cNvCxnSpPr>
              <a:cxnSpLocks/>
            </p:cNvCxnSpPr>
            <p:nvPr/>
          </p:nvCxnSpPr>
          <p:spPr>
            <a:xfrm rot="10800000" flipV="1">
              <a:off x="10283011" y="4288414"/>
              <a:ext cx="268604" cy="377981"/>
            </a:xfrm>
            <a:prstGeom prst="line">
              <a:avLst/>
            </a:prstGeom>
            <a:ln w="762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425A587-8C56-3A4B-8D2C-15DD5E2026C2}"/>
                </a:ext>
              </a:extLst>
            </p:cNvPr>
            <p:cNvSpPr/>
            <p:nvPr/>
          </p:nvSpPr>
          <p:spPr>
            <a:xfrm>
              <a:off x="10517588" y="4238408"/>
              <a:ext cx="100013" cy="100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5266B5-AACA-4149-9580-CA9CAA38F538}"/>
                    </a:ext>
                  </a:extLst>
                </p:cNvPr>
                <p:cNvSpPr txBox="1"/>
                <p:nvPr/>
              </p:nvSpPr>
              <p:spPr>
                <a:xfrm>
                  <a:off x="9268839" y="3311340"/>
                  <a:ext cx="385211" cy="3082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3200" b="1" i="1" smtClean="0">
                                <a:solidFill>
                                  <a:srgbClr val="FF0000"/>
                                </a:solidFill>
                                <a:latin typeface="Cambria Math" panose="02040503050406030204" pitchFamily="18" charset="0"/>
                              </a:rPr>
                            </m:ctrlPr>
                          </m:sSubPr>
                          <m:e>
                            <m:r>
                              <a:rPr lang="en-CA" sz="3200" b="1" i="1" smtClean="0">
                                <a:solidFill>
                                  <a:srgbClr val="FF0000"/>
                                </a:solidFill>
                                <a:latin typeface="Cambria Math" panose="02040503050406030204" pitchFamily="18" charset="0"/>
                              </a:rPr>
                              <m:t>𝒗</m:t>
                            </m:r>
                          </m:e>
                          <m:sub>
                            <m:r>
                              <a:rPr lang="en-US" sz="3200" b="1" i="1" smtClean="0">
                                <a:solidFill>
                                  <a:srgbClr val="FF0000"/>
                                </a:solidFill>
                                <a:latin typeface="Cambria Math" panose="02040503050406030204" pitchFamily="18" charset="0"/>
                              </a:rPr>
                              <m:t>𝟐</m:t>
                            </m:r>
                          </m:sub>
                        </m:sSub>
                      </m:oMath>
                    </m:oMathPara>
                  </a14:m>
                  <a:endParaRPr lang="en-CA" sz="3200" b="1" dirty="0">
                    <a:solidFill>
                      <a:srgbClr val="FF0000"/>
                    </a:solidFill>
                  </a:endParaRPr>
                </a:p>
              </p:txBody>
            </p:sp>
          </mc:Choice>
          <mc:Fallback xmlns="">
            <p:sp>
              <p:nvSpPr>
                <p:cNvPr id="13" name="TextBox 12">
                  <a:extLst>
                    <a:ext uri="{FF2B5EF4-FFF2-40B4-BE49-F238E27FC236}">
                      <a16:creationId xmlns:a16="http://schemas.microsoft.com/office/drawing/2014/main" id="{7B5266B5-AACA-4149-9580-CA9CAA38F538}"/>
                    </a:ext>
                  </a:extLst>
                </p:cNvPr>
                <p:cNvSpPr txBox="1">
                  <a:spLocks noRot="1" noChangeAspect="1" noMove="1" noResize="1" noEditPoints="1" noAdjustHandles="1" noChangeArrowheads="1" noChangeShapeType="1" noTextEdit="1"/>
                </p:cNvSpPr>
                <p:nvPr/>
              </p:nvSpPr>
              <p:spPr>
                <a:xfrm>
                  <a:off x="9268839" y="3311340"/>
                  <a:ext cx="385211" cy="308276"/>
                </a:xfrm>
                <a:prstGeom prst="rect">
                  <a:avLst/>
                </a:prstGeom>
                <a:blipFill>
                  <a:blip r:embed="rId4"/>
                  <a:stretch>
                    <a:fillRect b="-2128"/>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6BA08ACE-1007-A849-A27F-1FE43849F864}"/>
              </a:ext>
            </a:extLst>
          </p:cNvPr>
          <p:cNvSpPr txBox="1"/>
          <p:nvPr/>
        </p:nvSpPr>
        <p:spPr>
          <a:xfrm>
            <a:off x="6641249" y="5193474"/>
            <a:ext cx="4216605" cy="523220"/>
          </a:xfrm>
          <a:prstGeom prst="rect">
            <a:avLst/>
          </a:prstGeom>
          <a:noFill/>
        </p:spPr>
        <p:txBody>
          <a:bodyPr wrap="square" rtlCol="0">
            <a:spAutoFit/>
          </a:bodyPr>
          <a:lstStyle/>
          <a:p>
            <a:pPr algn="ctr"/>
            <a:r>
              <a:rPr lang="en-CA" sz="2800" dirty="0"/>
              <a:t>Computed eigenvectors</a:t>
            </a:r>
          </a:p>
        </p:txBody>
      </p:sp>
    </p:spTree>
    <p:extLst>
      <p:ext uri="{BB962C8B-B14F-4D97-AF65-F5344CB8AC3E}">
        <p14:creationId xmlns:p14="http://schemas.microsoft.com/office/powerpoint/2010/main" val="42412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C795F-48FB-4391-9A94-1DF3A9E4E2AE}"/>
              </a:ext>
            </a:extLst>
          </p:cNvPr>
          <p:cNvSpPr>
            <a:spLocks noGrp="1"/>
          </p:cNvSpPr>
          <p:nvPr>
            <p:ph type="sldNum" sz="quarter" idx="12"/>
          </p:nvPr>
        </p:nvSpPr>
        <p:spPr>
          <a:xfrm>
            <a:off x="9099625" y="6356350"/>
            <a:ext cx="2743200" cy="365125"/>
          </a:xfrm>
        </p:spPr>
        <p:txBody>
          <a:bodyPr/>
          <a:lstStyle/>
          <a:p>
            <a:fld id="{03991BCE-6C42-475B-AEED-9BEA686000B2}" type="slidenum">
              <a:rPr lang="en-CA" smtClean="0"/>
              <a:t>26</a:t>
            </a:fld>
            <a:endParaRPr lang="en-CA"/>
          </a:p>
        </p:txBody>
      </p:sp>
      <p:pic>
        <p:nvPicPr>
          <p:cNvPr id="5" name="Picture 4">
            <a:extLst>
              <a:ext uri="{FF2B5EF4-FFF2-40B4-BE49-F238E27FC236}">
                <a16:creationId xmlns:a16="http://schemas.microsoft.com/office/drawing/2014/main" id="{07DF8CA1-E1C8-4165-A893-957C8DF670FE}"/>
              </a:ext>
            </a:extLst>
          </p:cNvPr>
          <p:cNvPicPr>
            <a:picLocks noChangeAspect="1"/>
          </p:cNvPicPr>
          <p:nvPr/>
        </p:nvPicPr>
        <p:blipFill>
          <a:blip r:embed="rId3">
            <a:clrChange>
              <a:clrFrom>
                <a:srgbClr val="FFFFFF"/>
              </a:clrFrom>
              <a:clrTo>
                <a:srgbClr val="FFFFFF">
                  <a:alpha val="0"/>
                </a:srgbClr>
              </a:clrTo>
            </a:clrChange>
            <a:lum bright="20000" contrast="-40000"/>
          </a:blip>
          <a:stretch>
            <a:fillRect/>
          </a:stretch>
        </p:blipFill>
        <p:spPr>
          <a:xfrm>
            <a:off x="211441" y="1390261"/>
            <a:ext cx="8458254" cy="4500466"/>
          </a:xfrm>
          <a:prstGeom prst="rect">
            <a:avLst/>
          </a:prstGeom>
        </p:spPr>
      </p:pic>
      <p:cxnSp>
        <p:nvCxnSpPr>
          <p:cNvPr id="9" name="Straight Connector 8">
            <a:extLst>
              <a:ext uri="{FF2B5EF4-FFF2-40B4-BE49-F238E27FC236}">
                <a16:creationId xmlns:a16="http://schemas.microsoft.com/office/drawing/2014/main" id="{6DE6DCAC-4C71-B342-B74C-7020704397D8}"/>
              </a:ext>
            </a:extLst>
          </p:cNvPr>
          <p:cNvCxnSpPr/>
          <p:nvPr/>
        </p:nvCxnSpPr>
        <p:spPr>
          <a:xfrm>
            <a:off x="7913077" y="3108150"/>
            <a:ext cx="468923" cy="526004"/>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50076D-E983-3C4A-A20B-17192D44A80F}"/>
              </a:ext>
            </a:extLst>
          </p:cNvPr>
          <p:cNvCxnSpPr>
            <a:cxnSpLocks/>
          </p:cNvCxnSpPr>
          <p:nvPr/>
        </p:nvCxnSpPr>
        <p:spPr>
          <a:xfrm>
            <a:off x="7315200" y="2719754"/>
            <a:ext cx="597877" cy="388396"/>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1D4E35-61B2-C349-95AC-387BB18B4E53}"/>
              </a:ext>
            </a:extLst>
          </p:cNvPr>
          <p:cNvCxnSpPr>
            <a:cxnSpLocks/>
          </p:cNvCxnSpPr>
          <p:nvPr/>
        </p:nvCxnSpPr>
        <p:spPr>
          <a:xfrm>
            <a:off x="6600092" y="2368062"/>
            <a:ext cx="715108" cy="351692"/>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8DB997-2450-7640-8BB4-17CEF1530344}"/>
              </a:ext>
            </a:extLst>
          </p:cNvPr>
          <p:cNvCxnSpPr>
            <a:cxnSpLocks/>
          </p:cNvCxnSpPr>
          <p:nvPr/>
        </p:nvCxnSpPr>
        <p:spPr>
          <a:xfrm>
            <a:off x="5661357" y="2030824"/>
            <a:ext cx="938735" cy="337238"/>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144DE2C1-7565-9249-B1D1-75A29C91615E}"/>
              </a:ext>
            </a:extLst>
          </p:cNvPr>
          <p:cNvSpPr/>
          <p:nvPr/>
        </p:nvSpPr>
        <p:spPr>
          <a:xfrm rot="1140241" flipV="1">
            <a:off x="4898135" y="2223097"/>
            <a:ext cx="2700788" cy="313376"/>
          </a:xfrm>
          <a:prstGeom prst="arc">
            <a:avLst>
              <a:gd name="adj1" fmla="val 10043728"/>
              <a:gd name="adj2" fmla="val 17438207"/>
            </a:avLst>
          </a:prstGeom>
          <a:ln w="571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6745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C795F-48FB-4391-9A94-1DF3A9E4E2AE}"/>
              </a:ext>
            </a:extLst>
          </p:cNvPr>
          <p:cNvSpPr>
            <a:spLocks noGrp="1"/>
          </p:cNvSpPr>
          <p:nvPr>
            <p:ph type="sldNum" sz="quarter" idx="12"/>
          </p:nvPr>
        </p:nvSpPr>
        <p:spPr>
          <a:xfrm>
            <a:off x="9099625" y="6356350"/>
            <a:ext cx="2743200" cy="365125"/>
          </a:xfrm>
        </p:spPr>
        <p:txBody>
          <a:bodyPr/>
          <a:lstStyle/>
          <a:p>
            <a:fld id="{03991BCE-6C42-475B-AEED-9BEA686000B2}" type="slidenum">
              <a:rPr lang="en-CA" smtClean="0"/>
              <a:t>27</a:t>
            </a:fld>
            <a:endParaRPr lang="en-CA"/>
          </a:p>
        </p:txBody>
      </p:sp>
      <p:pic>
        <p:nvPicPr>
          <p:cNvPr id="5" name="Picture 4">
            <a:extLst>
              <a:ext uri="{FF2B5EF4-FFF2-40B4-BE49-F238E27FC236}">
                <a16:creationId xmlns:a16="http://schemas.microsoft.com/office/drawing/2014/main" id="{07DF8CA1-E1C8-4165-A893-957C8DF670FE}"/>
              </a:ext>
            </a:extLst>
          </p:cNvPr>
          <p:cNvPicPr>
            <a:picLocks noChangeAspect="1"/>
          </p:cNvPicPr>
          <p:nvPr/>
        </p:nvPicPr>
        <p:blipFill>
          <a:blip r:embed="rId3">
            <a:clrChange>
              <a:clrFrom>
                <a:srgbClr val="FFFFFF"/>
              </a:clrFrom>
              <a:clrTo>
                <a:srgbClr val="FFFFFF">
                  <a:alpha val="0"/>
                </a:srgbClr>
              </a:clrTo>
            </a:clrChange>
            <a:lum bright="20000" contrast="-40000"/>
          </a:blip>
          <a:stretch>
            <a:fillRect/>
          </a:stretch>
        </p:blipFill>
        <p:spPr>
          <a:xfrm>
            <a:off x="211441" y="1390261"/>
            <a:ext cx="8458254" cy="4500466"/>
          </a:xfrm>
          <a:prstGeom prst="rect">
            <a:avLst/>
          </a:prstGeom>
        </p:spPr>
      </p:pic>
      <p:cxnSp>
        <p:nvCxnSpPr>
          <p:cNvPr id="9" name="Straight Connector 8">
            <a:extLst>
              <a:ext uri="{FF2B5EF4-FFF2-40B4-BE49-F238E27FC236}">
                <a16:creationId xmlns:a16="http://schemas.microsoft.com/office/drawing/2014/main" id="{6DE6DCAC-4C71-B342-B74C-7020704397D8}"/>
              </a:ext>
            </a:extLst>
          </p:cNvPr>
          <p:cNvCxnSpPr/>
          <p:nvPr/>
        </p:nvCxnSpPr>
        <p:spPr>
          <a:xfrm>
            <a:off x="7913077" y="3108150"/>
            <a:ext cx="468923" cy="526004"/>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50076D-E983-3C4A-A20B-17192D44A80F}"/>
              </a:ext>
            </a:extLst>
          </p:cNvPr>
          <p:cNvCxnSpPr>
            <a:cxnSpLocks/>
          </p:cNvCxnSpPr>
          <p:nvPr/>
        </p:nvCxnSpPr>
        <p:spPr>
          <a:xfrm>
            <a:off x="7315200" y="2719754"/>
            <a:ext cx="597877" cy="388396"/>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1D4E35-61B2-C349-95AC-387BB18B4E53}"/>
              </a:ext>
            </a:extLst>
          </p:cNvPr>
          <p:cNvCxnSpPr>
            <a:cxnSpLocks/>
          </p:cNvCxnSpPr>
          <p:nvPr/>
        </p:nvCxnSpPr>
        <p:spPr>
          <a:xfrm>
            <a:off x="6600092" y="2368062"/>
            <a:ext cx="715108" cy="351692"/>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8DB997-2450-7640-8BB4-17CEF1530344}"/>
              </a:ext>
            </a:extLst>
          </p:cNvPr>
          <p:cNvCxnSpPr>
            <a:cxnSpLocks/>
          </p:cNvCxnSpPr>
          <p:nvPr/>
        </p:nvCxnSpPr>
        <p:spPr>
          <a:xfrm>
            <a:off x="5661357" y="2030824"/>
            <a:ext cx="938735" cy="337238"/>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38304A-7507-6040-AD20-523B2D1F9C52}"/>
              </a:ext>
            </a:extLst>
          </p:cNvPr>
          <p:cNvCxnSpPr>
            <a:cxnSpLocks/>
          </p:cNvCxnSpPr>
          <p:nvPr/>
        </p:nvCxnSpPr>
        <p:spPr>
          <a:xfrm flipV="1">
            <a:off x="5451231" y="2030824"/>
            <a:ext cx="321940" cy="782714"/>
          </a:xfrm>
          <a:prstGeom prst="line">
            <a:avLst/>
          </a:prstGeom>
          <a:ln w="57150">
            <a:solidFill>
              <a:srgbClr val="0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7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69BFAC-6D6C-45BD-9322-95961E77F433}"/>
              </a:ext>
            </a:extLst>
          </p:cNvPr>
          <p:cNvSpPr>
            <a:spLocks noGrp="1"/>
          </p:cNvSpPr>
          <p:nvPr>
            <p:ph type="sldNum" sz="quarter" idx="12"/>
          </p:nvPr>
        </p:nvSpPr>
        <p:spPr/>
        <p:txBody>
          <a:bodyPr/>
          <a:lstStyle/>
          <a:p>
            <a:fld id="{03991BCE-6C42-475B-AEED-9BEA686000B2}" type="slidenum">
              <a:rPr lang="en-CA" smtClean="0"/>
              <a:t>28</a:t>
            </a:fld>
            <a:endParaRPr lang="en-CA" dirty="0"/>
          </a:p>
        </p:txBody>
      </p:sp>
      <p:sp>
        <p:nvSpPr>
          <p:cNvPr id="4" name="Oval 3">
            <a:extLst>
              <a:ext uri="{FF2B5EF4-FFF2-40B4-BE49-F238E27FC236}">
                <a16:creationId xmlns:a16="http://schemas.microsoft.com/office/drawing/2014/main" id="{A320C4AD-DBC4-429E-8CBE-26489E3C2E18}"/>
              </a:ext>
            </a:extLst>
          </p:cNvPr>
          <p:cNvSpPr/>
          <p:nvPr/>
        </p:nvSpPr>
        <p:spPr>
          <a:xfrm>
            <a:off x="4892878" y="2178757"/>
            <a:ext cx="2679454" cy="2728154"/>
          </a:xfrm>
          <a:prstGeom prst="ellipse">
            <a:avLst/>
          </a:prstGeom>
          <a:solidFill>
            <a:srgbClr val="B88179"/>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2" name="Group 21">
            <a:extLst>
              <a:ext uri="{FF2B5EF4-FFF2-40B4-BE49-F238E27FC236}">
                <a16:creationId xmlns:a16="http://schemas.microsoft.com/office/drawing/2014/main" id="{BE7E32EC-291C-463C-B83F-CB391C9F49B5}"/>
              </a:ext>
            </a:extLst>
          </p:cNvPr>
          <p:cNvGrpSpPr/>
          <p:nvPr/>
        </p:nvGrpSpPr>
        <p:grpSpPr>
          <a:xfrm>
            <a:off x="4892878" y="2178757"/>
            <a:ext cx="2679454" cy="2728154"/>
            <a:chOff x="4892878" y="2178757"/>
            <a:chExt cx="2679454" cy="2728154"/>
          </a:xfrm>
        </p:grpSpPr>
        <p:cxnSp>
          <p:nvCxnSpPr>
            <p:cNvPr id="5" name="Straight Connector 4">
              <a:extLst>
                <a:ext uri="{FF2B5EF4-FFF2-40B4-BE49-F238E27FC236}">
                  <a16:creationId xmlns:a16="http://schemas.microsoft.com/office/drawing/2014/main" id="{5C9918E2-216F-4C22-BE49-554DADF4BDBC}"/>
                </a:ext>
              </a:extLst>
            </p:cNvPr>
            <p:cNvCxnSpPr>
              <a:cxnSpLocks/>
              <a:stCxn id="4" idx="2"/>
              <a:endCxn id="4" idx="6"/>
            </p:cNvCxnSpPr>
            <p:nvPr/>
          </p:nvCxnSpPr>
          <p:spPr>
            <a:xfrm>
              <a:off x="4892878" y="3542834"/>
              <a:ext cx="2679454" cy="0"/>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5DC2CD-4619-4272-BE19-1B88F53C0CEA}"/>
                </a:ext>
              </a:extLst>
            </p:cNvPr>
            <p:cNvCxnSpPr>
              <a:cxnSpLocks/>
              <a:stCxn id="4" idx="0"/>
              <a:endCxn id="4" idx="4"/>
            </p:cNvCxnSpPr>
            <p:nvPr/>
          </p:nvCxnSpPr>
          <p:spPr>
            <a:xfrm>
              <a:off x="6232605" y="2178757"/>
              <a:ext cx="0" cy="2728154"/>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3120212-1F07-4803-8C04-6CC486341D89}"/>
              </a:ext>
            </a:extLst>
          </p:cNvPr>
          <p:cNvGrpSpPr/>
          <p:nvPr/>
        </p:nvGrpSpPr>
        <p:grpSpPr>
          <a:xfrm>
            <a:off x="8965197" y="2097071"/>
            <a:ext cx="2875360" cy="2814657"/>
            <a:chOff x="8263064" y="3074471"/>
            <a:chExt cx="2749551" cy="2814657"/>
          </a:xfrm>
        </p:grpSpPr>
        <p:sp>
          <p:nvSpPr>
            <p:cNvPr id="8" name="Oval 7">
              <a:extLst>
                <a:ext uri="{FF2B5EF4-FFF2-40B4-BE49-F238E27FC236}">
                  <a16:creationId xmlns:a16="http://schemas.microsoft.com/office/drawing/2014/main" id="{31AE34A5-794E-4229-ADAC-03488BF10915}"/>
                </a:ext>
              </a:extLst>
            </p:cNvPr>
            <p:cNvSpPr/>
            <p:nvPr/>
          </p:nvSpPr>
          <p:spPr>
            <a:xfrm>
              <a:off x="8263064" y="3156158"/>
              <a:ext cx="2556542" cy="2732970"/>
            </a:xfrm>
            <a:prstGeom prst="ellipse">
              <a:avLst/>
            </a:prstGeom>
            <a:solidFill>
              <a:srgbClr val="B88179">
                <a:alpha val="50196"/>
              </a:srgbClr>
            </a:solidFill>
            <a:ln w="19050">
              <a:solidFill>
                <a:srgbClr val="573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a:extLst>
                <a:ext uri="{FF2B5EF4-FFF2-40B4-BE49-F238E27FC236}">
                  <a16:creationId xmlns:a16="http://schemas.microsoft.com/office/drawing/2014/main" id="{E9C85749-74C4-4411-BF7A-F9754CFBC267}"/>
                </a:ext>
              </a:extLst>
            </p:cNvPr>
            <p:cNvCxnSpPr>
              <a:cxnSpLocks/>
              <a:stCxn id="8" idx="7"/>
            </p:cNvCxnSpPr>
            <p:nvPr/>
          </p:nvCxnSpPr>
          <p:spPr>
            <a:xfrm flipH="1">
              <a:off x="9584211" y="3556392"/>
              <a:ext cx="860998" cy="968615"/>
            </a:xfrm>
            <a:prstGeom prst="line">
              <a:avLst/>
            </a:prstGeom>
            <a:ln w="1016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7DFAEA-6F9F-4802-BDDC-E37D3DC3FB78}"/>
                </a:ext>
              </a:extLst>
            </p:cNvPr>
            <p:cNvCxnSpPr>
              <a:cxnSpLocks/>
              <a:endCxn id="8" idx="5"/>
            </p:cNvCxnSpPr>
            <p:nvPr/>
          </p:nvCxnSpPr>
          <p:spPr>
            <a:xfrm>
              <a:off x="9592824" y="4565519"/>
              <a:ext cx="852385" cy="923375"/>
            </a:xfrm>
            <a:prstGeom prst="line">
              <a:avLst/>
            </a:prstGeom>
            <a:ln w="1016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104BD00-D0A8-4806-AAF7-C428589CB993}"/>
                </a:ext>
              </a:extLst>
            </p:cNvPr>
            <p:cNvSpPr/>
            <p:nvPr/>
          </p:nvSpPr>
          <p:spPr>
            <a:xfrm>
              <a:off x="9422702" y="4404010"/>
              <a:ext cx="323015" cy="32301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D91F57-62DF-40B3-BBEF-1F5C71F670F1}"/>
                    </a:ext>
                  </a:extLst>
                </p:cNvPr>
                <p:cNvSpPr txBox="1"/>
                <p:nvPr/>
              </p:nvSpPr>
              <p:spPr>
                <a:xfrm>
                  <a:off x="10335724" y="3074471"/>
                  <a:ext cx="56740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solidFill>
                                  <a:srgbClr val="FF0000"/>
                                </a:solidFill>
                                <a:latin typeface="Cambria Math" panose="02040503050406030204" pitchFamily="18" charset="0"/>
                              </a:rPr>
                            </m:ctrlPr>
                          </m:sSubPr>
                          <m:e>
                            <m:r>
                              <a:rPr lang="en-CA"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𝟐</m:t>
                            </m:r>
                          </m:sub>
                        </m:sSub>
                      </m:oMath>
                    </m:oMathPara>
                  </a14:m>
                  <a:endParaRPr lang="en-CA" sz="2400" b="1" dirty="0">
                    <a:solidFill>
                      <a:srgbClr val="FF0000"/>
                    </a:solidFill>
                  </a:endParaRPr>
                </a:p>
              </p:txBody>
            </p:sp>
          </mc:Choice>
          <mc:Fallback xmlns="">
            <p:sp>
              <p:nvSpPr>
                <p:cNvPr id="12" name="TextBox 11">
                  <a:extLst>
                    <a:ext uri="{FF2B5EF4-FFF2-40B4-BE49-F238E27FC236}">
                      <a16:creationId xmlns:a16="http://schemas.microsoft.com/office/drawing/2014/main" id="{59D91F57-62DF-40B3-BBEF-1F5C71F670F1}"/>
                    </a:ext>
                  </a:extLst>
                </p:cNvPr>
                <p:cNvSpPr txBox="1">
                  <a:spLocks noRot="1" noChangeAspect="1" noMove="1" noResize="1" noEditPoints="1" noAdjustHandles="1" noChangeArrowheads="1" noChangeShapeType="1" noTextEdit="1"/>
                </p:cNvSpPr>
                <p:nvPr/>
              </p:nvSpPr>
              <p:spPr>
                <a:xfrm>
                  <a:off x="10335724" y="3074471"/>
                  <a:ext cx="567406" cy="461665"/>
                </a:xfrm>
                <a:prstGeom prst="rect">
                  <a:avLst/>
                </a:prstGeom>
                <a:blipFill>
                  <a:blip r:embed="rId3"/>
                  <a:stretch>
                    <a:fillRect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D9E3A6-B948-46CC-92D9-0A403704CA55}"/>
                    </a:ext>
                  </a:extLst>
                </p:cNvPr>
                <p:cNvSpPr txBox="1"/>
                <p:nvPr/>
              </p:nvSpPr>
              <p:spPr>
                <a:xfrm>
                  <a:off x="10445209" y="5396748"/>
                  <a:ext cx="56740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400" b="1" i="1" smtClean="0">
                                <a:latin typeface="Cambria Math" panose="02040503050406030204" pitchFamily="18" charset="0"/>
                              </a:rPr>
                            </m:ctrlPr>
                          </m:sSubPr>
                          <m:e>
                            <m:r>
                              <a:rPr lang="en-CA" sz="2400" b="1" i="1" smtClean="0">
                                <a:latin typeface="Cambria Math" panose="02040503050406030204" pitchFamily="18" charset="0"/>
                              </a:rPr>
                              <m:t>𝒗</m:t>
                            </m:r>
                          </m:e>
                          <m:sub>
                            <m:r>
                              <a:rPr lang="en-US" sz="2400" b="1" i="1" smtClean="0">
                                <a:latin typeface="Cambria Math" panose="02040503050406030204" pitchFamily="18" charset="0"/>
                              </a:rPr>
                              <m:t>𝟏</m:t>
                            </m:r>
                          </m:sub>
                        </m:sSub>
                      </m:oMath>
                    </m:oMathPara>
                  </a14:m>
                  <a:endParaRPr lang="en-CA" sz="2400" b="1" dirty="0"/>
                </a:p>
              </p:txBody>
            </p:sp>
          </mc:Choice>
          <mc:Fallback xmlns="">
            <p:sp>
              <p:nvSpPr>
                <p:cNvPr id="13" name="TextBox 12">
                  <a:extLst>
                    <a:ext uri="{FF2B5EF4-FFF2-40B4-BE49-F238E27FC236}">
                      <a16:creationId xmlns:a16="http://schemas.microsoft.com/office/drawing/2014/main" id="{53D9E3A6-B948-46CC-92D9-0A403704CA55}"/>
                    </a:ext>
                  </a:extLst>
                </p:cNvPr>
                <p:cNvSpPr txBox="1">
                  <a:spLocks noRot="1" noChangeAspect="1" noMove="1" noResize="1" noEditPoints="1" noAdjustHandles="1" noChangeArrowheads="1" noChangeShapeType="1" noTextEdit="1"/>
                </p:cNvSpPr>
                <p:nvPr/>
              </p:nvSpPr>
              <p:spPr>
                <a:xfrm>
                  <a:off x="10445209" y="5396748"/>
                  <a:ext cx="567406" cy="461665"/>
                </a:xfrm>
                <a:prstGeom prst="rect">
                  <a:avLst/>
                </a:prstGeom>
                <a:blipFill>
                  <a:blip r:embed="rId4"/>
                  <a:stretch>
                    <a:fillRect b="-2778"/>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99B64EE7-E78F-4C15-BBB0-001B52A1BA79}"/>
              </a:ext>
            </a:extLst>
          </p:cNvPr>
          <p:cNvGrpSpPr/>
          <p:nvPr/>
        </p:nvGrpSpPr>
        <p:grpSpPr>
          <a:xfrm rot="1279252">
            <a:off x="4892878" y="2178757"/>
            <a:ext cx="2679454" cy="2728154"/>
            <a:chOff x="1323704" y="2316481"/>
            <a:chExt cx="2679454" cy="2728154"/>
          </a:xfrm>
        </p:grpSpPr>
        <p:cxnSp>
          <p:nvCxnSpPr>
            <p:cNvPr id="24" name="Straight Connector 23">
              <a:extLst>
                <a:ext uri="{FF2B5EF4-FFF2-40B4-BE49-F238E27FC236}">
                  <a16:creationId xmlns:a16="http://schemas.microsoft.com/office/drawing/2014/main" id="{FB5471AB-CD89-4A22-9D93-489903A367F6}"/>
                </a:ext>
              </a:extLst>
            </p:cNvPr>
            <p:cNvCxnSpPr>
              <a:cxnSpLocks/>
            </p:cNvCxnSpPr>
            <p:nvPr/>
          </p:nvCxnSpPr>
          <p:spPr>
            <a:xfrm>
              <a:off x="1323704" y="3680558"/>
              <a:ext cx="2679454" cy="0"/>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BE2979-69FD-475F-AC9D-18BD34634031}"/>
                </a:ext>
              </a:extLst>
            </p:cNvPr>
            <p:cNvCxnSpPr>
              <a:cxnSpLocks/>
            </p:cNvCxnSpPr>
            <p:nvPr/>
          </p:nvCxnSpPr>
          <p:spPr>
            <a:xfrm>
              <a:off x="2663431" y="2316481"/>
              <a:ext cx="0" cy="2728154"/>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FCC51E8-E474-4FB3-A65B-91ADAF21BCA1}"/>
              </a:ext>
            </a:extLst>
          </p:cNvPr>
          <p:cNvGrpSpPr/>
          <p:nvPr/>
        </p:nvGrpSpPr>
        <p:grpSpPr>
          <a:xfrm rot="2674649">
            <a:off x="4892878" y="2178757"/>
            <a:ext cx="2679454" cy="2728154"/>
            <a:chOff x="1323704" y="2316481"/>
            <a:chExt cx="2679454" cy="2728154"/>
          </a:xfrm>
        </p:grpSpPr>
        <p:cxnSp>
          <p:nvCxnSpPr>
            <p:cNvPr id="27" name="Straight Connector 26">
              <a:extLst>
                <a:ext uri="{FF2B5EF4-FFF2-40B4-BE49-F238E27FC236}">
                  <a16:creationId xmlns:a16="http://schemas.microsoft.com/office/drawing/2014/main" id="{F7E4C501-BC03-485B-B535-18A52618D0BE}"/>
                </a:ext>
              </a:extLst>
            </p:cNvPr>
            <p:cNvCxnSpPr>
              <a:cxnSpLocks/>
            </p:cNvCxnSpPr>
            <p:nvPr/>
          </p:nvCxnSpPr>
          <p:spPr>
            <a:xfrm>
              <a:off x="1323704" y="3680558"/>
              <a:ext cx="2679454" cy="0"/>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C31DC0-57DF-4551-B539-3212E6B898EE}"/>
                </a:ext>
              </a:extLst>
            </p:cNvPr>
            <p:cNvCxnSpPr>
              <a:cxnSpLocks/>
            </p:cNvCxnSpPr>
            <p:nvPr/>
          </p:nvCxnSpPr>
          <p:spPr>
            <a:xfrm>
              <a:off x="2663431" y="2316481"/>
              <a:ext cx="0" cy="2728154"/>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1CF8030-3C7A-4768-94A5-22CD4A733201}"/>
              </a:ext>
            </a:extLst>
          </p:cNvPr>
          <p:cNvGrpSpPr/>
          <p:nvPr/>
        </p:nvGrpSpPr>
        <p:grpSpPr>
          <a:xfrm rot="3951079">
            <a:off x="4892877" y="2178757"/>
            <a:ext cx="2679454" cy="2728154"/>
            <a:chOff x="1323704" y="2316481"/>
            <a:chExt cx="2679454" cy="2728154"/>
          </a:xfrm>
        </p:grpSpPr>
        <p:cxnSp>
          <p:nvCxnSpPr>
            <p:cNvPr id="30" name="Straight Connector 29">
              <a:extLst>
                <a:ext uri="{FF2B5EF4-FFF2-40B4-BE49-F238E27FC236}">
                  <a16:creationId xmlns:a16="http://schemas.microsoft.com/office/drawing/2014/main" id="{B1BDBB75-BE84-41F9-8F7D-CF10A48EA489}"/>
                </a:ext>
              </a:extLst>
            </p:cNvPr>
            <p:cNvCxnSpPr>
              <a:cxnSpLocks/>
            </p:cNvCxnSpPr>
            <p:nvPr/>
          </p:nvCxnSpPr>
          <p:spPr>
            <a:xfrm>
              <a:off x="1323704" y="3680558"/>
              <a:ext cx="2679454" cy="0"/>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6FA0AC-C329-45BC-8196-F18CA1BE06F2}"/>
                </a:ext>
              </a:extLst>
            </p:cNvPr>
            <p:cNvCxnSpPr>
              <a:cxnSpLocks/>
            </p:cNvCxnSpPr>
            <p:nvPr/>
          </p:nvCxnSpPr>
          <p:spPr>
            <a:xfrm>
              <a:off x="2663431" y="2316481"/>
              <a:ext cx="0" cy="2728154"/>
            </a:xfrm>
            <a:prstGeom prst="line">
              <a:avLst/>
            </a:prstGeom>
            <a:ln w="101600">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59" name="Picture 58">
            <a:extLst>
              <a:ext uri="{FF2B5EF4-FFF2-40B4-BE49-F238E27FC236}">
                <a16:creationId xmlns:a16="http://schemas.microsoft.com/office/drawing/2014/main" id="{1176A354-DA2C-4486-A118-3CDCA0ADE16C}"/>
              </a:ext>
            </a:extLst>
          </p:cNvPr>
          <p:cNvPicPr>
            <a:picLocks noChangeAspect="1"/>
          </p:cNvPicPr>
          <p:nvPr/>
        </p:nvPicPr>
        <p:blipFill>
          <a:blip r:embed="rId5"/>
          <a:stretch>
            <a:fillRect/>
          </a:stretch>
        </p:blipFill>
        <p:spPr>
          <a:xfrm>
            <a:off x="103197" y="2471547"/>
            <a:ext cx="4026790" cy="2142574"/>
          </a:xfrm>
          <a:prstGeom prst="rect">
            <a:avLst/>
          </a:prstGeom>
        </p:spPr>
      </p:pic>
      <p:sp>
        <p:nvSpPr>
          <p:cNvPr id="60" name="Arc 59">
            <a:extLst>
              <a:ext uri="{FF2B5EF4-FFF2-40B4-BE49-F238E27FC236}">
                <a16:creationId xmlns:a16="http://schemas.microsoft.com/office/drawing/2014/main" id="{868235FF-A297-49F9-BDA6-33EA57DB60F9}"/>
              </a:ext>
            </a:extLst>
          </p:cNvPr>
          <p:cNvSpPr/>
          <p:nvPr/>
        </p:nvSpPr>
        <p:spPr>
          <a:xfrm>
            <a:off x="2299423" y="2801402"/>
            <a:ext cx="5851854" cy="2301730"/>
          </a:xfrm>
          <a:prstGeom prst="arc">
            <a:avLst>
              <a:gd name="adj1" fmla="val 11273838"/>
              <a:gd name="adj2" fmla="val 15487094"/>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1" name="TextBox 60">
            <a:extLst>
              <a:ext uri="{FF2B5EF4-FFF2-40B4-BE49-F238E27FC236}">
                <a16:creationId xmlns:a16="http://schemas.microsoft.com/office/drawing/2014/main" id="{CFF74776-CA69-48AA-A080-AC4C0F8FAC17}"/>
              </a:ext>
            </a:extLst>
          </p:cNvPr>
          <p:cNvSpPr txBox="1"/>
          <p:nvPr/>
        </p:nvSpPr>
        <p:spPr>
          <a:xfrm>
            <a:off x="4679481" y="5049700"/>
            <a:ext cx="3289622" cy="830997"/>
          </a:xfrm>
          <a:prstGeom prst="rect">
            <a:avLst/>
          </a:prstGeom>
          <a:noFill/>
        </p:spPr>
        <p:txBody>
          <a:bodyPr wrap="square" rtlCol="0">
            <a:spAutoFit/>
          </a:bodyPr>
          <a:lstStyle/>
          <a:p>
            <a:pPr algn="ctr"/>
            <a:r>
              <a:rPr lang="en-CA" sz="2400" dirty="0"/>
              <a:t>Isotropic stress tensor</a:t>
            </a:r>
          </a:p>
          <a:p>
            <a:pPr algn="ctr"/>
            <a:r>
              <a:rPr lang="en-CA" sz="2400" dirty="0"/>
              <a:t>(tensor field singularity)</a:t>
            </a:r>
          </a:p>
        </p:txBody>
      </p:sp>
    </p:spTree>
    <p:extLst>
      <p:ext uri="{BB962C8B-B14F-4D97-AF65-F5344CB8AC3E}">
        <p14:creationId xmlns:p14="http://schemas.microsoft.com/office/powerpoint/2010/main" val="13516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5B7EE-8749-4307-A0E4-FC24B098BF76}"/>
              </a:ext>
            </a:extLst>
          </p:cNvPr>
          <p:cNvSpPr>
            <a:spLocks noGrp="1"/>
          </p:cNvSpPr>
          <p:nvPr>
            <p:ph type="title"/>
          </p:nvPr>
        </p:nvSpPr>
        <p:spPr/>
        <p:txBody>
          <a:bodyPr/>
          <a:lstStyle/>
          <a:p>
            <a:r>
              <a:rPr lang="en-CA" dirty="0"/>
              <a:t>Method</a:t>
            </a:r>
          </a:p>
        </p:txBody>
      </p:sp>
      <p:sp>
        <p:nvSpPr>
          <p:cNvPr id="6" name="Text Placeholder 5">
            <a:extLst>
              <a:ext uri="{FF2B5EF4-FFF2-40B4-BE49-F238E27FC236}">
                <a16:creationId xmlns:a16="http://schemas.microsoft.com/office/drawing/2014/main" id="{23F7BE79-F986-41D8-BE64-3C08483C36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2B49EE-2A32-4504-A858-8D27F93FD7D4}"/>
              </a:ext>
            </a:extLst>
          </p:cNvPr>
          <p:cNvSpPr>
            <a:spLocks noGrp="1"/>
          </p:cNvSpPr>
          <p:nvPr>
            <p:ph type="sldNum" sz="quarter" idx="12"/>
          </p:nvPr>
        </p:nvSpPr>
        <p:spPr/>
        <p:txBody>
          <a:bodyPr/>
          <a:lstStyle/>
          <a:p>
            <a:fld id="{03991BCE-6C42-475B-AEED-9BEA686000B2}" type="slidenum">
              <a:rPr lang="en-CA" smtClean="0"/>
              <a:t>29</a:t>
            </a:fld>
            <a:endParaRPr lang="en-CA"/>
          </a:p>
        </p:txBody>
      </p:sp>
    </p:spTree>
    <p:extLst>
      <p:ext uri="{BB962C8B-B14F-4D97-AF65-F5344CB8AC3E}">
        <p14:creationId xmlns:p14="http://schemas.microsoft.com/office/powerpoint/2010/main" val="324036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F075-0F6E-4FB6-8065-9EBBAC6A032B}"/>
              </a:ext>
            </a:extLst>
          </p:cNvPr>
          <p:cNvSpPr>
            <a:spLocks noGrp="1"/>
          </p:cNvSpPr>
          <p:nvPr>
            <p:ph type="title"/>
          </p:nvPr>
        </p:nvSpPr>
        <p:spPr/>
        <p:txBody>
          <a:bodyPr/>
          <a:lstStyle/>
          <a:p>
            <a:r>
              <a:rPr lang="en-CA" dirty="0"/>
              <a:t>Topology Optimization</a:t>
            </a:r>
          </a:p>
        </p:txBody>
      </p:sp>
      <p:sp>
        <p:nvSpPr>
          <p:cNvPr id="12" name="Content Placeholder 11">
            <a:extLst>
              <a:ext uri="{FF2B5EF4-FFF2-40B4-BE49-F238E27FC236}">
                <a16:creationId xmlns:a16="http://schemas.microsoft.com/office/drawing/2014/main" id="{35F2868A-C905-4E82-B33F-FBC8A0365180}"/>
              </a:ext>
            </a:extLst>
          </p:cNvPr>
          <p:cNvSpPr>
            <a:spLocks noGrp="1"/>
          </p:cNvSpPr>
          <p:nvPr>
            <p:ph idx="1"/>
          </p:nvPr>
        </p:nvSpPr>
        <p:spPr/>
        <p:txBody>
          <a:bodyPr anchor="b"/>
          <a:lstStyle/>
          <a:p>
            <a:pPr marL="0" indent="0" algn="ctr">
              <a:buNone/>
            </a:pPr>
            <a:r>
              <a:rPr lang="en-CA" dirty="0"/>
              <a:t>Structural optimization methods that can introduce topological changes</a:t>
            </a:r>
          </a:p>
        </p:txBody>
      </p:sp>
      <p:sp>
        <p:nvSpPr>
          <p:cNvPr id="4" name="Slide Number Placeholder 3">
            <a:extLst>
              <a:ext uri="{FF2B5EF4-FFF2-40B4-BE49-F238E27FC236}">
                <a16:creationId xmlns:a16="http://schemas.microsoft.com/office/drawing/2014/main" id="{F6768A88-4E36-45C1-BE37-F455C512A1DA}"/>
              </a:ext>
            </a:extLst>
          </p:cNvPr>
          <p:cNvSpPr>
            <a:spLocks noGrp="1"/>
          </p:cNvSpPr>
          <p:nvPr>
            <p:ph type="sldNum" sz="quarter" idx="12"/>
          </p:nvPr>
        </p:nvSpPr>
        <p:spPr/>
        <p:txBody>
          <a:bodyPr/>
          <a:lstStyle/>
          <a:p>
            <a:fld id="{03991BCE-6C42-475B-AEED-9BEA686000B2}" type="slidenum">
              <a:rPr lang="en-CA" smtClean="0"/>
              <a:t>3</a:t>
            </a:fld>
            <a:endParaRPr lang="en-CA"/>
          </a:p>
        </p:txBody>
      </p:sp>
      <p:grpSp>
        <p:nvGrpSpPr>
          <p:cNvPr id="8" name="Group 7">
            <a:extLst>
              <a:ext uri="{FF2B5EF4-FFF2-40B4-BE49-F238E27FC236}">
                <a16:creationId xmlns:a16="http://schemas.microsoft.com/office/drawing/2014/main" id="{364BE4FC-A830-424E-B457-C2EEE921935A}"/>
              </a:ext>
            </a:extLst>
          </p:cNvPr>
          <p:cNvGrpSpPr/>
          <p:nvPr/>
        </p:nvGrpSpPr>
        <p:grpSpPr>
          <a:xfrm>
            <a:off x="616689" y="2505492"/>
            <a:ext cx="4391280" cy="2660760"/>
            <a:chOff x="455411" y="2522612"/>
            <a:chExt cx="4391280" cy="2660760"/>
          </a:xfrm>
        </p:grpSpPr>
        <p:pic>
          <p:nvPicPr>
            <p:cNvPr id="7" name="Content Placeholder 4">
              <a:extLst>
                <a:ext uri="{FF2B5EF4-FFF2-40B4-BE49-F238E27FC236}">
                  <a16:creationId xmlns:a16="http://schemas.microsoft.com/office/drawing/2014/main" id="{1EC5E991-78FD-40D7-BB2F-7796A9C6EF06}"/>
                </a:ext>
              </a:extLst>
            </p:cNvPr>
            <p:cNvPicPr>
              <a:picLocks noChangeAspect="1"/>
            </p:cNvPicPr>
            <p:nvPr/>
          </p:nvPicPr>
          <p:blipFill>
            <a:blip r:embed="rId3"/>
            <a:stretch>
              <a:fillRect/>
            </a:stretch>
          </p:blipFill>
          <p:spPr>
            <a:xfrm>
              <a:off x="455411" y="2522612"/>
              <a:ext cx="4391280" cy="2660760"/>
            </a:xfrm>
            <a:prstGeom prst="rect">
              <a:avLst/>
            </a:prstGeom>
          </p:spPr>
        </p:pic>
        <p:sp>
          <p:nvSpPr>
            <p:cNvPr id="6" name="Rectangle 5">
              <a:extLst>
                <a:ext uri="{FF2B5EF4-FFF2-40B4-BE49-F238E27FC236}">
                  <a16:creationId xmlns:a16="http://schemas.microsoft.com/office/drawing/2014/main" id="{78EBCF3D-BFC2-4223-9714-060DBACB84E3}"/>
                </a:ext>
              </a:extLst>
            </p:cNvPr>
            <p:cNvSpPr/>
            <p:nvPr/>
          </p:nvSpPr>
          <p:spPr>
            <a:xfrm>
              <a:off x="455411" y="4513521"/>
              <a:ext cx="517467" cy="66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50000"/>
                  </a:schemeClr>
                </a:solidFill>
              </a:endParaRPr>
            </a:p>
          </p:txBody>
        </p:sp>
      </p:grpSp>
      <p:pic>
        <p:nvPicPr>
          <p:cNvPr id="11" name="Picture 10">
            <a:extLst>
              <a:ext uri="{FF2B5EF4-FFF2-40B4-BE49-F238E27FC236}">
                <a16:creationId xmlns:a16="http://schemas.microsoft.com/office/drawing/2014/main" id="{BDF02AFB-B68B-4105-A1CB-52FC5090311D}"/>
              </a:ext>
            </a:extLst>
          </p:cNvPr>
          <p:cNvPicPr>
            <a:picLocks noChangeAspect="1"/>
          </p:cNvPicPr>
          <p:nvPr/>
        </p:nvPicPr>
        <p:blipFill>
          <a:blip r:embed="rId4"/>
          <a:stretch>
            <a:fillRect/>
          </a:stretch>
        </p:blipFill>
        <p:spPr>
          <a:xfrm>
            <a:off x="7115969" y="2892409"/>
            <a:ext cx="3863920" cy="1886926"/>
          </a:xfrm>
          <a:prstGeom prst="rect">
            <a:avLst/>
          </a:prstGeom>
        </p:spPr>
      </p:pic>
    </p:spTree>
    <p:extLst>
      <p:ext uri="{BB962C8B-B14F-4D97-AF65-F5344CB8AC3E}">
        <p14:creationId xmlns:p14="http://schemas.microsoft.com/office/powerpoint/2010/main" val="314622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7EF886-0D70-4AD1-B37C-023A22E8AF36}"/>
              </a:ext>
            </a:extLst>
          </p:cNvPr>
          <p:cNvPicPr>
            <a:picLocks noChangeAspect="1"/>
          </p:cNvPicPr>
          <p:nvPr/>
        </p:nvPicPr>
        <p:blipFill>
          <a:blip r:embed="rId3"/>
          <a:stretch>
            <a:fillRect/>
          </a:stretch>
        </p:blipFill>
        <p:spPr>
          <a:xfrm>
            <a:off x="4420797" y="2029416"/>
            <a:ext cx="3165800" cy="1684458"/>
          </a:xfrm>
          <a:prstGeom prst="rect">
            <a:avLst/>
          </a:prstGeom>
        </p:spPr>
      </p:pic>
      <p:pic>
        <p:nvPicPr>
          <p:cNvPr id="14" name="Picture 13">
            <a:extLst>
              <a:ext uri="{FF2B5EF4-FFF2-40B4-BE49-F238E27FC236}">
                <a16:creationId xmlns:a16="http://schemas.microsoft.com/office/drawing/2014/main" id="{D0989FDD-88FE-48DE-91A9-F0F028F68D6D}"/>
              </a:ext>
            </a:extLst>
          </p:cNvPr>
          <p:cNvPicPr>
            <a:picLocks noChangeAspect="1"/>
          </p:cNvPicPr>
          <p:nvPr/>
        </p:nvPicPr>
        <p:blipFill>
          <a:blip r:embed="rId4"/>
          <a:stretch>
            <a:fillRect/>
          </a:stretch>
        </p:blipFill>
        <p:spPr>
          <a:xfrm>
            <a:off x="8239830" y="2042668"/>
            <a:ext cx="3165800" cy="1629038"/>
          </a:xfrm>
          <a:prstGeom prst="rect">
            <a:avLst/>
          </a:prstGeom>
        </p:spPr>
      </p:pic>
      <p:pic>
        <p:nvPicPr>
          <p:cNvPr id="19" name="Picture 18">
            <a:extLst>
              <a:ext uri="{FF2B5EF4-FFF2-40B4-BE49-F238E27FC236}">
                <a16:creationId xmlns:a16="http://schemas.microsoft.com/office/drawing/2014/main" id="{2243AB9B-81CC-45A0-9697-745AC1067DFB}"/>
              </a:ext>
            </a:extLst>
          </p:cNvPr>
          <p:cNvPicPr>
            <a:picLocks noChangeAspect="1"/>
          </p:cNvPicPr>
          <p:nvPr/>
        </p:nvPicPr>
        <p:blipFill>
          <a:blip r:embed="rId5"/>
          <a:stretch>
            <a:fillRect/>
          </a:stretch>
        </p:blipFill>
        <p:spPr>
          <a:xfrm>
            <a:off x="585057" y="4733785"/>
            <a:ext cx="3132879" cy="1619599"/>
          </a:xfrm>
          <a:prstGeom prst="rect">
            <a:avLst/>
          </a:prstGeom>
        </p:spPr>
      </p:pic>
      <p:pic>
        <p:nvPicPr>
          <p:cNvPr id="20" name="Picture 19">
            <a:extLst>
              <a:ext uri="{FF2B5EF4-FFF2-40B4-BE49-F238E27FC236}">
                <a16:creationId xmlns:a16="http://schemas.microsoft.com/office/drawing/2014/main" id="{34689320-8C95-4013-9E4D-B660120C5277}"/>
              </a:ext>
            </a:extLst>
          </p:cNvPr>
          <p:cNvPicPr>
            <a:picLocks noChangeAspect="1"/>
          </p:cNvPicPr>
          <p:nvPr/>
        </p:nvPicPr>
        <p:blipFill>
          <a:blip r:embed="rId6"/>
          <a:stretch>
            <a:fillRect/>
          </a:stretch>
        </p:blipFill>
        <p:spPr>
          <a:xfrm>
            <a:off x="4420797" y="4692853"/>
            <a:ext cx="3135767" cy="1660531"/>
          </a:xfrm>
          <a:prstGeom prst="rect">
            <a:avLst/>
          </a:prstGeom>
        </p:spPr>
      </p:pic>
      <p:sp>
        <p:nvSpPr>
          <p:cNvPr id="2" name="Title 1">
            <a:extLst>
              <a:ext uri="{FF2B5EF4-FFF2-40B4-BE49-F238E27FC236}">
                <a16:creationId xmlns:a16="http://schemas.microsoft.com/office/drawing/2014/main" id="{FBEF1BC5-0530-442A-899B-38CA89BD7E5C}"/>
              </a:ext>
            </a:extLst>
          </p:cNvPr>
          <p:cNvSpPr>
            <a:spLocks noGrp="1"/>
          </p:cNvSpPr>
          <p:nvPr>
            <p:ph type="title"/>
          </p:nvPr>
        </p:nvSpPr>
        <p:spPr/>
        <p:txBody>
          <a:bodyPr/>
          <a:lstStyle/>
          <a:p>
            <a:r>
              <a:rPr lang="en-CA" dirty="0"/>
              <a:t>Algorithm: Overview</a:t>
            </a:r>
          </a:p>
        </p:txBody>
      </p:sp>
      <p:sp>
        <p:nvSpPr>
          <p:cNvPr id="4" name="Slide Number Placeholder 3">
            <a:extLst>
              <a:ext uri="{FF2B5EF4-FFF2-40B4-BE49-F238E27FC236}">
                <a16:creationId xmlns:a16="http://schemas.microsoft.com/office/drawing/2014/main" id="{5E0ACFBB-844B-4A45-BDB6-D53EA1D02C46}"/>
              </a:ext>
            </a:extLst>
          </p:cNvPr>
          <p:cNvSpPr>
            <a:spLocks noGrp="1"/>
          </p:cNvSpPr>
          <p:nvPr>
            <p:ph type="sldNum" sz="quarter" idx="12"/>
          </p:nvPr>
        </p:nvSpPr>
        <p:spPr/>
        <p:txBody>
          <a:bodyPr/>
          <a:lstStyle/>
          <a:p>
            <a:fld id="{03991BCE-6C42-475B-AEED-9BEA686000B2}" type="slidenum">
              <a:rPr lang="en-CA" smtClean="0"/>
              <a:t>30</a:t>
            </a:fld>
            <a:endParaRPr lang="en-CA"/>
          </a:p>
        </p:txBody>
      </p:sp>
      <p:grpSp>
        <p:nvGrpSpPr>
          <p:cNvPr id="10" name="Group 9">
            <a:extLst>
              <a:ext uri="{FF2B5EF4-FFF2-40B4-BE49-F238E27FC236}">
                <a16:creationId xmlns:a16="http://schemas.microsoft.com/office/drawing/2014/main" id="{BB7E8EEF-0A6E-4A37-B73B-A54315D66B0A}"/>
              </a:ext>
            </a:extLst>
          </p:cNvPr>
          <p:cNvGrpSpPr/>
          <p:nvPr/>
        </p:nvGrpSpPr>
        <p:grpSpPr>
          <a:xfrm>
            <a:off x="585057" y="2049294"/>
            <a:ext cx="3228480" cy="1816980"/>
            <a:chOff x="324293" y="1959890"/>
            <a:chExt cx="3228480" cy="1816980"/>
          </a:xfrm>
        </p:grpSpPr>
        <p:pic>
          <p:nvPicPr>
            <p:cNvPr id="7" name="Content Placeholder 4">
              <a:extLst>
                <a:ext uri="{FF2B5EF4-FFF2-40B4-BE49-F238E27FC236}">
                  <a16:creationId xmlns:a16="http://schemas.microsoft.com/office/drawing/2014/main" id="{6C017293-9920-4E06-9EAB-B08F169B57E2}"/>
                </a:ext>
              </a:extLst>
            </p:cNvPr>
            <p:cNvPicPr>
              <a:picLocks noChangeAspect="1"/>
            </p:cNvPicPr>
            <p:nvPr/>
          </p:nvPicPr>
          <p:blipFill>
            <a:blip r:embed="rId7"/>
            <a:stretch>
              <a:fillRect/>
            </a:stretch>
          </p:blipFill>
          <p:spPr>
            <a:xfrm>
              <a:off x="324293" y="1959890"/>
              <a:ext cx="3228480" cy="1740780"/>
            </a:xfrm>
            <a:prstGeom prst="rect">
              <a:avLst/>
            </a:prstGeom>
          </p:spPr>
        </p:pic>
        <p:sp>
          <p:nvSpPr>
            <p:cNvPr id="6" name="Rectangle 5">
              <a:extLst>
                <a:ext uri="{FF2B5EF4-FFF2-40B4-BE49-F238E27FC236}">
                  <a16:creationId xmlns:a16="http://schemas.microsoft.com/office/drawing/2014/main" id="{03763534-7F13-4542-BE63-CC43F88FDD21}"/>
                </a:ext>
              </a:extLst>
            </p:cNvPr>
            <p:cNvSpPr/>
            <p:nvPr/>
          </p:nvSpPr>
          <p:spPr>
            <a:xfrm>
              <a:off x="530087" y="3624470"/>
              <a:ext cx="273657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a:extLst>
              <a:ext uri="{FF2B5EF4-FFF2-40B4-BE49-F238E27FC236}">
                <a16:creationId xmlns:a16="http://schemas.microsoft.com/office/drawing/2014/main" id="{69000DB4-7DEC-4654-BF84-08318AC96F07}"/>
              </a:ext>
            </a:extLst>
          </p:cNvPr>
          <p:cNvSpPr txBox="1"/>
          <p:nvPr/>
        </p:nvSpPr>
        <p:spPr>
          <a:xfrm>
            <a:off x="168276" y="1584672"/>
            <a:ext cx="4041360" cy="461665"/>
          </a:xfrm>
          <a:prstGeom prst="rect">
            <a:avLst/>
          </a:prstGeom>
          <a:noFill/>
        </p:spPr>
        <p:txBody>
          <a:bodyPr wrap="square" rtlCol="0">
            <a:spAutoFit/>
          </a:bodyPr>
          <a:lstStyle/>
          <a:p>
            <a:pPr algn="ctr"/>
            <a:r>
              <a:rPr lang="en-CA" sz="2400" dirty="0"/>
              <a:t>Step 0: Problem Specification</a:t>
            </a:r>
          </a:p>
        </p:txBody>
      </p:sp>
      <p:sp>
        <p:nvSpPr>
          <p:cNvPr id="13" name="TextBox 12">
            <a:extLst>
              <a:ext uri="{FF2B5EF4-FFF2-40B4-BE49-F238E27FC236}">
                <a16:creationId xmlns:a16="http://schemas.microsoft.com/office/drawing/2014/main" id="{C05DA07E-9B47-418D-ACCD-E22DA15A9A62}"/>
              </a:ext>
            </a:extLst>
          </p:cNvPr>
          <p:cNvSpPr txBox="1"/>
          <p:nvPr/>
        </p:nvSpPr>
        <p:spPr>
          <a:xfrm>
            <a:off x="4690616" y="1584672"/>
            <a:ext cx="2627632" cy="461665"/>
          </a:xfrm>
          <a:prstGeom prst="rect">
            <a:avLst/>
          </a:prstGeom>
          <a:noFill/>
          <a:ln w="38100">
            <a:noFill/>
          </a:ln>
        </p:spPr>
        <p:txBody>
          <a:bodyPr wrap="square" rtlCol="0">
            <a:spAutoFit/>
          </a:bodyPr>
          <a:lstStyle/>
          <a:p>
            <a:pPr algn="ctr"/>
            <a:r>
              <a:rPr lang="en-CA" sz="2400" dirty="0"/>
              <a:t>Step 1: Stress-field</a:t>
            </a:r>
          </a:p>
        </p:txBody>
      </p:sp>
      <p:sp>
        <p:nvSpPr>
          <p:cNvPr id="15" name="TextBox 14">
            <a:extLst>
              <a:ext uri="{FF2B5EF4-FFF2-40B4-BE49-F238E27FC236}">
                <a16:creationId xmlns:a16="http://schemas.microsoft.com/office/drawing/2014/main" id="{5D109407-2172-4663-9307-18BE61B0024F}"/>
              </a:ext>
            </a:extLst>
          </p:cNvPr>
          <p:cNvSpPr txBox="1"/>
          <p:nvPr/>
        </p:nvSpPr>
        <p:spPr>
          <a:xfrm>
            <a:off x="7608486" y="1584672"/>
            <a:ext cx="4415238" cy="461665"/>
          </a:xfrm>
          <a:prstGeom prst="rect">
            <a:avLst/>
          </a:prstGeom>
          <a:noFill/>
          <a:ln w="38100">
            <a:noFill/>
          </a:ln>
        </p:spPr>
        <p:txBody>
          <a:bodyPr wrap="square" rtlCol="0">
            <a:spAutoFit/>
          </a:bodyPr>
          <a:lstStyle/>
          <a:p>
            <a:pPr algn="ctr"/>
            <a:r>
              <a:rPr lang="en-CA" sz="2400" dirty="0"/>
              <a:t>Step 2: Stress-aligned frame-field</a:t>
            </a:r>
          </a:p>
        </p:txBody>
      </p:sp>
      <p:sp>
        <p:nvSpPr>
          <p:cNvPr id="16" name="TextBox 15">
            <a:extLst>
              <a:ext uri="{FF2B5EF4-FFF2-40B4-BE49-F238E27FC236}">
                <a16:creationId xmlns:a16="http://schemas.microsoft.com/office/drawing/2014/main" id="{97E9D86E-8212-477C-BBAF-02F708FF6199}"/>
              </a:ext>
            </a:extLst>
          </p:cNvPr>
          <p:cNvSpPr txBox="1"/>
          <p:nvPr/>
        </p:nvSpPr>
        <p:spPr>
          <a:xfrm>
            <a:off x="75234" y="4223054"/>
            <a:ext cx="4187688" cy="461665"/>
          </a:xfrm>
          <a:prstGeom prst="rect">
            <a:avLst/>
          </a:prstGeom>
          <a:noFill/>
          <a:ln w="38100">
            <a:noFill/>
          </a:ln>
        </p:spPr>
        <p:txBody>
          <a:bodyPr wrap="square" rtlCol="0">
            <a:spAutoFit/>
          </a:bodyPr>
          <a:lstStyle/>
          <a:p>
            <a:pPr algn="ctr"/>
            <a:r>
              <a:rPr lang="en-CA" sz="2400" dirty="0"/>
              <a:t>Step 3: Texture parametrization</a:t>
            </a:r>
          </a:p>
        </p:txBody>
      </p:sp>
      <p:sp>
        <p:nvSpPr>
          <p:cNvPr id="17" name="TextBox 16">
            <a:extLst>
              <a:ext uri="{FF2B5EF4-FFF2-40B4-BE49-F238E27FC236}">
                <a16:creationId xmlns:a16="http://schemas.microsoft.com/office/drawing/2014/main" id="{250F2954-DCBF-4096-94A0-C9E0ADB3B9E5}"/>
              </a:ext>
            </a:extLst>
          </p:cNvPr>
          <p:cNvSpPr txBox="1"/>
          <p:nvPr/>
        </p:nvSpPr>
        <p:spPr>
          <a:xfrm>
            <a:off x="4650860" y="4223054"/>
            <a:ext cx="2667388" cy="461665"/>
          </a:xfrm>
          <a:prstGeom prst="rect">
            <a:avLst/>
          </a:prstGeom>
          <a:noFill/>
          <a:ln w="38100">
            <a:noFill/>
          </a:ln>
        </p:spPr>
        <p:txBody>
          <a:bodyPr wrap="square" rtlCol="0">
            <a:spAutoFit/>
          </a:bodyPr>
          <a:lstStyle/>
          <a:p>
            <a:pPr algn="ctr"/>
            <a:r>
              <a:rPr lang="en-CA" sz="2400" dirty="0"/>
              <a:t>Step 4: Truss layout</a:t>
            </a:r>
          </a:p>
        </p:txBody>
      </p:sp>
      <p:sp>
        <p:nvSpPr>
          <p:cNvPr id="18" name="TextBox 17">
            <a:extLst>
              <a:ext uri="{FF2B5EF4-FFF2-40B4-BE49-F238E27FC236}">
                <a16:creationId xmlns:a16="http://schemas.microsoft.com/office/drawing/2014/main" id="{FE1AEDB8-9FB5-4E8D-BB94-355C025A135F}"/>
              </a:ext>
            </a:extLst>
          </p:cNvPr>
          <p:cNvSpPr txBox="1"/>
          <p:nvPr/>
        </p:nvSpPr>
        <p:spPr>
          <a:xfrm>
            <a:off x="7479435" y="4223054"/>
            <a:ext cx="4633584" cy="461665"/>
          </a:xfrm>
          <a:prstGeom prst="rect">
            <a:avLst/>
          </a:prstGeom>
          <a:noFill/>
        </p:spPr>
        <p:txBody>
          <a:bodyPr wrap="square" rtlCol="0">
            <a:spAutoFit/>
          </a:bodyPr>
          <a:lstStyle/>
          <a:p>
            <a:pPr algn="ctr"/>
            <a:r>
              <a:rPr lang="en-CA" sz="2400" dirty="0"/>
              <a:t>Finally: Editing &amp; fabrication</a:t>
            </a:r>
          </a:p>
        </p:txBody>
      </p:sp>
      <p:sp>
        <p:nvSpPr>
          <p:cNvPr id="22" name="Rectangle 21">
            <a:extLst>
              <a:ext uri="{FF2B5EF4-FFF2-40B4-BE49-F238E27FC236}">
                <a16:creationId xmlns:a16="http://schemas.microsoft.com/office/drawing/2014/main" id="{351EADB6-D1E1-4E0D-AE6C-1C6856D00B8E}"/>
              </a:ext>
            </a:extLst>
          </p:cNvPr>
          <p:cNvSpPr/>
          <p:nvPr/>
        </p:nvSpPr>
        <p:spPr>
          <a:xfrm>
            <a:off x="8246456" y="4780129"/>
            <a:ext cx="3061518" cy="15184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Later…</a:t>
            </a:r>
          </a:p>
        </p:txBody>
      </p:sp>
    </p:spTree>
    <p:extLst>
      <p:ext uri="{BB962C8B-B14F-4D97-AF65-F5344CB8AC3E}">
        <p14:creationId xmlns:p14="http://schemas.microsoft.com/office/powerpoint/2010/main" val="12617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13">
                                            <p:txEl>
                                              <p:pRg st="0" end="0"/>
                                            </p:txEl>
                                          </p:spTgt>
                                        </p:tgtEl>
                                        <p:attrNameLst>
                                          <p:attrName>style.textDecorationUnderline</p:attrName>
                                        </p:attrNameLst>
                                      </p:cBhvr>
                                      <p:to>
                                        <p:strVal val="true"/>
                                      </p:to>
                                    </p:set>
                                  </p:childTnLst>
                                </p:cTn>
                              </p:par>
                              <p:par>
                                <p:cTn id="7" presetID="18" presetClass="emph" presetSubtype="0" fill="hold" grpId="0" nodeType="withEffect">
                                  <p:stCondLst>
                                    <p:cond delay="0"/>
                                  </p:stCondLst>
                                  <p:iterate type="lt">
                                    <p:tmPct val="4000"/>
                                  </p:iterate>
                                  <p:childTnLst>
                                    <p:set>
                                      <p:cBhvr override="childStyle">
                                        <p:cTn id="8" dur="250" fill="hold"/>
                                        <p:tgtEl>
                                          <p:spTgt spid="15">
                                            <p:txEl>
                                              <p:pRg st="0" end="0"/>
                                            </p:txEl>
                                          </p:spTgt>
                                        </p:tgtEl>
                                        <p:attrNameLst>
                                          <p:attrName>style.textDecorationUnderline</p:attrName>
                                        </p:attrNameLst>
                                      </p:cBhvr>
                                      <p:to>
                                        <p:strVal val="true"/>
                                      </p:to>
                                    </p:set>
                                  </p:childTnLst>
                                </p:cTn>
                              </p:par>
                              <p:par>
                                <p:cTn id="9" presetID="18" presetClass="emph" presetSubtype="0" fill="hold" grpId="0" nodeType="withEffect">
                                  <p:stCondLst>
                                    <p:cond delay="0"/>
                                  </p:stCondLst>
                                  <p:iterate type="lt">
                                    <p:tmPct val="4000"/>
                                  </p:iterate>
                                  <p:childTnLst>
                                    <p:set>
                                      <p:cBhvr override="childStyle">
                                        <p:cTn id="10" dur="250" fill="hold"/>
                                        <p:tgtEl>
                                          <p:spTgt spid="16">
                                            <p:txEl>
                                              <p:pRg st="0" end="0"/>
                                            </p:txEl>
                                          </p:spTgt>
                                        </p:tgtEl>
                                        <p:attrNameLst>
                                          <p:attrName>style.textDecorationUnderline</p:attrName>
                                        </p:attrNameLst>
                                      </p:cBhvr>
                                      <p:to>
                                        <p:strVal val="true"/>
                                      </p:to>
                                    </p:set>
                                  </p:childTnLst>
                                </p:cTn>
                              </p:par>
                              <p:par>
                                <p:cTn id="11" presetID="18" presetClass="emph" presetSubtype="0" fill="hold" grpId="0" nodeType="withEffect">
                                  <p:stCondLst>
                                    <p:cond delay="0"/>
                                  </p:stCondLst>
                                  <p:iterate type="lt">
                                    <p:tmPct val="4000"/>
                                  </p:iterate>
                                  <p:childTnLst>
                                    <p:set>
                                      <p:cBhvr override="childStyle">
                                        <p:cTn id="12" dur="250" fill="hold"/>
                                        <p:tgtEl>
                                          <p:spTgt spid="17">
                                            <p:txEl>
                                              <p:pRg st="0" end="0"/>
                                            </p:txEl>
                                          </p:spTgt>
                                        </p:tgtEl>
                                        <p:attrNameLst>
                                          <p:attrName>style.textDecorationUnderline</p:attrName>
                                        </p:attrNameLst>
                                      </p:cBhvr>
                                      <p:to>
                                        <p:strVal val="true"/>
                                      </p:to>
                                    </p:set>
                                  </p:childTnLst>
                                </p:cTn>
                              </p:par>
                              <p:par>
                                <p:cTn id="13" presetID="1" presetClass="emph" presetSubtype="2" fill="hold" nodeType="withEffect">
                                  <p:stCondLst>
                                    <p:cond delay="0"/>
                                  </p:stCondLst>
                                  <p:childTnLst>
                                    <p:animClr clrSpc="rgb" dir="cw">
                                      <p:cBhvr>
                                        <p:cTn id="14" dur="10" fill="hold"/>
                                        <p:tgtEl>
                                          <p:spTgt spid="13"/>
                                        </p:tgtEl>
                                        <p:attrNameLst>
                                          <p:attrName>fillcolor</p:attrName>
                                        </p:attrNameLst>
                                      </p:cBhvr>
                                      <p:to>
                                        <a:srgbClr val="EFF3FB"/>
                                      </p:to>
                                    </p:animClr>
                                    <p:set>
                                      <p:cBhvr>
                                        <p:cTn id="15" dur="10" fill="hold"/>
                                        <p:tgtEl>
                                          <p:spTgt spid="13"/>
                                        </p:tgtEl>
                                        <p:attrNameLst>
                                          <p:attrName>fill.type</p:attrName>
                                        </p:attrNameLst>
                                      </p:cBhvr>
                                      <p:to>
                                        <p:strVal val="solid"/>
                                      </p:to>
                                    </p:set>
                                    <p:set>
                                      <p:cBhvr>
                                        <p:cTn id="16" dur="10" fill="hold"/>
                                        <p:tgtEl>
                                          <p:spTgt spid="13"/>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 fill="hold"/>
                                        <p:tgtEl>
                                          <p:spTgt spid="15"/>
                                        </p:tgtEl>
                                        <p:attrNameLst>
                                          <p:attrName>fillcolor</p:attrName>
                                        </p:attrNameLst>
                                      </p:cBhvr>
                                      <p:to>
                                        <a:srgbClr val="EFF3FB"/>
                                      </p:to>
                                    </p:animClr>
                                    <p:set>
                                      <p:cBhvr>
                                        <p:cTn id="19" dur="10" fill="hold"/>
                                        <p:tgtEl>
                                          <p:spTgt spid="15"/>
                                        </p:tgtEl>
                                        <p:attrNameLst>
                                          <p:attrName>fill.type</p:attrName>
                                        </p:attrNameLst>
                                      </p:cBhvr>
                                      <p:to>
                                        <p:strVal val="solid"/>
                                      </p:to>
                                    </p:set>
                                    <p:set>
                                      <p:cBhvr>
                                        <p:cTn id="20" dur="10" fill="hold"/>
                                        <p:tgtEl>
                                          <p:spTgt spid="15"/>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 fill="hold"/>
                                        <p:tgtEl>
                                          <p:spTgt spid="16"/>
                                        </p:tgtEl>
                                        <p:attrNameLst>
                                          <p:attrName>fillcolor</p:attrName>
                                        </p:attrNameLst>
                                      </p:cBhvr>
                                      <p:to>
                                        <a:srgbClr val="EFF3FB"/>
                                      </p:to>
                                    </p:animClr>
                                    <p:set>
                                      <p:cBhvr>
                                        <p:cTn id="23" dur="10" fill="hold"/>
                                        <p:tgtEl>
                                          <p:spTgt spid="16"/>
                                        </p:tgtEl>
                                        <p:attrNameLst>
                                          <p:attrName>fill.type</p:attrName>
                                        </p:attrNameLst>
                                      </p:cBhvr>
                                      <p:to>
                                        <p:strVal val="solid"/>
                                      </p:to>
                                    </p:set>
                                    <p:set>
                                      <p:cBhvr>
                                        <p:cTn id="24" dur="10" fill="hold"/>
                                        <p:tgtEl>
                                          <p:spTgt spid="16"/>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 fill="hold"/>
                                        <p:tgtEl>
                                          <p:spTgt spid="17"/>
                                        </p:tgtEl>
                                        <p:attrNameLst>
                                          <p:attrName>fillcolor</p:attrName>
                                        </p:attrNameLst>
                                      </p:cBhvr>
                                      <p:to>
                                        <a:srgbClr val="EFF3FB"/>
                                      </p:to>
                                    </p:animClr>
                                    <p:set>
                                      <p:cBhvr>
                                        <p:cTn id="27" dur="10" fill="hold"/>
                                        <p:tgtEl>
                                          <p:spTgt spid="17"/>
                                        </p:tgtEl>
                                        <p:attrNameLst>
                                          <p:attrName>fill.type</p:attrName>
                                        </p:attrNameLst>
                                      </p:cBhvr>
                                      <p:to>
                                        <p:strVal val="solid"/>
                                      </p:to>
                                    </p:set>
                                    <p:set>
                                      <p:cBhvr>
                                        <p:cTn id="28" dur="1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build="p"/>
      <p:bldP spid="16" grpId="0" build="p"/>
      <p:bldP spid="1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7214-FD76-463B-A7D1-3378CE49D96D}"/>
              </a:ext>
            </a:extLst>
          </p:cNvPr>
          <p:cNvSpPr>
            <a:spLocks noGrp="1"/>
          </p:cNvSpPr>
          <p:nvPr>
            <p:ph type="title"/>
          </p:nvPr>
        </p:nvSpPr>
        <p:spPr/>
        <p:txBody>
          <a:bodyPr/>
          <a:lstStyle/>
          <a:p>
            <a:r>
              <a:rPr lang="en-CA" dirty="0"/>
              <a:t>1. Stress Field Computation</a:t>
            </a:r>
          </a:p>
        </p:txBody>
      </p:sp>
      <p:sp>
        <p:nvSpPr>
          <p:cNvPr id="4" name="Slide Number Placeholder 3">
            <a:extLst>
              <a:ext uri="{FF2B5EF4-FFF2-40B4-BE49-F238E27FC236}">
                <a16:creationId xmlns:a16="http://schemas.microsoft.com/office/drawing/2014/main" id="{F41DF373-F90B-451C-A7BF-780D5F4FD74B}"/>
              </a:ext>
            </a:extLst>
          </p:cNvPr>
          <p:cNvSpPr>
            <a:spLocks noGrp="1"/>
          </p:cNvSpPr>
          <p:nvPr>
            <p:ph type="sldNum" sz="quarter" idx="12"/>
          </p:nvPr>
        </p:nvSpPr>
        <p:spPr/>
        <p:txBody>
          <a:bodyPr/>
          <a:lstStyle/>
          <a:p>
            <a:fld id="{03991BCE-6C42-475B-AEED-9BEA686000B2}" type="slidenum">
              <a:rPr lang="en-CA" smtClean="0"/>
              <a:t>31</a:t>
            </a:fld>
            <a:endParaRPr lang="en-CA"/>
          </a:p>
        </p:txBody>
      </p:sp>
      <p:grpSp>
        <p:nvGrpSpPr>
          <p:cNvPr id="5" name="Group 4">
            <a:extLst>
              <a:ext uri="{FF2B5EF4-FFF2-40B4-BE49-F238E27FC236}">
                <a16:creationId xmlns:a16="http://schemas.microsoft.com/office/drawing/2014/main" id="{29D823F5-B47D-4787-B0F5-C18E9E23E4EB}"/>
              </a:ext>
            </a:extLst>
          </p:cNvPr>
          <p:cNvGrpSpPr/>
          <p:nvPr/>
        </p:nvGrpSpPr>
        <p:grpSpPr>
          <a:xfrm>
            <a:off x="256136" y="2639942"/>
            <a:ext cx="5158175" cy="3161281"/>
            <a:chOff x="324293" y="1959890"/>
            <a:chExt cx="3228480" cy="1816980"/>
          </a:xfrm>
        </p:grpSpPr>
        <p:pic>
          <p:nvPicPr>
            <p:cNvPr id="6" name="Content Placeholder 4">
              <a:extLst>
                <a:ext uri="{FF2B5EF4-FFF2-40B4-BE49-F238E27FC236}">
                  <a16:creationId xmlns:a16="http://schemas.microsoft.com/office/drawing/2014/main" id="{10314F22-F3B6-43E3-A57C-68295928BB92}"/>
                </a:ext>
              </a:extLst>
            </p:cNvPr>
            <p:cNvPicPr>
              <a:picLocks noChangeAspect="1"/>
            </p:cNvPicPr>
            <p:nvPr/>
          </p:nvPicPr>
          <p:blipFill>
            <a:blip r:embed="rId3"/>
            <a:stretch>
              <a:fillRect/>
            </a:stretch>
          </p:blipFill>
          <p:spPr>
            <a:xfrm>
              <a:off x="324293" y="1959890"/>
              <a:ext cx="3228480" cy="1740780"/>
            </a:xfrm>
            <a:prstGeom prst="rect">
              <a:avLst/>
            </a:prstGeom>
          </p:spPr>
        </p:pic>
        <p:sp>
          <p:nvSpPr>
            <p:cNvPr id="7" name="Rectangle 6">
              <a:extLst>
                <a:ext uri="{FF2B5EF4-FFF2-40B4-BE49-F238E27FC236}">
                  <a16:creationId xmlns:a16="http://schemas.microsoft.com/office/drawing/2014/main" id="{D16935DB-0167-44D9-96C8-F57298DBFB1F}"/>
                </a:ext>
              </a:extLst>
            </p:cNvPr>
            <p:cNvSpPr/>
            <p:nvPr/>
          </p:nvSpPr>
          <p:spPr>
            <a:xfrm>
              <a:off x="530087" y="3540922"/>
              <a:ext cx="2736574" cy="235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8" name="Picture 7">
            <a:extLst>
              <a:ext uri="{FF2B5EF4-FFF2-40B4-BE49-F238E27FC236}">
                <a16:creationId xmlns:a16="http://schemas.microsoft.com/office/drawing/2014/main" id="{E11146CE-C290-49A5-8396-19DB396C2DDC}"/>
              </a:ext>
            </a:extLst>
          </p:cNvPr>
          <p:cNvPicPr>
            <a:picLocks noChangeAspect="1"/>
          </p:cNvPicPr>
          <p:nvPr/>
        </p:nvPicPr>
        <p:blipFill>
          <a:blip r:embed="rId4"/>
          <a:stretch>
            <a:fillRect/>
          </a:stretch>
        </p:blipFill>
        <p:spPr>
          <a:xfrm>
            <a:off x="6539291" y="2611671"/>
            <a:ext cx="5508032" cy="2930712"/>
          </a:xfrm>
          <a:prstGeom prst="rect">
            <a:avLst/>
          </a:prstGeom>
        </p:spPr>
      </p:pic>
      <p:sp>
        <p:nvSpPr>
          <p:cNvPr id="9" name="TextBox 8">
            <a:extLst>
              <a:ext uri="{FF2B5EF4-FFF2-40B4-BE49-F238E27FC236}">
                <a16:creationId xmlns:a16="http://schemas.microsoft.com/office/drawing/2014/main" id="{2A8BF68B-2992-462B-B0EC-E81C3E09AC76}"/>
              </a:ext>
            </a:extLst>
          </p:cNvPr>
          <p:cNvSpPr txBox="1"/>
          <p:nvPr/>
        </p:nvSpPr>
        <p:spPr>
          <a:xfrm>
            <a:off x="324293" y="1978090"/>
            <a:ext cx="4882189" cy="523220"/>
          </a:xfrm>
          <a:prstGeom prst="rect">
            <a:avLst/>
          </a:prstGeom>
          <a:noFill/>
        </p:spPr>
        <p:txBody>
          <a:bodyPr wrap="square" rtlCol="0">
            <a:spAutoFit/>
          </a:bodyPr>
          <a:lstStyle/>
          <a:p>
            <a:pPr algn="ctr"/>
            <a:r>
              <a:rPr lang="en-CA" sz="2800" dirty="0"/>
              <a:t>Problem description</a:t>
            </a:r>
          </a:p>
        </p:txBody>
      </p:sp>
      <p:sp>
        <p:nvSpPr>
          <p:cNvPr id="10" name="TextBox 9">
            <a:extLst>
              <a:ext uri="{FF2B5EF4-FFF2-40B4-BE49-F238E27FC236}">
                <a16:creationId xmlns:a16="http://schemas.microsoft.com/office/drawing/2014/main" id="{911B0862-456E-4884-915C-6D984E7DFBE3}"/>
              </a:ext>
            </a:extLst>
          </p:cNvPr>
          <p:cNvSpPr txBox="1"/>
          <p:nvPr/>
        </p:nvSpPr>
        <p:spPr>
          <a:xfrm>
            <a:off x="6600685" y="1978090"/>
            <a:ext cx="5267022" cy="523220"/>
          </a:xfrm>
          <a:prstGeom prst="rect">
            <a:avLst/>
          </a:prstGeom>
          <a:noFill/>
        </p:spPr>
        <p:txBody>
          <a:bodyPr wrap="square" rtlCol="0">
            <a:spAutoFit/>
          </a:bodyPr>
          <a:lstStyle/>
          <a:p>
            <a:pPr algn="ctr"/>
            <a:r>
              <a:rPr lang="en-CA" sz="2800" dirty="0"/>
              <a:t>Stress field</a:t>
            </a:r>
          </a:p>
        </p:txBody>
      </p:sp>
      <p:cxnSp>
        <p:nvCxnSpPr>
          <p:cNvPr id="12" name="Straight Arrow Connector 11">
            <a:extLst>
              <a:ext uri="{FF2B5EF4-FFF2-40B4-BE49-F238E27FC236}">
                <a16:creationId xmlns:a16="http://schemas.microsoft.com/office/drawing/2014/main" id="{101239E9-2938-43A4-B2FA-9E00087A0CCB}"/>
              </a:ext>
            </a:extLst>
          </p:cNvPr>
          <p:cNvCxnSpPr>
            <a:cxnSpLocks/>
          </p:cNvCxnSpPr>
          <p:nvPr/>
        </p:nvCxnSpPr>
        <p:spPr>
          <a:xfrm>
            <a:off x="4422710" y="2264227"/>
            <a:ext cx="37882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3644C22-BE2B-634C-8FFB-A65337126554}"/>
              </a:ext>
            </a:extLst>
          </p:cNvPr>
          <p:cNvPicPr>
            <a:picLocks noChangeAspect="1"/>
          </p:cNvPicPr>
          <p:nvPr/>
        </p:nvPicPr>
        <p:blipFill rotWithShape="1">
          <a:blip r:embed="rId5">
            <a:clrChange>
              <a:clrFrom>
                <a:srgbClr val="FFFFFF"/>
              </a:clrFrom>
              <a:clrTo>
                <a:srgbClr val="FFFFFF">
                  <a:alpha val="0"/>
                </a:srgbClr>
              </a:clrTo>
            </a:clrChange>
            <a:alphaModFix amt="50000"/>
            <a:extLst>
              <a:ext uri="{28A0092B-C50C-407E-A947-70E740481C1C}">
                <a14:useLocalDpi xmlns:a14="http://schemas.microsoft.com/office/drawing/2010/main" val="0"/>
              </a:ext>
            </a:extLst>
          </a:blip>
          <a:srcRect l="13946" t="25662" r="9630" b="28377"/>
          <a:stretch/>
        </p:blipFill>
        <p:spPr>
          <a:xfrm>
            <a:off x="571872" y="2800510"/>
            <a:ext cx="4621547" cy="2464630"/>
          </a:xfrm>
          <a:prstGeom prst="rect">
            <a:avLst/>
          </a:prstGeom>
        </p:spPr>
      </p:pic>
      <p:cxnSp>
        <p:nvCxnSpPr>
          <p:cNvPr id="36" name="Straight Arrow Connector 35">
            <a:extLst>
              <a:ext uri="{FF2B5EF4-FFF2-40B4-BE49-F238E27FC236}">
                <a16:creationId xmlns:a16="http://schemas.microsoft.com/office/drawing/2014/main" id="{E9AB743F-EA93-4F48-9797-3A9A09F58CDF}"/>
              </a:ext>
            </a:extLst>
          </p:cNvPr>
          <p:cNvCxnSpPr/>
          <p:nvPr/>
        </p:nvCxnSpPr>
        <p:spPr>
          <a:xfrm>
            <a:off x="5180356" y="4023360"/>
            <a:ext cx="0" cy="1532086"/>
          </a:xfrm>
          <a:prstGeom prst="straightConnector1">
            <a:avLst/>
          </a:prstGeom>
          <a:ln w="127000">
            <a:solidFill>
              <a:schemeClr val="accent2"/>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200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87FD-C7F1-4911-8CC1-D0A906BF6FCF}"/>
              </a:ext>
            </a:extLst>
          </p:cNvPr>
          <p:cNvSpPr>
            <a:spLocks noGrp="1"/>
          </p:cNvSpPr>
          <p:nvPr>
            <p:ph type="title"/>
          </p:nvPr>
        </p:nvSpPr>
        <p:spPr/>
        <p:txBody>
          <a:bodyPr/>
          <a:lstStyle/>
          <a:p>
            <a:r>
              <a:rPr lang="en-CA" dirty="0"/>
              <a:t>2. Stress-Aligned Frame-Field Generation</a:t>
            </a:r>
          </a:p>
        </p:txBody>
      </p:sp>
      <p:sp>
        <p:nvSpPr>
          <p:cNvPr id="4" name="Slide Number Placeholder 3">
            <a:extLst>
              <a:ext uri="{FF2B5EF4-FFF2-40B4-BE49-F238E27FC236}">
                <a16:creationId xmlns:a16="http://schemas.microsoft.com/office/drawing/2014/main" id="{BFA2219F-77FD-4B3E-B44E-E10E44122C4A}"/>
              </a:ext>
            </a:extLst>
          </p:cNvPr>
          <p:cNvSpPr>
            <a:spLocks noGrp="1"/>
          </p:cNvSpPr>
          <p:nvPr>
            <p:ph type="sldNum" sz="quarter" idx="12"/>
          </p:nvPr>
        </p:nvSpPr>
        <p:spPr/>
        <p:txBody>
          <a:bodyPr/>
          <a:lstStyle/>
          <a:p>
            <a:fld id="{03991BCE-6C42-475B-AEED-9BEA686000B2}" type="slidenum">
              <a:rPr lang="en-CA" smtClean="0"/>
              <a:t>32</a:t>
            </a:fld>
            <a:endParaRPr lang="en-CA"/>
          </a:p>
        </p:txBody>
      </p:sp>
      <p:pic>
        <p:nvPicPr>
          <p:cNvPr id="7" name="Picture 6">
            <a:extLst>
              <a:ext uri="{FF2B5EF4-FFF2-40B4-BE49-F238E27FC236}">
                <a16:creationId xmlns:a16="http://schemas.microsoft.com/office/drawing/2014/main" id="{8A4A1D87-889D-4A96-B567-62B617628211}"/>
              </a:ext>
            </a:extLst>
          </p:cNvPr>
          <p:cNvPicPr>
            <a:picLocks noChangeAspect="1"/>
          </p:cNvPicPr>
          <p:nvPr/>
        </p:nvPicPr>
        <p:blipFill>
          <a:blip r:embed="rId3"/>
          <a:stretch>
            <a:fillRect/>
          </a:stretch>
        </p:blipFill>
        <p:spPr>
          <a:xfrm>
            <a:off x="207603" y="2550365"/>
            <a:ext cx="5508032" cy="2930712"/>
          </a:xfrm>
          <a:prstGeom prst="rect">
            <a:avLst/>
          </a:prstGeom>
        </p:spPr>
      </p:pic>
      <p:sp>
        <p:nvSpPr>
          <p:cNvPr id="8" name="TextBox 7">
            <a:extLst>
              <a:ext uri="{FF2B5EF4-FFF2-40B4-BE49-F238E27FC236}">
                <a16:creationId xmlns:a16="http://schemas.microsoft.com/office/drawing/2014/main" id="{91A4EEF6-80BE-4BAD-92B2-404EEF17CEA9}"/>
              </a:ext>
            </a:extLst>
          </p:cNvPr>
          <p:cNvSpPr txBox="1"/>
          <p:nvPr/>
        </p:nvSpPr>
        <p:spPr>
          <a:xfrm>
            <a:off x="324293" y="1978090"/>
            <a:ext cx="4882189" cy="523220"/>
          </a:xfrm>
          <a:prstGeom prst="rect">
            <a:avLst/>
          </a:prstGeom>
          <a:noFill/>
        </p:spPr>
        <p:txBody>
          <a:bodyPr wrap="square" rtlCol="0">
            <a:spAutoFit/>
          </a:bodyPr>
          <a:lstStyle/>
          <a:p>
            <a:pPr algn="ctr"/>
            <a:r>
              <a:rPr lang="en-CA" sz="2800" dirty="0"/>
              <a:t>Stress field</a:t>
            </a:r>
          </a:p>
        </p:txBody>
      </p:sp>
      <p:sp>
        <p:nvSpPr>
          <p:cNvPr id="9" name="TextBox 8">
            <a:extLst>
              <a:ext uri="{FF2B5EF4-FFF2-40B4-BE49-F238E27FC236}">
                <a16:creationId xmlns:a16="http://schemas.microsoft.com/office/drawing/2014/main" id="{2756612E-BCFE-4B54-83D1-D4EB04348FDD}"/>
              </a:ext>
            </a:extLst>
          </p:cNvPr>
          <p:cNvSpPr txBox="1"/>
          <p:nvPr/>
        </p:nvSpPr>
        <p:spPr>
          <a:xfrm>
            <a:off x="6600685" y="1978090"/>
            <a:ext cx="5267022" cy="523220"/>
          </a:xfrm>
          <a:prstGeom prst="rect">
            <a:avLst/>
          </a:prstGeom>
          <a:noFill/>
        </p:spPr>
        <p:txBody>
          <a:bodyPr wrap="square" rtlCol="0">
            <a:spAutoFit/>
          </a:bodyPr>
          <a:lstStyle/>
          <a:p>
            <a:pPr algn="ctr"/>
            <a:r>
              <a:rPr lang="en-CA" sz="2800" dirty="0"/>
              <a:t>Smooth frame field</a:t>
            </a:r>
          </a:p>
        </p:txBody>
      </p:sp>
      <p:cxnSp>
        <p:nvCxnSpPr>
          <p:cNvPr id="10" name="Straight Arrow Connector 9">
            <a:extLst>
              <a:ext uri="{FF2B5EF4-FFF2-40B4-BE49-F238E27FC236}">
                <a16:creationId xmlns:a16="http://schemas.microsoft.com/office/drawing/2014/main" id="{1C781C6F-1085-4ADB-A53B-FBDF36969534}"/>
              </a:ext>
            </a:extLst>
          </p:cNvPr>
          <p:cNvCxnSpPr>
            <a:cxnSpLocks/>
          </p:cNvCxnSpPr>
          <p:nvPr/>
        </p:nvCxnSpPr>
        <p:spPr>
          <a:xfrm>
            <a:off x="3843236" y="2260457"/>
            <a:ext cx="37882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CC00A0D-B6EE-40AB-B57F-30496E7C2B4D}"/>
              </a:ext>
            </a:extLst>
          </p:cNvPr>
          <p:cNvPicPr>
            <a:picLocks noChangeAspect="1"/>
          </p:cNvPicPr>
          <p:nvPr/>
        </p:nvPicPr>
        <p:blipFill>
          <a:blip r:embed="rId4"/>
          <a:stretch>
            <a:fillRect/>
          </a:stretch>
        </p:blipFill>
        <p:spPr>
          <a:xfrm>
            <a:off x="6669797" y="2614481"/>
            <a:ext cx="5362235" cy="2759266"/>
          </a:xfrm>
          <a:prstGeom prst="rect">
            <a:avLst/>
          </a:prstGeom>
        </p:spPr>
      </p:pic>
    </p:spTree>
    <p:extLst>
      <p:ext uri="{BB962C8B-B14F-4D97-AF65-F5344CB8AC3E}">
        <p14:creationId xmlns:p14="http://schemas.microsoft.com/office/powerpoint/2010/main" val="3623914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31B07-392C-4809-AAA8-0FF65C318A5F}"/>
              </a:ext>
            </a:extLst>
          </p:cNvPr>
          <p:cNvSpPr>
            <a:spLocks noGrp="1"/>
          </p:cNvSpPr>
          <p:nvPr>
            <p:ph type="sldNum" sz="quarter" idx="12"/>
          </p:nvPr>
        </p:nvSpPr>
        <p:spPr/>
        <p:txBody>
          <a:bodyPr/>
          <a:lstStyle/>
          <a:p>
            <a:fld id="{03991BCE-6C42-475B-AEED-9BEA686000B2}" type="slidenum">
              <a:rPr lang="en-CA" smtClean="0"/>
              <a:t>33</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9CC49E-EA64-42FD-8B9A-6474C609A5C3}"/>
                  </a:ext>
                </a:extLst>
              </p:cNvPr>
              <p:cNvSpPr txBox="1"/>
              <p:nvPr/>
            </p:nvSpPr>
            <p:spPr>
              <a:xfrm>
                <a:off x="3405167" y="2162690"/>
                <a:ext cx="7062975" cy="259757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CA" sz="5400" b="0" i="1" smtClean="0">
                          <a:latin typeface="Cambria Math" panose="02040503050406030204" pitchFamily="18" charset="0"/>
                        </a:rPr>
                        <m:t>𝑅</m:t>
                      </m:r>
                      <m:r>
                        <a:rPr lang="en-CA" sz="5400" b="0" i="1" smtClean="0">
                          <a:latin typeface="Cambria Math" panose="02040503050406030204" pitchFamily="18" charset="0"/>
                        </a:rPr>
                        <m:t>= </m:t>
                      </m:r>
                      <m:sSub>
                        <m:sSubPr>
                          <m:ctrlPr>
                            <a:rPr lang="en-CA" sz="5400" b="0" i="1" smtClean="0">
                              <a:latin typeface="Cambria Math" panose="02040503050406030204" pitchFamily="18" charset="0"/>
                            </a:rPr>
                          </m:ctrlPr>
                        </m:sSubPr>
                        <m:e>
                          <m:d>
                            <m:dPr>
                              <m:begChr m:val="["/>
                              <m:endChr m:val="]"/>
                              <m:ctrlPr>
                                <a:rPr lang="en-CA" sz="5400" i="1" smtClean="0">
                                  <a:latin typeface="Cambria Math" panose="02040503050406030204" pitchFamily="18" charset="0"/>
                                </a:rPr>
                              </m:ctrlPr>
                            </m:dPr>
                            <m:e>
                              <m:m>
                                <m:mPr>
                                  <m:mcs>
                                    <m:mc>
                                      <m:mcPr>
                                        <m:count m:val="3"/>
                                        <m:mcJc m:val="center"/>
                                      </m:mcPr>
                                    </m:mc>
                                  </m:mcs>
                                  <m:ctrlPr>
                                    <a:rPr lang="en-CA" sz="5400" i="1">
                                      <a:latin typeface="Cambria Math" panose="02040503050406030204" pitchFamily="18" charset="0"/>
                                    </a:rPr>
                                  </m:ctrlPr>
                                </m:mPr>
                                <m:mr>
                                  <m:e>
                                    <m:r>
                                      <m:rPr>
                                        <m:brk m:alnAt="7"/>
                                      </m:rPr>
                                      <a:rPr lang="en-CA" sz="5400" i="1">
                                        <a:latin typeface="Cambria Math" panose="02040503050406030204" pitchFamily="18" charset="0"/>
                                      </a:rPr>
                                      <m:t>|</m:t>
                                    </m:r>
                                  </m:e>
                                  <m:e>
                                    <m:r>
                                      <a:rPr lang="en-CA" sz="5400" i="1">
                                        <a:latin typeface="Cambria Math" panose="02040503050406030204" pitchFamily="18" charset="0"/>
                                      </a:rPr>
                                      <m:t>|</m:t>
                                    </m:r>
                                  </m:e>
                                  <m:e>
                                    <m:r>
                                      <a:rPr lang="en-CA" sz="5400" i="1">
                                        <a:latin typeface="Cambria Math" panose="02040503050406030204" pitchFamily="18" charset="0"/>
                                      </a:rPr>
                                      <m:t>|</m:t>
                                    </m:r>
                                  </m:e>
                                </m:mr>
                                <m:mr>
                                  <m:e>
                                    <m:sSub>
                                      <m:sSubPr>
                                        <m:ctrlPr>
                                          <a:rPr lang="en-CA" sz="5400" b="1" i="1">
                                            <a:latin typeface="Cambria Math" panose="02040503050406030204" pitchFamily="18" charset="0"/>
                                          </a:rPr>
                                        </m:ctrlPr>
                                      </m:sSubPr>
                                      <m:e>
                                        <m:r>
                                          <a:rPr lang="en-CA" sz="5400" b="1" i="1">
                                            <a:latin typeface="Cambria Math" panose="02040503050406030204" pitchFamily="18" charset="0"/>
                                          </a:rPr>
                                          <m:t>𝒓</m:t>
                                        </m:r>
                                      </m:e>
                                      <m:sub>
                                        <m:r>
                                          <a:rPr lang="en-CA" sz="5400" b="1" i="1">
                                            <a:latin typeface="Cambria Math" panose="02040503050406030204" pitchFamily="18" charset="0"/>
                                          </a:rPr>
                                          <m:t>𝟏</m:t>
                                        </m:r>
                                      </m:sub>
                                    </m:sSub>
                                  </m:e>
                                  <m:e>
                                    <m:sSub>
                                      <m:sSubPr>
                                        <m:ctrlPr>
                                          <a:rPr lang="en-CA" sz="5400" b="1" i="1">
                                            <a:latin typeface="Cambria Math" panose="02040503050406030204" pitchFamily="18" charset="0"/>
                                          </a:rPr>
                                        </m:ctrlPr>
                                      </m:sSubPr>
                                      <m:e>
                                        <m:r>
                                          <a:rPr lang="en-CA" sz="5400" b="1" i="1">
                                            <a:latin typeface="Cambria Math" panose="02040503050406030204" pitchFamily="18" charset="0"/>
                                          </a:rPr>
                                          <m:t>𝒓</m:t>
                                        </m:r>
                                      </m:e>
                                      <m:sub>
                                        <m:r>
                                          <a:rPr lang="en-CA" sz="5400" b="1" i="1">
                                            <a:latin typeface="Cambria Math" panose="02040503050406030204" pitchFamily="18" charset="0"/>
                                          </a:rPr>
                                          <m:t>𝟐</m:t>
                                        </m:r>
                                      </m:sub>
                                    </m:sSub>
                                  </m:e>
                                  <m:e>
                                    <m:sSub>
                                      <m:sSubPr>
                                        <m:ctrlPr>
                                          <a:rPr lang="en-CA" sz="5400" b="1" i="1">
                                            <a:latin typeface="Cambria Math" panose="02040503050406030204" pitchFamily="18" charset="0"/>
                                          </a:rPr>
                                        </m:ctrlPr>
                                      </m:sSubPr>
                                      <m:e>
                                        <m:r>
                                          <a:rPr lang="en-CA" sz="5400" b="1" i="1">
                                            <a:latin typeface="Cambria Math" panose="02040503050406030204" pitchFamily="18" charset="0"/>
                                          </a:rPr>
                                          <m:t>𝒓</m:t>
                                        </m:r>
                                      </m:e>
                                      <m:sub>
                                        <m:r>
                                          <a:rPr lang="en-CA" sz="5400" b="1" i="1">
                                            <a:latin typeface="Cambria Math" panose="02040503050406030204" pitchFamily="18" charset="0"/>
                                          </a:rPr>
                                          <m:t>𝟑</m:t>
                                        </m:r>
                                      </m:sub>
                                    </m:sSub>
                                  </m:e>
                                </m:mr>
                                <m:mr>
                                  <m:e>
                                    <m:r>
                                      <a:rPr lang="en-CA" sz="5400" i="1">
                                        <a:latin typeface="Cambria Math" panose="02040503050406030204" pitchFamily="18" charset="0"/>
                                      </a:rPr>
                                      <m:t>|</m:t>
                                    </m:r>
                                  </m:e>
                                  <m:e>
                                    <m:r>
                                      <a:rPr lang="en-CA" sz="5400" i="1">
                                        <a:latin typeface="Cambria Math" panose="02040503050406030204" pitchFamily="18" charset="0"/>
                                      </a:rPr>
                                      <m:t>|</m:t>
                                    </m:r>
                                  </m:e>
                                  <m:e>
                                    <m:r>
                                      <a:rPr lang="en-CA" sz="5400" i="1">
                                        <a:latin typeface="Cambria Math" panose="02040503050406030204" pitchFamily="18" charset="0"/>
                                      </a:rPr>
                                      <m:t>|</m:t>
                                    </m:r>
                                  </m:e>
                                </m:mr>
                              </m:m>
                            </m:e>
                          </m:d>
                        </m:e>
                        <m:sub>
                          <m:r>
                            <a:rPr lang="en-CA" sz="5400" b="0" i="1" smtClean="0">
                              <a:solidFill>
                                <a:srgbClr val="FF0000"/>
                              </a:solidFill>
                              <a:latin typeface="Cambria Math" panose="02040503050406030204" pitchFamily="18" charset="0"/>
                            </a:rPr>
                            <m:t>𝑑</m:t>
                          </m:r>
                          <m:r>
                            <a:rPr lang="en-CA" sz="5400" b="0" i="1" smtClean="0">
                              <a:latin typeface="Cambria Math" panose="02040503050406030204" pitchFamily="18" charset="0"/>
                            </a:rPr>
                            <m:t>×</m:t>
                          </m:r>
                          <m:r>
                            <a:rPr lang="en-CA" sz="5400" b="0" i="1" smtClean="0">
                              <a:solidFill>
                                <a:srgbClr val="FF0000"/>
                              </a:solidFill>
                              <a:latin typeface="Cambria Math" panose="02040503050406030204" pitchFamily="18" charset="0"/>
                            </a:rPr>
                            <m:t>𝑑</m:t>
                          </m:r>
                        </m:sub>
                      </m:sSub>
                    </m:oMath>
                  </m:oMathPara>
                </a14:m>
                <a:endParaRPr lang="en-CA" sz="5400" dirty="0"/>
              </a:p>
            </p:txBody>
          </p:sp>
        </mc:Choice>
        <mc:Fallback xmlns="">
          <p:sp>
            <p:nvSpPr>
              <p:cNvPr id="3" name="TextBox 2">
                <a:extLst>
                  <a:ext uri="{FF2B5EF4-FFF2-40B4-BE49-F238E27FC236}">
                    <a16:creationId xmlns:a16="http://schemas.microsoft.com/office/drawing/2014/main" id="{5C9CC49E-EA64-42FD-8B9A-6474C609A5C3}"/>
                  </a:ext>
                </a:extLst>
              </p:cNvPr>
              <p:cNvSpPr txBox="1">
                <a:spLocks noRot="1" noChangeAspect="1" noMove="1" noResize="1" noEditPoints="1" noAdjustHandles="1" noChangeArrowheads="1" noChangeShapeType="1" noTextEdit="1"/>
              </p:cNvSpPr>
              <p:nvPr/>
            </p:nvSpPr>
            <p:spPr>
              <a:xfrm>
                <a:off x="3405167" y="2162690"/>
                <a:ext cx="7062975" cy="2597571"/>
              </a:xfrm>
              <a:prstGeom prst="rect">
                <a:avLst/>
              </a:prstGeom>
              <a:blipFill>
                <a:blip r:embed="rId3"/>
                <a:stretch>
                  <a:fillRect l="-1795" b="-5340"/>
                </a:stretch>
              </a:blipFill>
            </p:spPr>
            <p:txBody>
              <a:bodyPr/>
              <a:lstStyle/>
              <a:p>
                <a:r>
                  <a:rPr lang="en-US">
                    <a:noFill/>
                  </a:rPr>
                  <a:t> </a:t>
                </a:r>
              </a:p>
            </p:txBody>
          </p:sp>
        </mc:Fallback>
      </mc:AlternateContent>
      <p:sp>
        <p:nvSpPr>
          <p:cNvPr id="5" name="Arc 4">
            <a:extLst>
              <a:ext uri="{FF2B5EF4-FFF2-40B4-BE49-F238E27FC236}">
                <a16:creationId xmlns:a16="http://schemas.microsoft.com/office/drawing/2014/main" id="{E5D4A27B-DFFA-410D-A735-EF38AABEEC0B}"/>
              </a:ext>
            </a:extLst>
          </p:cNvPr>
          <p:cNvSpPr/>
          <p:nvPr/>
        </p:nvSpPr>
        <p:spPr>
          <a:xfrm rot="10800000">
            <a:off x="2032100" y="2749777"/>
            <a:ext cx="1695894" cy="2010484"/>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302CB97-B00F-4D8B-B55C-9A0BB41C786A}"/>
                  </a:ext>
                </a:extLst>
              </p:cNvPr>
              <p:cNvSpPr txBox="1"/>
              <p:nvPr/>
            </p:nvSpPr>
            <p:spPr>
              <a:xfrm>
                <a:off x="859902" y="4469459"/>
                <a:ext cx="3565226" cy="830997"/>
              </a:xfrm>
              <a:prstGeom prst="rect">
                <a:avLst/>
              </a:prstGeom>
              <a:noFill/>
            </p:spPr>
            <p:txBody>
              <a:bodyPr wrap="square" rtlCol="0">
                <a:spAutoFit/>
              </a:bodyPr>
              <a:lstStyle/>
              <a:p>
                <a:pPr algn="ctr"/>
                <a:r>
                  <a:rPr lang="en-CA" sz="2400" dirty="0"/>
                  <a:t>Frame</a:t>
                </a:r>
              </a:p>
              <a:p>
                <a:pPr algn="ctr"/>
                <a:r>
                  <a:rPr lang="en-CA" sz="2400" dirty="0"/>
                  <a:t>(</a:t>
                </a:r>
                <a14:m>
                  <m:oMath xmlns:m="http://schemas.openxmlformats.org/officeDocument/2006/math">
                    <m:r>
                      <a:rPr lang="en-CA" sz="2400" b="0" i="1" smtClean="0">
                        <a:solidFill>
                          <a:srgbClr val="FF0000"/>
                        </a:solidFill>
                        <a:latin typeface="Cambria Math" panose="02040503050406030204" pitchFamily="18" charset="0"/>
                      </a:rPr>
                      <m:t>𝑑</m:t>
                    </m:r>
                    <m:r>
                      <a:rPr lang="en-CA" sz="2400" b="0" i="1" smtClean="0">
                        <a:latin typeface="Cambria Math" panose="02040503050406030204" pitchFamily="18" charset="0"/>
                      </a:rPr>
                      <m:t>×</m:t>
                    </m:r>
                    <m:r>
                      <a:rPr lang="en-CA" sz="2400" b="0" i="1" smtClean="0">
                        <a:solidFill>
                          <a:srgbClr val="FF0000"/>
                        </a:solidFill>
                        <a:latin typeface="Cambria Math" panose="02040503050406030204" pitchFamily="18" charset="0"/>
                      </a:rPr>
                      <m:t>𝑑</m:t>
                    </m:r>
                  </m:oMath>
                </a14:m>
                <a:r>
                  <a:rPr lang="en-CA" sz="2400" dirty="0"/>
                  <a:t> rotation matrix)</a:t>
                </a:r>
              </a:p>
            </p:txBody>
          </p:sp>
        </mc:Choice>
        <mc:Fallback xmlns="">
          <p:sp>
            <p:nvSpPr>
              <p:cNvPr id="6" name="TextBox 5">
                <a:extLst>
                  <a:ext uri="{FF2B5EF4-FFF2-40B4-BE49-F238E27FC236}">
                    <a16:creationId xmlns:a16="http://schemas.microsoft.com/office/drawing/2014/main" id="{1302CB97-B00F-4D8B-B55C-9A0BB41C786A}"/>
                  </a:ext>
                </a:extLst>
              </p:cNvPr>
              <p:cNvSpPr txBox="1">
                <a:spLocks noRot="1" noChangeAspect="1" noMove="1" noResize="1" noEditPoints="1" noAdjustHandles="1" noChangeArrowheads="1" noChangeShapeType="1" noTextEdit="1"/>
              </p:cNvSpPr>
              <p:nvPr/>
            </p:nvSpPr>
            <p:spPr>
              <a:xfrm>
                <a:off x="859902" y="4469459"/>
                <a:ext cx="3565226" cy="830997"/>
              </a:xfrm>
              <a:prstGeom prst="rect">
                <a:avLst/>
              </a:prstGeom>
              <a:blipFill>
                <a:blip r:embed="rId4"/>
                <a:stretch>
                  <a:fillRect t="-4545" b="-15152"/>
                </a:stretch>
              </a:blipFill>
            </p:spPr>
            <p:txBody>
              <a:bodyPr/>
              <a:lstStyle/>
              <a:p>
                <a:r>
                  <a:rPr lang="en-US">
                    <a:noFill/>
                  </a:rPr>
                  <a:t> </a:t>
                </a:r>
              </a:p>
            </p:txBody>
          </p:sp>
        </mc:Fallback>
      </mc:AlternateContent>
      <p:sp>
        <p:nvSpPr>
          <p:cNvPr id="9" name="Arc 8">
            <a:extLst>
              <a:ext uri="{FF2B5EF4-FFF2-40B4-BE49-F238E27FC236}">
                <a16:creationId xmlns:a16="http://schemas.microsoft.com/office/drawing/2014/main" id="{FAB253BF-F252-D344-80D2-76D7AB5DAA79}"/>
              </a:ext>
            </a:extLst>
          </p:cNvPr>
          <p:cNvSpPr/>
          <p:nvPr/>
        </p:nvSpPr>
        <p:spPr>
          <a:xfrm rot="11251410" flipH="1" flipV="1">
            <a:off x="7093133" y="1384613"/>
            <a:ext cx="2125242" cy="2529951"/>
          </a:xfrm>
          <a:prstGeom prst="arc">
            <a:avLst>
              <a:gd name="adj1" fmla="val 10788940"/>
              <a:gd name="adj2" fmla="val 1452176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604D2D-CBA0-6448-BA26-08B9E3BCEB17}"/>
                  </a:ext>
                </a:extLst>
              </p:cNvPr>
              <p:cNvSpPr txBox="1"/>
              <p:nvPr/>
            </p:nvSpPr>
            <p:spPr>
              <a:xfrm>
                <a:off x="7577062" y="1025537"/>
                <a:ext cx="4056184" cy="461665"/>
              </a:xfrm>
              <a:prstGeom prst="rect">
                <a:avLst/>
              </a:prstGeom>
              <a:noFill/>
            </p:spPr>
            <p:txBody>
              <a:bodyPr wrap="square" rtlCol="0">
                <a:spAutoFit/>
              </a:bodyPr>
              <a:lstStyle/>
              <a:p>
                <a14:m>
                  <m:oMath xmlns:m="http://schemas.openxmlformats.org/officeDocument/2006/math">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𝟏</m:t>
                        </m:r>
                      </m:sub>
                    </m:sSub>
                    <m:r>
                      <a:rPr lang="en-US" sz="2400" i="1" dirty="0" smtClean="0">
                        <a:latin typeface="Cambria Math" panose="02040503050406030204" pitchFamily="18" charset="0"/>
                      </a:rPr>
                      <m:t>, </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𝟐</m:t>
                        </m:r>
                      </m:sub>
                    </m:sSub>
                    <m:r>
                      <a:rPr lang="en-US" sz="2400" i="1" dirty="0" smtClean="0">
                        <a:latin typeface="Cambria Math" panose="02040503050406030204" pitchFamily="18" charset="0"/>
                      </a:rPr>
                      <m:t>, </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𝟑</m:t>
                        </m:r>
                      </m:sub>
                    </m:sSub>
                  </m:oMath>
                </a14:m>
                <a:r>
                  <a:rPr lang="en-US" sz="2400" b="1" dirty="0"/>
                  <a:t> </a:t>
                </a:r>
                <a:r>
                  <a:rPr lang="en-US" sz="2400" dirty="0"/>
                  <a:t>are unit vectors</a:t>
                </a:r>
                <a:endParaRPr lang="en-US" sz="2400" b="1" dirty="0"/>
              </a:p>
            </p:txBody>
          </p:sp>
        </mc:Choice>
        <mc:Fallback xmlns="">
          <p:sp>
            <p:nvSpPr>
              <p:cNvPr id="10" name="TextBox 9">
                <a:extLst>
                  <a:ext uri="{FF2B5EF4-FFF2-40B4-BE49-F238E27FC236}">
                    <a16:creationId xmlns:a16="http://schemas.microsoft.com/office/drawing/2014/main" id="{FC604D2D-CBA0-6448-BA26-08B9E3BCEB17}"/>
                  </a:ext>
                </a:extLst>
              </p:cNvPr>
              <p:cNvSpPr txBox="1">
                <a:spLocks noRot="1" noChangeAspect="1" noMove="1" noResize="1" noEditPoints="1" noAdjustHandles="1" noChangeArrowheads="1" noChangeShapeType="1" noTextEdit="1"/>
              </p:cNvSpPr>
              <p:nvPr/>
            </p:nvSpPr>
            <p:spPr>
              <a:xfrm>
                <a:off x="7577062" y="1025537"/>
                <a:ext cx="4056184" cy="461665"/>
              </a:xfrm>
              <a:prstGeom prst="rect">
                <a:avLst/>
              </a:prstGeom>
              <a:blipFill>
                <a:blip r:embed="rId5"/>
                <a:stretch>
                  <a:fillRect t="-10811" b="-29730"/>
                </a:stretch>
              </a:blipFill>
            </p:spPr>
            <p:txBody>
              <a:bodyPr/>
              <a:lstStyle/>
              <a:p>
                <a:r>
                  <a:rPr lang="en-US">
                    <a:noFill/>
                  </a:rPr>
                  <a:t> </a:t>
                </a:r>
              </a:p>
            </p:txBody>
          </p:sp>
        </mc:Fallback>
      </mc:AlternateContent>
    </p:spTree>
    <p:extLst>
      <p:ext uri="{BB962C8B-B14F-4D97-AF65-F5344CB8AC3E}">
        <p14:creationId xmlns:p14="http://schemas.microsoft.com/office/powerpoint/2010/main" val="121669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CE9EA4-C522-425B-AF7A-A05981A55345}"/>
              </a:ext>
            </a:extLst>
          </p:cNvPr>
          <p:cNvSpPr>
            <a:spLocks noGrp="1"/>
          </p:cNvSpPr>
          <p:nvPr>
            <p:ph type="sldNum" sz="quarter" idx="12"/>
          </p:nvPr>
        </p:nvSpPr>
        <p:spPr/>
        <p:txBody>
          <a:bodyPr/>
          <a:lstStyle/>
          <a:p>
            <a:fld id="{03991BCE-6C42-475B-AEED-9BEA686000B2}" type="slidenum">
              <a:rPr lang="en-CA" smtClean="0"/>
              <a:t>34</a:t>
            </a:fld>
            <a:endParaRPr lang="en-CA"/>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B1F4A7-3A34-4A65-9C3C-8E9F1543B728}"/>
                  </a:ext>
                </a:extLst>
              </p:cNvPr>
              <p:cNvSpPr txBox="1"/>
              <p:nvPr/>
            </p:nvSpPr>
            <p:spPr>
              <a:xfrm>
                <a:off x="297483" y="2747884"/>
                <a:ext cx="5488173" cy="1362232"/>
              </a:xfrm>
              <a:prstGeom prst="rect">
                <a:avLst/>
              </a:prstGeom>
              <a:noFill/>
            </p:spPr>
            <p:txBody>
              <a:bodyPr wrap="square" rtlCol="0" anchor="ctr">
                <a:spAutoFit/>
              </a:bodyPr>
              <a:lstStyle/>
              <a:p>
                <a:pPr/>
                <a14:m>
                  <m:oMathPara xmlns:m="http://schemas.openxmlformats.org/officeDocument/2006/math">
                    <m:oMathParaPr>
                      <m:jc m:val="centerGroup"/>
                    </m:oMathParaPr>
                    <m:oMath xmlns:m="http://schemas.openxmlformats.org/officeDocument/2006/math">
                      <m:r>
                        <a:rPr lang="en-CA" sz="8000" b="0" i="1" smtClean="0">
                          <a:latin typeface="Cambria Math" panose="02040503050406030204" pitchFamily="18" charset="0"/>
                        </a:rPr>
                        <m:t>𝜎</m:t>
                      </m:r>
                      <m:r>
                        <a:rPr lang="en-CA" sz="8000" b="0" i="1" smtClean="0">
                          <a:latin typeface="Cambria Math" panose="02040503050406030204" pitchFamily="18" charset="0"/>
                        </a:rPr>
                        <m:t>=</m:t>
                      </m:r>
                      <m:r>
                        <a:rPr lang="en-CA" sz="8000" b="0" i="1" smtClean="0">
                          <a:latin typeface="Cambria Math" panose="02040503050406030204" pitchFamily="18" charset="0"/>
                        </a:rPr>
                        <m:t>𝑄</m:t>
                      </m:r>
                      <m:acc>
                        <m:accPr>
                          <m:chr m:val="̃"/>
                          <m:ctrlPr>
                            <a:rPr lang="en-CA" sz="8000" b="0" i="1" smtClean="0">
                              <a:latin typeface="Cambria Math" panose="02040503050406030204" pitchFamily="18" charset="0"/>
                            </a:rPr>
                          </m:ctrlPr>
                        </m:accPr>
                        <m:e>
                          <m:r>
                            <m:rPr>
                              <m:sty m:val="p"/>
                            </m:rPr>
                            <a:rPr lang="en-CA" sz="8000">
                              <a:latin typeface="Cambria Math" panose="02040503050406030204" pitchFamily="18" charset="0"/>
                            </a:rPr>
                            <m:t>Λ</m:t>
                          </m:r>
                        </m:e>
                      </m:acc>
                      <m:sSup>
                        <m:sSupPr>
                          <m:ctrlPr>
                            <a:rPr lang="en-CA" sz="8000" b="0" i="1" smtClean="0">
                              <a:latin typeface="Cambria Math" panose="02040503050406030204" pitchFamily="18" charset="0"/>
                            </a:rPr>
                          </m:ctrlPr>
                        </m:sSupPr>
                        <m:e>
                          <m:r>
                            <a:rPr lang="en-CA" sz="8000" b="0" i="1" smtClean="0">
                              <a:latin typeface="Cambria Math" panose="02040503050406030204" pitchFamily="18" charset="0"/>
                            </a:rPr>
                            <m:t>𝑄</m:t>
                          </m:r>
                        </m:e>
                        <m:sup>
                          <m:r>
                            <a:rPr lang="en-CA" sz="8000" b="0" i="1" smtClean="0">
                              <a:latin typeface="Cambria Math" panose="02040503050406030204" pitchFamily="18" charset="0"/>
                            </a:rPr>
                            <m:t>𝑇</m:t>
                          </m:r>
                        </m:sup>
                      </m:sSup>
                    </m:oMath>
                  </m:oMathPara>
                </a14:m>
                <a:endParaRPr lang="en-CA" sz="8000" dirty="0"/>
              </a:p>
            </p:txBody>
          </p:sp>
        </mc:Choice>
        <mc:Fallback xmlns="">
          <p:sp>
            <p:nvSpPr>
              <p:cNvPr id="4" name="TextBox 3">
                <a:extLst>
                  <a:ext uri="{FF2B5EF4-FFF2-40B4-BE49-F238E27FC236}">
                    <a16:creationId xmlns:a16="http://schemas.microsoft.com/office/drawing/2014/main" id="{9BB1F4A7-3A34-4A65-9C3C-8E9F1543B728}"/>
                  </a:ext>
                </a:extLst>
              </p:cNvPr>
              <p:cNvSpPr txBox="1">
                <a:spLocks noRot="1" noChangeAspect="1" noMove="1" noResize="1" noEditPoints="1" noAdjustHandles="1" noChangeArrowheads="1" noChangeShapeType="1" noTextEdit="1"/>
              </p:cNvSpPr>
              <p:nvPr/>
            </p:nvSpPr>
            <p:spPr>
              <a:xfrm>
                <a:off x="297483" y="2747884"/>
                <a:ext cx="5488173" cy="1362232"/>
              </a:xfrm>
              <a:prstGeom prst="rect">
                <a:avLst/>
              </a:prstGeom>
              <a:blipFill>
                <a:blip r:embed="rId3"/>
                <a:stretch>
                  <a:fillRect/>
                </a:stretch>
              </a:blipFill>
            </p:spPr>
            <p:txBody>
              <a:bodyPr/>
              <a:lstStyle/>
              <a:p>
                <a:r>
                  <a:rPr lang="en-CA">
                    <a:noFill/>
                  </a:rPr>
                  <a:t> </a:t>
                </a:r>
              </a:p>
            </p:txBody>
          </p:sp>
        </mc:Fallback>
      </mc:AlternateContent>
      <p:sp>
        <p:nvSpPr>
          <p:cNvPr id="5" name="Arc 4">
            <a:extLst>
              <a:ext uri="{FF2B5EF4-FFF2-40B4-BE49-F238E27FC236}">
                <a16:creationId xmlns:a16="http://schemas.microsoft.com/office/drawing/2014/main" id="{6B0BDD41-C0D8-4163-902A-9576DC6472F9}"/>
              </a:ext>
            </a:extLst>
          </p:cNvPr>
          <p:cNvSpPr/>
          <p:nvPr/>
        </p:nvSpPr>
        <p:spPr>
          <a:xfrm>
            <a:off x="1177156" y="1601523"/>
            <a:ext cx="1695894" cy="3003977"/>
          </a:xfrm>
          <a:prstGeom prst="arc">
            <a:avLst>
              <a:gd name="adj1" fmla="val 10357540"/>
              <a:gd name="adj2" fmla="val 14666916"/>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TextBox 5">
            <a:extLst>
              <a:ext uri="{FF2B5EF4-FFF2-40B4-BE49-F238E27FC236}">
                <a16:creationId xmlns:a16="http://schemas.microsoft.com/office/drawing/2014/main" id="{0598E03E-4922-44EC-8863-95D785621EB9}"/>
              </a:ext>
            </a:extLst>
          </p:cNvPr>
          <p:cNvSpPr txBox="1"/>
          <p:nvPr/>
        </p:nvSpPr>
        <p:spPr>
          <a:xfrm>
            <a:off x="373432" y="1485075"/>
            <a:ext cx="3870322" cy="461665"/>
          </a:xfrm>
          <a:prstGeom prst="rect">
            <a:avLst/>
          </a:prstGeom>
          <a:noFill/>
        </p:spPr>
        <p:txBody>
          <a:bodyPr wrap="square" rtlCol="0">
            <a:spAutoFit/>
          </a:bodyPr>
          <a:lstStyle/>
          <a:p>
            <a:pPr algn="ctr"/>
            <a:r>
              <a:rPr lang="en-CA" sz="2400" dirty="0"/>
              <a:t>Stress (Symmetric matrix)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2922BC-1C5A-48D0-9E5C-EFC6047AF489}"/>
                  </a:ext>
                </a:extLst>
              </p:cNvPr>
              <p:cNvSpPr txBox="1"/>
              <p:nvPr/>
            </p:nvSpPr>
            <p:spPr>
              <a:xfrm>
                <a:off x="5794744" y="2767281"/>
                <a:ext cx="5991447"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8000" b="0" i="1" smtClean="0">
                              <a:latin typeface="Cambria Math" panose="02040503050406030204" pitchFamily="18" charset="0"/>
                            </a:rPr>
                          </m:ctrlPr>
                        </m:sSubPr>
                        <m:e>
                          <m:r>
                            <a:rPr lang="en-CA" sz="8000" b="0" i="1" smtClean="0">
                              <a:latin typeface="Cambria Math" panose="02040503050406030204" pitchFamily="18" charset="0"/>
                            </a:rPr>
                            <m:t>𝜎</m:t>
                          </m:r>
                        </m:e>
                        <m:sub>
                          <m:r>
                            <a:rPr lang="en-CA" sz="8000" b="0" i="1" smtClean="0">
                              <a:latin typeface="Cambria Math" panose="02040503050406030204" pitchFamily="18" charset="0"/>
                            </a:rPr>
                            <m:t>+</m:t>
                          </m:r>
                        </m:sub>
                      </m:sSub>
                      <m:r>
                        <a:rPr lang="en-CA" sz="8000" b="0" i="1" smtClean="0">
                          <a:latin typeface="Cambria Math" panose="02040503050406030204" pitchFamily="18" charset="0"/>
                        </a:rPr>
                        <m:t>=</m:t>
                      </m:r>
                      <m:r>
                        <a:rPr lang="en-CA" sz="8000" b="0" i="1" smtClean="0">
                          <a:latin typeface="Cambria Math" panose="02040503050406030204" pitchFamily="18" charset="0"/>
                        </a:rPr>
                        <m:t>𝑄</m:t>
                      </m:r>
                      <m:r>
                        <m:rPr>
                          <m:sty m:val="p"/>
                        </m:rPr>
                        <a:rPr lang="en-CA" sz="8000" b="0" i="0" smtClean="0">
                          <a:latin typeface="Cambria Math" panose="02040503050406030204" pitchFamily="18" charset="0"/>
                        </a:rPr>
                        <m:t>Λ</m:t>
                      </m:r>
                      <m:sSup>
                        <m:sSupPr>
                          <m:ctrlPr>
                            <a:rPr lang="en-CA" sz="8000" b="0" i="1" smtClean="0">
                              <a:latin typeface="Cambria Math" panose="02040503050406030204" pitchFamily="18" charset="0"/>
                            </a:rPr>
                          </m:ctrlPr>
                        </m:sSupPr>
                        <m:e>
                          <m:r>
                            <a:rPr lang="en-CA" sz="8000" b="0" i="1" smtClean="0">
                              <a:latin typeface="Cambria Math" panose="02040503050406030204" pitchFamily="18" charset="0"/>
                            </a:rPr>
                            <m:t>𝑄</m:t>
                          </m:r>
                        </m:e>
                        <m:sup>
                          <m:r>
                            <a:rPr lang="en-CA" sz="8000" b="0" i="1" smtClean="0">
                              <a:latin typeface="Cambria Math" panose="02040503050406030204" pitchFamily="18" charset="0"/>
                            </a:rPr>
                            <m:t>𝑇</m:t>
                          </m:r>
                        </m:sup>
                      </m:sSup>
                    </m:oMath>
                  </m:oMathPara>
                </a14:m>
                <a:endParaRPr lang="en-CA" sz="8000" dirty="0"/>
              </a:p>
            </p:txBody>
          </p:sp>
        </mc:Choice>
        <mc:Fallback xmlns="">
          <p:sp>
            <p:nvSpPr>
              <p:cNvPr id="7" name="TextBox 6">
                <a:extLst>
                  <a:ext uri="{FF2B5EF4-FFF2-40B4-BE49-F238E27FC236}">
                    <a16:creationId xmlns:a16="http://schemas.microsoft.com/office/drawing/2014/main" id="{082922BC-1C5A-48D0-9E5C-EFC6047AF489}"/>
                  </a:ext>
                </a:extLst>
              </p:cNvPr>
              <p:cNvSpPr txBox="1">
                <a:spLocks noRot="1" noChangeAspect="1" noMove="1" noResize="1" noEditPoints="1" noAdjustHandles="1" noChangeArrowheads="1" noChangeShapeType="1" noTextEdit="1"/>
              </p:cNvSpPr>
              <p:nvPr/>
            </p:nvSpPr>
            <p:spPr>
              <a:xfrm>
                <a:off x="5794744" y="2767281"/>
                <a:ext cx="5991447" cy="1323439"/>
              </a:xfrm>
              <a:prstGeom prst="rect">
                <a:avLst/>
              </a:prstGeom>
              <a:blipFill>
                <a:blip r:embed="rId4"/>
                <a:stretch>
                  <a:fillRect/>
                </a:stretch>
              </a:blipFill>
            </p:spPr>
            <p:txBody>
              <a:bodyPr/>
              <a:lstStyle/>
              <a:p>
                <a:r>
                  <a:rPr lang="en-CA">
                    <a:noFill/>
                  </a:rPr>
                  <a:t> </a:t>
                </a:r>
              </a:p>
            </p:txBody>
          </p:sp>
        </mc:Fallback>
      </mc:AlternateContent>
      <p:sp>
        <p:nvSpPr>
          <p:cNvPr id="8" name="Arc 7">
            <a:extLst>
              <a:ext uri="{FF2B5EF4-FFF2-40B4-BE49-F238E27FC236}">
                <a16:creationId xmlns:a16="http://schemas.microsoft.com/office/drawing/2014/main" id="{CE11F521-E49A-4D30-A3A4-584F8FCCCC09}"/>
              </a:ext>
            </a:extLst>
          </p:cNvPr>
          <p:cNvSpPr/>
          <p:nvPr/>
        </p:nvSpPr>
        <p:spPr>
          <a:xfrm rot="12144410">
            <a:off x="1378160" y="2509286"/>
            <a:ext cx="1695894" cy="2392913"/>
          </a:xfrm>
          <a:prstGeom prst="arc">
            <a:avLst>
              <a:gd name="adj1" fmla="val 10788940"/>
              <a:gd name="adj2" fmla="val 1439394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9" name="TextBox 8">
            <a:extLst>
              <a:ext uri="{FF2B5EF4-FFF2-40B4-BE49-F238E27FC236}">
                <a16:creationId xmlns:a16="http://schemas.microsoft.com/office/drawing/2014/main" id="{070F1D0C-A136-4B7A-876E-7A09A91C17CC}"/>
              </a:ext>
            </a:extLst>
          </p:cNvPr>
          <p:cNvSpPr txBox="1"/>
          <p:nvPr/>
        </p:nvSpPr>
        <p:spPr>
          <a:xfrm>
            <a:off x="292506" y="4559122"/>
            <a:ext cx="2580544" cy="830997"/>
          </a:xfrm>
          <a:prstGeom prst="rect">
            <a:avLst/>
          </a:prstGeom>
          <a:noFill/>
        </p:spPr>
        <p:txBody>
          <a:bodyPr wrap="square" rtlCol="0">
            <a:spAutoFit/>
          </a:bodyPr>
          <a:lstStyle/>
          <a:p>
            <a:pPr algn="ctr"/>
            <a:r>
              <a:rPr lang="en-CA" sz="2400" dirty="0"/>
              <a:t>Orientation</a:t>
            </a:r>
          </a:p>
          <a:p>
            <a:pPr algn="ctr"/>
            <a:r>
              <a:rPr lang="en-CA" sz="2400" dirty="0"/>
              <a:t>(rotation matrix)</a:t>
            </a:r>
          </a:p>
        </p:txBody>
      </p:sp>
      <p:sp>
        <p:nvSpPr>
          <p:cNvPr id="10" name="Arc 9">
            <a:extLst>
              <a:ext uri="{FF2B5EF4-FFF2-40B4-BE49-F238E27FC236}">
                <a16:creationId xmlns:a16="http://schemas.microsoft.com/office/drawing/2014/main" id="{F9D35317-5FAB-4C3C-8231-DA7CC5FD82DF}"/>
              </a:ext>
            </a:extLst>
          </p:cNvPr>
          <p:cNvSpPr/>
          <p:nvPr/>
        </p:nvSpPr>
        <p:spPr>
          <a:xfrm rot="10800000" flipH="1">
            <a:off x="3840693" y="2099000"/>
            <a:ext cx="1695894" cy="3659652"/>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TextBox 10">
            <a:extLst>
              <a:ext uri="{FF2B5EF4-FFF2-40B4-BE49-F238E27FC236}">
                <a16:creationId xmlns:a16="http://schemas.microsoft.com/office/drawing/2014/main" id="{CBC84103-F5E1-47E0-B81A-2CBE20E2670A}"/>
              </a:ext>
            </a:extLst>
          </p:cNvPr>
          <p:cNvSpPr txBox="1"/>
          <p:nvPr/>
        </p:nvSpPr>
        <p:spPr>
          <a:xfrm>
            <a:off x="4070721" y="5447899"/>
            <a:ext cx="3565226" cy="461665"/>
          </a:xfrm>
          <a:prstGeom prst="rect">
            <a:avLst/>
          </a:prstGeom>
          <a:noFill/>
        </p:spPr>
        <p:txBody>
          <a:bodyPr wrap="square" rtlCol="0">
            <a:spAutoFit/>
          </a:bodyPr>
          <a:lstStyle/>
          <a:p>
            <a:pPr algn="ctr"/>
            <a:r>
              <a:rPr lang="en-CA" sz="2400" dirty="0"/>
              <a:t>Scaling (diagonal matrix)</a:t>
            </a:r>
          </a:p>
        </p:txBody>
      </p:sp>
      <p:sp>
        <p:nvSpPr>
          <p:cNvPr id="12" name="Arc 11">
            <a:extLst>
              <a:ext uri="{FF2B5EF4-FFF2-40B4-BE49-F238E27FC236}">
                <a16:creationId xmlns:a16="http://schemas.microsoft.com/office/drawing/2014/main" id="{35DE66E8-2485-4665-AE5D-A476A781F359}"/>
              </a:ext>
            </a:extLst>
          </p:cNvPr>
          <p:cNvSpPr/>
          <p:nvPr/>
        </p:nvSpPr>
        <p:spPr>
          <a:xfrm>
            <a:off x="6546902" y="1602764"/>
            <a:ext cx="1695894" cy="3003977"/>
          </a:xfrm>
          <a:prstGeom prst="arc">
            <a:avLst>
              <a:gd name="adj1" fmla="val 10357540"/>
              <a:gd name="adj2" fmla="val 14666916"/>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TextBox 12">
            <a:extLst>
              <a:ext uri="{FF2B5EF4-FFF2-40B4-BE49-F238E27FC236}">
                <a16:creationId xmlns:a16="http://schemas.microsoft.com/office/drawing/2014/main" id="{9F29998A-AE56-479B-8990-D82F111E2C83}"/>
              </a:ext>
            </a:extLst>
          </p:cNvPr>
          <p:cNvSpPr txBox="1"/>
          <p:nvPr/>
        </p:nvSpPr>
        <p:spPr>
          <a:xfrm>
            <a:off x="5188991" y="1485075"/>
            <a:ext cx="5021226" cy="461665"/>
          </a:xfrm>
          <a:prstGeom prst="rect">
            <a:avLst/>
          </a:prstGeom>
          <a:noFill/>
        </p:spPr>
        <p:txBody>
          <a:bodyPr wrap="square" rtlCol="0">
            <a:spAutoFit/>
          </a:bodyPr>
          <a:lstStyle/>
          <a:p>
            <a:pPr algn="ctr"/>
            <a:r>
              <a:rPr lang="en-CA" sz="2400" dirty="0"/>
              <a:t>Positive-definite matrix</a:t>
            </a:r>
          </a:p>
        </p:txBody>
      </p:sp>
    </p:spTree>
    <p:extLst>
      <p:ext uri="{BB962C8B-B14F-4D97-AF65-F5344CB8AC3E}">
        <p14:creationId xmlns:p14="http://schemas.microsoft.com/office/powerpoint/2010/main" val="27646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31B07-392C-4809-AAA8-0FF65C318A5F}"/>
              </a:ext>
            </a:extLst>
          </p:cNvPr>
          <p:cNvSpPr>
            <a:spLocks noGrp="1"/>
          </p:cNvSpPr>
          <p:nvPr>
            <p:ph type="sldNum" sz="quarter" idx="12"/>
          </p:nvPr>
        </p:nvSpPr>
        <p:spPr/>
        <p:txBody>
          <a:bodyPr/>
          <a:lstStyle/>
          <a:p>
            <a:fld id="{03991BCE-6C42-475B-AEED-9BEA686000B2}" type="slidenum">
              <a:rPr lang="en-CA" smtClean="0"/>
              <a:t>35</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9CC49E-EA64-42FD-8B9A-6474C609A5C3}"/>
                  </a:ext>
                </a:extLst>
              </p:cNvPr>
              <p:cNvSpPr txBox="1"/>
              <p:nvPr/>
            </p:nvSpPr>
            <p:spPr>
              <a:xfrm>
                <a:off x="275671" y="471745"/>
                <a:ext cx="4073591" cy="157697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CA" sz="3200" b="0" i="1" smtClean="0">
                          <a:latin typeface="Cambria Math" panose="02040503050406030204" pitchFamily="18" charset="0"/>
                        </a:rPr>
                        <m:t>𝑅</m:t>
                      </m:r>
                      <m:r>
                        <a:rPr lang="en-CA" sz="3200" b="0" i="1" smtClean="0">
                          <a:latin typeface="Cambria Math" panose="02040503050406030204" pitchFamily="18" charset="0"/>
                        </a:rPr>
                        <m:t>= </m:t>
                      </m:r>
                      <m:sSub>
                        <m:sSubPr>
                          <m:ctrlPr>
                            <a:rPr lang="en-CA" sz="3200" b="0" i="1" smtClean="0">
                              <a:latin typeface="Cambria Math" panose="02040503050406030204" pitchFamily="18" charset="0"/>
                            </a:rPr>
                          </m:ctrlPr>
                        </m:sSubPr>
                        <m:e>
                          <m:d>
                            <m:dPr>
                              <m:begChr m:val="["/>
                              <m:endChr m:val="]"/>
                              <m:ctrlPr>
                                <a:rPr lang="en-CA" sz="3200" i="1" smtClean="0">
                                  <a:latin typeface="Cambria Math" panose="02040503050406030204" pitchFamily="18" charset="0"/>
                                </a:rPr>
                              </m:ctrlPr>
                            </m:dPr>
                            <m:e>
                              <m:m>
                                <m:mPr>
                                  <m:mcs>
                                    <m:mc>
                                      <m:mcPr>
                                        <m:count m:val="3"/>
                                        <m:mcJc m:val="center"/>
                                      </m:mcPr>
                                    </m:mc>
                                  </m:mcs>
                                  <m:ctrlPr>
                                    <a:rPr lang="en-CA" sz="3200" i="1">
                                      <a:latin typeface="Cambria Math" panose="02040503050406030204" pitchFamily="18" charset="0"/>
                                    </a:rPr>
                                  </m:ctrlPr>
                                </m:mPr>
                                <m:mr>
                                  <m:e>
                                    <m:r>
                                      <m:rPr>
                                        <m:brk m:alnAt="7"/>
                                      </m:rPr>
                                      <a:rPr lang="en-CA" sz="3200" i="1">
                                        <a:latin typeface="Cambria Math" panose="02040503050406030204" pitchFamily="18" charset="0"/>
                                      </a:rPr>
                                      <m:t>|</m:t>
                                    </m:r>
                                  </m:e>
                                  <m:e>
                                    <m:r>
                                      <a:rPr lang="en-CA" sz="3200" i="1">
                                        <a:latin typeface="Cambria Math" panose="02040503050406030204" pitchFamily="18" charset="0"/>
                                      </a:rPr>
                                      <m:t>|</m:t>
                                    </m:r>
                                  </m:e>
                                  <m:e>
                                    <m:r>
                                      <a:rPr lang="en-CA" sz="3200" i="1">
                                        <a:latin typeface="Cambria Math" panose="02040503050406030204" pitchFamily="18" charset="0"/>
                                      </a:rPr>
                                      <m:t>|</m:t>
                                    </m:r>
                                  </m:e>
                                </m:mr>
                                <m:mr>
                                  <m:e>
                                    <m:sSub>
                                      <m:sSubPr>
                                        <m:ctrlPr>
                                          <a:rPr lang="en-CA" sz="3200" b="1" i="1">
                                            <a:latin typeface="Cambria Math" panose="02040503050406030204" pitchFamily="18" charset="0"/>
                                          </a:rPr>
                                        </m:ctrlPr>
                                      </m:sSubPr>
                                      <m:e>
                                        <m:r>
                                          <a:rPr lang="en-CA" sz="3200" b="1" i="1">
                                            <a:latin typeface="Cambria Math" panose="02040503050406030204" pitchFamily="18" charset="0"/>
                                          </a:rPr>
                                          <m:t>𝒓</m:t>
                                        </m:r>
                                      </m:e>
                                      <m:sub>
                                        <m:r>
                                          <a:rPr lang="en-CA" sz="3200" b="1" i="1">
                                            <a:latin typeface="Cambria Math" panose="02040503050406030204" pitchFamily="18" charset="0"/>
                                          </a:rPr>
                                          <m:t>𝟏</m:t>
                                        </m:r>
                                      </m:sub>
                                    </m:sSub>
                                  </m:e>
                                  <m:e>
                                    <m:sSub>
                                      <m:sSubPr>
                                        <m:ctrlPr>
                                          <a:rPr lang="en-CA" sz="3200" b="1" i="1">
                                            <a:latin typeface="Cambria Math" panose="02040503050406030204" pitchFamily="18" charset="0"/>
                                          </a:rPr>
                                        </m:ctrlPr>
                                      </m:sSubPr>
                                      <m:e>
                                        <m:r>
                                          <a:rPr lang="en-CA" sz="3200" b="1" i="1">
                                            <a:latin typeface="Cambria Math" panose="02040503050406030204" pitchFamily="18" charset="0"/>
                                          </a:rPr>
                                          <m:t>𝒓</m:t>
                                        </m:r>
                                      </m:e>
                                      <m:sub>
                                        <m:r>
                                          <a:rPr lang="en-CA" sz="3200" b="1" i="1">
                                            <a:latin typeface="Cambria Math" panose="02040503050406030204" pitchFamily="18" charset="0"/>
                                          </a:rPr>
                                          <m:t>𝟐</m:t>
                                        </m:r>
                                      </m:sub>
                                    </m:sSub>
                                  </m:e>
                                  <m:e>
                                    <m:sSub>
                                      <m:sSubPr>
                                        <m:ctrlPr>
                                          <a:rPr lang="en-CA" sz="3200" b="1" i="1">
                                            <a:latin typeface="Cambria Math" panose="02040503050406030204" pitchFamily="18" charset="0"/>
                                          </a:rPr>
                                        </m:ctrlPr>
                                      </m:sSubPr>
                                      <m:e>
                                        <m:r>
                                          <a:rPr lang="en-CA" sz="3200" b="1" i="1">
                                            <a:latin typeface="Cambria Math" panose="02040503050406030204" pitchFamily="18" charset="0"/>
                                          </a:rPr>
                                          <m:t>𝒓</m:t>
                                        </m:r>
                                      </m:e>
                                      <m:sub>
                                        <m:r>
                                          <a:rPr lang="en-CA" sz="3200" b="1" i="1">
                                            <a:latin typeface="Cambria Math" panose="02040503050406030204" pitchFamily="18" charset="0"/>
                                          </a:rPr>
                                          <m:t>𝟑</m:t>
                                        </m:r>
                                      </m:sub>
                                    </m:sSub>
                                  </m:e>
                                </m:mr>
                                <m:mr>
                                  <m:e>
                                    <m:r>
                                      <a:rPr lang="en-CA" sz="3200" i="1">
                                        <a:latin typeface="Cambria Math" panose="02040503050406030204" pitchFamily="18" charset="0"/>
                                      </a:rPr>
                                      <m:t>|</m:t>
                                    </m:r>
                                  </m:e>
                                  <m:e>
                                    <m:r>
                                      <a:rPr lang="en-CA" sz="3200" i="1">
                                        <a:latin typeface="Cambria Math" panose="02040503050406030204" pitchFamily="18" charset="0"/>
                                      </a:rPr>
                                      <m:t>|</m:t>
                                    </m:r>
                                  </m:e>
                                  <m:e>
                                    <m:r>
                                      <a:rPr lang="en-CA" sz="3200" i="1">
                                        <a:latin typeface="Cambria Math" panose="02040503050406030204" pitchFamily="18" charset="0"/>
                                      </a:rPr>
                                      <m:t>|</m:t>
                                    </m:r>
                                  </m:e>
                                </m:mr>
                              </m:m>
                            </m:e>
                          </m:d>
                        </m:e>
                        <m:sub>
                          <m:r>
                            <a:rPr lang="en-CA" sz="3200" b="0" i="1" smtClean="0">
                              <a:solidFill>
                                <a:srgbClr val="FF0000"/>
                              </a:solidFill>
                              <a:latin typeface="Cambria Math" panose="02040503050406030204" pitchFamily="18" charset="0"/>
                            </a:rPr>
                            <m:t>𝑑</m:t>
                          </m:r>
                          <m:r>
                            <a:rPr lang="en-CA" sz="3200" b="0" i="1" smtClean="0">
                              <a:latin typeface="Cambria Math" panose="02040503050406030204" pitchFamily="18" charset="0"/>
                            </a:rPr>
                            <m:t>×</m:t>
                          </m:r>
                          <m:r>
                            <a:rPr lang="en-CA" sz="3200" b="0" i="1" smtClean="0">
                              <a:solidFill>
                                <a:srgbClr val="FF0000"/>
                              </a:solidFill>
                              <a:latin typeface="Cambria Math" panose="02040503050406030204" pitchFamily="18" charset="0"/>
                            </a:rPr>
                            <m:t>𝑑</m:t>
                          </m:r>
                        </m:sub>
                      </m:sSub>
                    </m:oMath>
                  </m:oMathPara>
                </a14:m>
                <a:endParaRPr lang="en-CA" sz="3200" dirty="0"/>
              </a:p>
            </p:txBody>
          </p:sp>
        </mc:Choice>
        <mc:Fallback xmlns="">
          <p:sp>
            <p:nvSpPr>
              <p:cNvPr id="3" name="TextBox 2">
                <a:extLst>
                  <a:ext uri="{FF2B5EF4-FFF2-40B4-BE49-F238E27FC236}">
                    <a16:creationId xmlns:a16="http://schemas.microsoft.com/office/drawing/2014/main" id="{5C9CC49E-EA64-42FD-8B9A-6474C609A5C3}"/>
                  </a:ext>
                </a:extLst>
              </p:cNvPr>
              <p:cNvSpPr txBox="1">
                <a:spLocks noRot="1" noChangeAspect="1" noMove="1" noResize="1" noEditPoints="1" noAdjustHandles="1" noChangeArrowheads="1" noChangeShapeType="1" noTextEdit="1"/>
              </p:cNvSpPr>
              <p:nvPr/>
            </p:nvSpPr>
            <p:spPr>
              <a:xfrm>
                <a:off x="275671" y="471745"/>
                <a:ext cx="4073591" cy="1576970"/>
              </a:xfrm>
              <a:prstGeom prst="rect">
                <a:avLst/>
              </a:prstGeom>
              <a:blipFill>
                <a:blip r:embed="rId3"/>
                <a:stretch>
                  <a:fillRect l="-935" b="-4000"/>
                </a:stretch>
              </a:blipFill>
            </p:spPr>
            <p:txBody>
              <a:bodyPr/>
              <a:lstStyle/>
              <a:p>
                <a:r>
                  <a:rPr lang="en-US">
                    <a:noFill/>
                  </a:rPr>
                  <a:t> </a:t>
                </a:r>
              </a:p>
            </p:txBody>
          </p:sp>
        </mc:Fallback>
      </mc:AlternateContent>
      <p:sp>
        <p:nvSpPr>
          <p:cNvPr id="5" name="Arc 4">
            <a:extLst>
              <a:ext uri="{FF2B5EF4-FFF2-40B4-BE49-F238E27FC236}">
                <a16:creationId xmlns:a16="http://schemas.microsoft.com/office/drawing/2014/main" id="{E5D4A27B-DFFA-410D-A735-EF38AABEEC0B}"/>
              </a:ext>
            </a:extLst>
          </p:cNvPr>
          <p:cNvSpPr/>
          <p:nvPr/>
        </p:nvSpPr>
        <p:spPr>
          <a:xfrm rot="10800000" flipH="1">
            <a:off x="486120" y="515975"/>
            <a:ext cx="1695894" cy="2010484"/>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302CB97-B00F-4D8B-B55C-9A0BB41C786A}"/>
                  </a:ext>
                </a:extLst>
              </p:cNvPr>
              <p:cNvSpPr txBox="1"/>
              <p:nvPr/>
            </p:nvSpPr>
            <p:spPr>
              <a:xfrm>
                <a:off x="-246698" y="2256272"/>
                <a:ext cx="3565226" cy="830997"/>
              </a:xfrm>
              <a:prstGeom prst="rect">
                <a:avLst/>
              </a:prstGeom>
              <a:noFill/>
            </p:spPr>
            <p:txBody>
              <a:bodyPr wrap="square" rtlCol="0">
                <a:spAutoFit/>
              </a:bodyPr>
              <a:lstStyle/>
              <a:p>
                <a:pPr algn="ctr"/>
                <a:r>
                  <a:rPr lang="en-CA" sz="2400" dirty="0"/>
                  <a:t>Frame</a:t>
                </a:r>
              </a:p>
              <a:p>
                <a:pPr algn="ctr"/>
                <a:r>
                  <a:rPr lang="en-CA" sz="2400" dirty="0"/>
                  <a:t>(</a:t>
                </a:r>
                <a14:m>
                  <m:oMath xmlns:m="http://schemas.openxmlformats.org/officeDocument/2006/math">
                    <m:r>
                      <a:rPr lang="en-CA" sz="2400" b="0" i="1" smtClean="0">
                        <a:solidFill>
                          <a:srgbClr val="FF0000"/>
                        </a:solidFill>
                        <a:latin typeface="Cambria Math" panose="02040503050406030204" pitchFamily="18" charset="0"/>
                      </a:rPr>
                      <m:t>𝑑</m:t>
                    </m:r>
                    <m:r>
                      <a:rPr lang="en-CA" sz="2400" b="0" i="1" smtClean="0">
                        <a:latin typeface="Cambria Math" panose="02040503050406030204" pitchFamily="18" charset="0"/>
                      </a:rPr>
                      <m:t>×</m:t>
                    </m:r>
                    <m:r>
                      <a:rPr lang="en-CA" sz="2400" b="0" i="1" smtClean="0">
                        <a:solidFill>
                          <a:srgbClr val="FF0000"/>
                        </a:solidFill>
                        <a:latin typeface="Cambria Math" panose="02040503050406030204" pitchFamily="18" charset="0"/>
                      </a:rPr>
                      <m:t>𝑑</m:t>
                    </m:r>
                  </m:oMath>
                </a14:m>
                <a:r>
                  <a:rPr lang="en-CA" sz="2400" dirty="0"/>
                  <a:t> rotation matrix)</a:t>
                </a:r>
              </a:p>
            </p:txBody>
          </p:sp>
        </mc:Choice>
        <mc:Fallback xmlns="">
          <p:sp>
            <p:nvSpPr>
              <p:cNvPr id="6" name="TextBox 5">
                <a:extLst>
                  <a:ext uri="{FF2B5EF4-FFF2-40B4-BE49-F238E27FC236}">
                    <a16:creationId xmlns:a16="http://schemas.microsoft.com/office/drawing/2014/main" id="{1302CB97-B00F-4D8B-B55C-9A0BB41C786A}"/>
                  </a:ext>
                </a:extLst>
              </p:cNvPr>
              <p:cNvSpPr txBox="1">
                <a:spLocks noRot="1" noChangeAspect="1" noMove="1" noResize="1" noEditPoints="1" noAdjustHandles="1" noChangeArrowheads="1" noChangeShapeType="1" noTextEdit="1"/>
              </p:cNvSpPr>
              <p:nvPr/>
            </p:nvSpPr>
            <p:spPr>
              <a:xfrm>
                <a:off x="-246698" y="2256272"/>
                <a:ext cx="3565226" cy="830997"/>
              </a:xfrm>
              <a:prstGeom prst="rect">
                <a:avLst/>
              </a:prstGeom>
              <a:blipFill>
                <a:blip r:embed="rId5"/>
                <a:stretch>
                  <a:fillRect t="-5882" b="-16176"/>
                </a:stretch>
              </a:blipFill>
            </p:spPr>
            <p:txBody>
              <a:bodyPr/>
              <a:lstStyle/>
              <a:p>
                <a:r>
                  <a:rPr lang="en-CA">
                    <a:noFill/>
                  </a:rPr>
                  <a:t> </a:t>
                </a:r>
              </a:p>
            </p:txBody>
          </p:sp>
        </mc:Fallback>
      </mc:AlternateContent>
      <p:sp>
        <p:nvSpPr>
          <p:cNvPr id="9" name="Arc 8">
            <a:extLst>
              <a:ext uri="{FF2B5EF4-FFF2-40B4-BE49-F238E27FC236}">
                <a16:creationId xmlns:a16="http://schemas.microsoft.com/office/drawing/2014/main" id="{FAB253BF-F252-D344-80D2-76D7AB5DAA79}"/>
              </a:ext>
            </a:extLst>
          </p:cNvPr>
          <p:cNvSpPr/>
          <p:nvPr/>
        </p:nvSpPr>
        <p:spPr>
          <a:xfrm rot="13628703" flipH="1" flipV="1">
            <a:off x="2979902" y="610038"/>
            <a:ext cx="2125242" cy="2529951"/>
          </a:xfrm>
          <a:prstGeom prst="arc">
            <a:avLst>
              <a:gd name="adj1" fmla="val 10788940"/>
              <a:gd name="adj2" fmla="val 1452176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604D2D-CBA0-6448-BA26-08B9E3BCEB17}"/>
                  </a:ext>
                </a:extLst>
              </p:cNvPr>
              <p:cNvSpPr txBox="1"/>
              <p:nvPr/>
            </p:nvSpPr>
            <p:spPr>
              <a:xfrm>
                <a:off x="4437960" y="451121"/>
                <a:ext cx="4056184" cy="461665"/>
              </a:xfrm>
              <a:prstGeom prst="rect">
                <a:avLst/>
              </a:prstGeom>
              <a:noFill/>
            </p:spPr>
            <p:txBody>
              <a:bodyPr wrap="square" rtlCol="0">
                <a:spAutoFit/>
              </a:bodyPr>
              <a:lstStyle/>
              <a:p>
                <a14:m>
                  <m:oMath xmlns:m="http://schemas.openxmlformats.org/officeDocument/2006/math">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𝟏</m:t>
                        </m:r>
                      </m:sub>
                    </m:sSub>
                    <m:r>
                      <a:rPr lang="en-US" sz="2400" i="1" dirty="0" smtClean="0">
                        <a:latin typeface="Cambria Math" panose="02040503050406030204" pitchFamily="18" charset="0"/>
                      </a:rPr>
                      <m:t>, </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𝟐</m:t>
                        </m:r>
                      </m:sub>
                    </m:sSub>
                    <m:r>
                      <a:rPr lang="en-US" sz="2400" i="1" dirty="0" smtClean="0">
                        <a:latin typeface="Cambria Math" panose="02040503050406030204" pitchFamily="18" charset="0"/>
                      </a:rPr>
                      <m:t>, </m:t>
                    </m:r>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𝒓</m:t>
                        </m:r>
                      </m:e>
                      <m:sub>
                        <m:r>
                          <a:rPr lang="en-US" sz="2400" b="1" i="1" dirty="0" smtClean="0">
                            <a:latin typeface="Cambria Math" panose="02040503050406030204" pitchFamily="18" charset="0"/>
                          </a:rPr>
                          <m:t>𝟑</m:t>
                        </m:r>
                      </m:sub>
                    </m:sSub>
                  </m:oMath>
                </a14:m>
                <a:r>
                  <a:rPr lang="en-US" sz="2400" b="1" dirty="0"/>
                  <a:t> </a:t>
                </a:r>
                <a:r>
                  <a:rPr lang="en-US" sz="2400" dirty="0"/>
                  <a:t>are unit vectors</a:t>
                </a:r>
                <a:endParaRPr lang="en-US" sz="2400" b="1" dirty="0"/>
              </a:p>
            </p:txBody>
          </p:sp>
        </mc:Choice>
        <mc:Fallback xmlns="">
          <p:sp>
            <p:nvSpPr>
              <p:cNvPr id="10" name="TextBox 9">
                <a:extLst>
                  <a:ext uri="{FF2B5EF4-FFF2-40B4-BE49-F238E27FC236}">
                    <a16:creationId xmlns:a16="http://schemas.microsoft.com/office/drawing/2014/main" id="{FC604D2D-CBA0-6448-BA26-08B9E3BCEB17}"/>
                  </a:ext>
                </a:extLst>
              </p:cNvPr>
              <p:cNvSpPr txBox="1">
                <a:spLocks noRot="1" noChangeAspect="1" noMove="1" noResize="1" noEditPoints="1" noAdjustHandles="1" noChangeArrowheads="1" noChangeShapeType="1" noTextEdit="1"/>
              </p:cNvSpPr>
              <p:nvPr/>
            </p:nvSpPr>
            <p:spPr>
              <a:xfrm>
                <a:off x="4437960" y="451121"/>
                <a:ext cx="4056184" cy="461665"/>
              </a:xfrm>
              <a:prstGeom prst="rect">
                <a:avLst/>
              </a:prstGeom>
              <a:blipFill>
                <a:blip r:embed="rId6"/>
                <a:stretch>
                  <a:fillRect t="-13889" b="-30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07F5B0-E8A9-464B-90BC-BB5EBB649DEB}"/>
                  </a:ext>
                </a:extLst>
              </p:cNvPr>
              <p:cNvSpPr txBox="1"/>
              <p:nvPr/>
            </p:nvSpPr>
            <p:spPr>
              <a:xfrm>
                <a:off x="0" y="4246340"/>
                <a:ext cx="12192000" cy="7387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𝐸</m:t>
                          </m:r>
                        </m:e>
                        <m:sub>
                          <m:r>
                            <a:rPr lang="en-US" sz="3600" b="0" i="1" smtClean="0">
                              <a:latin typeface="Cambria Math" panose="02040503050406030204" pitchFamily="18" charset="0"/>
                            </a:rPr>
                            <m:t>𝑎𝑙𝑖𝑔𝑛</m:t>
                          </m:r>
                        </m:sub>
                      </m:sSub>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𝑅</m:t>
                          </m:r>
                        </m:e>
                      </m:d>
                      <m:r>
                        <a:rPr lang="en-US" sz="3600" b="0" i="1" smtClean="0">
                          <a:latin typeface="Cambria Math" panose="02040503050406030204" pitchFamily="18" charset="0"/>
                        </a:rPr>
                        <m:t>=</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m:t>
                          </m:r>
                          <m:sSup>
                            <m:sSupPr>
                              <m:ctrlPr>
                                <a:rPr lang="en-US" sz="3600" i="1">
                                  <a:latin typeface="Cambria Math" panose="02040503050406030204" pitchFamily="18" charset="0"/>
                                </a:rPr>
                              </m:ctrlPr>
                            </m:sSupPr>
                            <m:e>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a:latin typeface="Cambria Math" panose="02040503050406030204" pitchFamily="18" charset="0"/>
                                    </a:rPr>
                                    <m:t>𝟏</m:t>
                                  </m:r>
                                </m:sub>
                              </m:sSub>
                            </m:e>
                            <m:sup>
                              <m:r>
                                <a:rPr lang="en-US" sz="3600" i="1">
                                  <a:latin typeface="Cambria Math" panose="02040503050406030204" pitchFamily="18" charset="0"/>
                                </a:rPr>
                                <m:t>𝑇</m:t>
                              </m:r>
                            </m:sup>
                          </m:sSup>
                          <m:sSub>
                            <m:sSubPr>
                              <m:ctrlPr>
                                <a:rPr lang="en-US" sz="3600" i="1">
                                  <a:latin typeface="Cambria Math" panose="02040503050406030204" pitchFamily="18" charset="0"/>
                                </a:rPr>
                              </m:ctrlPr>
                            </m:sSubPr>
                            <m:e>
                              <m:r>
                                <a:rPr lang="en-US" sz="3600" i="1">
                                  <a:latin typeface="Cambria Math" panose="02040503050406030204" pitchFamily="18" charset="0"/>
                                </a:rPr>
                                <m:t>𝜎</m:t>
                              </m:r>
                            </m:e>
                            <m:sub>
                              <m:r>
                                <a:rPr lang="en-US" sz="3600" i="1">
                                  <a:latin typeface="Cambria Math" panose="02040503050406030204" pitchFamily="18" charset="0"/>
                                </a:rPr>
                                <m:t>+</m:t>
                              </m:r>
                            </m:sub>
                          </m:sSub>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a:latin typeface="Cambria Math" panose="02040503050406030204" pitchFamily="18" charset="0"/>
                                </a:rPr>
                                <m:t>𝟏</m:t>
                              </m:r>
                            </m:sub>
                          </m:sSub>
                          <m:r>
                            <a:rPr lang="en-US" sz="3600" b="1" i="1" smtClean="0">
                              <a:latin typeface="Cambria Math" panose="02040503050406030204" pitchFamily="18" charset="0"/>
                            </a:rPr>
                            <m:t>)</m:t>
                          </m:r>
                        </m:e>
                        <m:sup>
                          <m:f>
                            <m:fPr>
                              <m:type m:val="lin"/>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2</m:t>
                              </m:r>
                            </m:den>
                          </m:f>
                        </m:sup>
                      </m:sSup>
                      <m:r>
                        <a:rPr lang="en-US" sz="3600" b="0" i="1" smtClean="0">
                          <a:latin typeface="Cambria Math" panose="02040503050406030204" pitchFamily="18" charset="0"/>
                        </a:rPr>
                        <m:t> +</m:t>
                      </m:r>
                      <m:sSup>
                        <m:sSupPr>
                          <m:ctrlPr>
                            <a:rPr lang="en-US" sz="3600" i="1">
                              <a:latin typeface="Cambria Math" panose="02040503050406030204" pitchFamily="18" charset="0"/>
                            </a:rPr>
                          </m:ctrlPr>
                        </m:sSupPr>
                        <m:e>
                          <m:r>
                            <a:rPr lang="en-US" sz="3600" b="0" i="1" smtClean="0">
                              <a:latin typeface="Cambria Math" panose="02040503050406030204" pitchFamily="18" charset="0"/>
                            </a:rPr>
                            <m:t> </m:t>
                          </m:r>
                          <m:r>
                            <a:rPr lang="en-US" sz="3600" i="1">
                              <a:latin typeface="Cambria Math" panose="02040503050406030204" pitchFamily="18" charset="0"/>
                            </a:rPr>
                            <m:t>(</m:t>
                          </m:r>
                          <m:sSup>
                            <m:sSupPr>
                              <m:ctrlPr>
                                <a:rPr lang="en-US" sz="3600" i="1">
                                  <a:latin typeface="Cambria Math" panose="02040503050406030204" pitchFamily="18" charset="0"/>
                                </a:rPr>
                              </m:ctrlPr>
                            </m:sSupPr>
                            <m:e>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smtClean="0">
                                      <a:latin typeface="Cambria Math" panose="02040503050406030204" pitchFamily="18" charset="0"/>
                                    </a:rPr>
                                    <m:t>𝟐</m:t>
                                  </m:r>
                                </m:sub>
                              </m:sSub>
                            </m:e>
                            <m:sup>
                              <m:r>
                                <a:rPr lang="en-US" sz="3600" i="1">
                                  <a:latin typeface="Cambria Math" panose="02040503050406030204" pitchFamily="18" charset="0"/>
                                </a:rPr>
                                <m:t>𝑇</m:t>
                              </m:r>
                            </m:sup>
                          </m:sSup>
                          <m:sSub>
                            <m:sSubPr>
                              <m:ctrlPr>
                                <a:rPr lang="en-US" sz="3600" i="1">
                                  <a:latin typeface="Cambria Math" panose="02040503050406030204" pitchFamily="18" charset="0"/>
                                </a:rPr>
                              </m:ctrlPr>
                            </m:sSubPr>
                            <m:e>
                              <m:r>
                                <a:rPr lang="en-US" sz="3600" i="1">
                                  <a:latin typeface="Cambria Math" panose="02040503050406030204" pitchFamily="18" charset="0"/>
                                </a:rPr>
                                <m:t>𝜎</m:t>
                              </m:r>
                            </m:e>
                            <m:sub>
                              <m:r>
                                <a:rPr lang="en-US" sz="3600" i="1">
                                  <a:latin typeface="Cambria Math" panose="02040503050406030204" pitchFamily="18" charset="0"/>
                                </a:rPr>
                                <m:t>+</m:t>
                              </m:r>
                            </m:sub>
                          </m:sSub>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smtClean="0">
                                  <a:latin typeface="Cambria Math" panose="02040503050406030204" pitchFamily="18" charset="0"/>
                                </a:rPr>
                                <m:t>𝟐</m:t>
                              </m:r>
                            </m:sub>
                          </m:sSub>
                          <m:r>
                            <a:rPr lang="en-US" sz="3600" b="1" i="1">
                              <a:latin typeface="Cambria Math" panose="02040503050406030204" pitchFamily="18" charset="0"/>
                            </a:rPr>
                            <m:t>)</m:t>
                          </m:r>
                        </m:e>
                        <m:sup>
                          <m:f>
                            <m:fPr>
                              <m:type m:val="lin"/>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2</m:t>
                              </m:r>
                            </m:den>
                          </m:f>
                        </m:sup>
                      </m:sSup>
                      <m:r>
                        <a:rPr lang="en-US" sz="3600" b="0" i="1" smtClean="0">
                          <a:latin typeface="Cambria Math" panose="02040503050406030204" pitchFamily="18" charset="0"/>
                        </a:rPr>
                        <m:t> + </m:t>
                      </m:r>
                      <m:sSup>
                        <m:sSupPr>
                          <m:ctrlPr>
                            <a:rPr lang="en-US" sz="3600" i="1">
                              <a:latin typeface="Cambria Math" panose="02040503050406030204" pitchFamily="18" charset="0"/>
                            </a:rPr>
                          </m:ctrlPr>
                        </m:sSupPr>
                        <m:e>
                          <m:r>
                            <a:rPr lang="en-US" sz="3600" i="1">
                              <a:latin typeface="Cambria Math" panose="02040503050406030204" pitchFamily="18" charset="0"/>
                            </a:rPr>
                            <m:t>(</m:t>
                          </m:r>
                          <m:sSup>
                            <m:sSupPr>
                              <m:ctrlPr>
                                <a:rPr lang="en-US" sz="3600" i="1">
                                  <a:latin typeface="Cambria Math" panose="02040503050406030204" pitchFamily="18" charset="0"/>
                                </a:rPr>
                              </m:ctrlPr>
                            </m:sSupPr>
                            <m:e>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a:latin typeface="Cambria Math" panose="02040503050406030204" pitchFamily="18" charset="0"/>
                                    </a:rPr>
                                    <m:t>𝟑</m:t>
                                  </m:r>
                                </m:sub>
                              </m:sSub>
                            </m:e>
                            <m:sup>
                              <m:r>
                                <a:rPr lang="en-US" sz="3600" i="1">
                                  <a:latin typeface="Cambria Math" panose="02040503050406030204" pitchFamily="18" charset="0"/>
                                </a:rPr>
                                <m:t>𝑇</m:t>
                              </m:r>
                            </m:sup>
                          </m:sSup>
                          <m:sSub>
                            <m:sSubPr>
                              <m:ctrlPr>
                                <a:rPr lang="en-US" sz="3600" i="1">
                                  <a:latin typeface="Cambria Math" panose="02040503050406030204" pitchFamily="18" charset="0"/>
                                </a:rPr>
                              </m:ctrlPr>
                            </m:sSubPr>
                            <m:e>
                              <m:r>
                                <a:rPr lang="en-US" sz="3600" i="1">
                                  <a:latin typeface="Cambria Math" panose="02040503050406030204" pitchFamily="18" charset="0"/>
                                </a:rPr>
                                <m:t>𝜎</m:t>
                              </m:r>
                            </m:e>
                            <m:sub>
                              <m:r>
                                <a:rPr lang="en-US" sz="3600" i="1">
                                  <a:latin typeface="Cambria Math" panose="02040503050406030204" pitchFamily="18" charset="0"/>
                                </a:rPr>
                                <m:t>+</m:t>
                              </m:r>
                            </m:sub>
                          </m:sSub>
                          <m:sSub>
                            <m:sSubPr>
                              <m:ctrlPr>
                                <a:rPr lang="en-US" sz="3600" b="1" i="1">
                                  <a:latin typeface="Cambria Math" panose="02040503050406030204" pitchFamily="18" charset="0"/>
                                </a:rPr>
                              </m:ctrlPr>
                            </m:sSubPr>
                            <m:e>
                              <m:r>
                                <a:rPr lang="en-US" sz="3600" b="1" i="1">
                                  <a:latin typeface="Cambria Math" panose="02040503050406030204" pitchFamily="18" charset="0"/>
                                </a:rPr>
                                <m:t>𝒓</m:t>
                              </m:r>
                            </m:e>
                            <m:sub>
                              <m:r>
                                <a:rPr lang="en-US" sz="3600" b="1" i="1">
                                  <a:latin typeface="Cambria Math" panose="02040503050406030204" pitchFamily="18" charset="0"/>
                                </a:rPr>
                                <m:t>𝟑</m:t>
                              </m:r>
                            </m:sub>
                          </m:sSub>
                          <m:r>
                            <a:rPr lang="en-US" sz="3600" b="1" i="1">
                              <a:latin typeface="Cambria Math" panose="02040503050406030204" pitchFamily="18" charset="0"/>
                            </a:rPr>
                            <m:t>)</m:t>
                          </m:r>
                        </m:e>
                        <m:sup>
                          <m:f>
                            <m:fPr>
                              <m:type m:val="lin"/>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2</m:t>
                              </m:r>
                            </m:den>
                          </m:f>
                        </m:sup>
                      </m:sSup>
                    </m:oMath>
                  </m:oMathPara>
                </a14:m>
                <a:endParaRPr lang="en-US" sz="3600" dirty="0"/>
              </a:p>
            </p:txBody>
          </p:sp>
        </mc:Choice>
        <mc:Fallback xmlns="">
          <p:sp>
            <p:nvSpPr>
              <p:cNvPr id="4" name="TextBox 3">
                <a:extLst>
                  <a:ext uri="{FF2B5EF4-FFF2-40B4-BE49-F238E27FC236}">
                    <a16:creationId xmlns:a16="http://schemas.microsoft.com/office/drawing/2014/main" id="{1907F5B0-E8A9-464B-90BC-BB5EBB649DEB}"/>
                  </a:ext>
                </a:extLst>
              </p:cNvPr>
              <p:cNvSpPr txBox="1">
                <a:spLocks noRot="1" noChangeAspect="1" noMove="1" noResize="1" noEditPoints="1" noAdjustHandles="1" noChangeArrowheads="1" noChangeShapeType="1" noTextEdit="1"/>
              </p:cNvSpPr>
              <p:nvPr/>
            </p:nvSpPr>
            <p:spPr>
              <a:xfrm>
                <a:off x="0" y="4246340"/>
                <a:ext cx="12192000" cy="738792"/>
              </a:xfrm>
              <a:prstGeom prst="rect">
                <a:avLst/>
              </a:prstGeom>
              <a:blipFill>
                <a:blip r:embed="rId7"/>
                <a:stretch>
                  <a:fillRect t="-83333" b="-98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BA68C94-95D8-F740-87B3-A2399064FC77}"/>
              </a:ext>
            </a:extLst>
          </p:cNvPr>
          <p:cNvSpPr/>
          <p:nvPr/>
        </p:nvSpPr>
        <p:spPr>
          <a:xfrm>
            <a:off x="2754923" y="4246340"/>
            <a:ext cx="1863969" cy="8297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EA4DC007-8793-7C49-BC63-566859566AA7}"/>
              </a:ext>
            </a:extLst>
          </p:cNvPr>
          <p:cNvSpPr/>
          <p:nvPr/>
        </p:nvSpPr>
        <p:spPr>
          <a:xfrm flipH="1" flipV="1">
            <a:off x="2801815" y="4398561"/>
            <a:ext cx="3457530" cy="782579"/>
          </a:xfrm>
          <a:prstGeom prst="arc">
            <a:avLst>
              <a:gd name="adj1" fmla="val 11008079"/>
              <a:gd name="adj2" fmla="val 21132478"/>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2" name="Arc 11">
            <a:extLst>
              <a:ext uri="{FF2B5EF4-FFF2-40B4-BE49-F238E27FC236}">
                <a16:creationId xmlns:a16="http://schemas.microsoft.com/office/drawing/2014/main" id="{7FCEDBDD-05B7-394D-B324-EEDFC784FC10}"/>
              </a:ext>
            </a:extLst>
          </p:cNvPr>
          <p:cNvSpPr/>
          <p:nvPr/>
        </p:nvSpPr>
        <p:spPr>
          <a:xfrm rot="10800000" flipH="1" flipV="1">
            <a:off x="2990162" y="4173383"/>
            <a:ext cx="3457530" cy="782579"/>
          </a:xfrm>
          <a:prstGeom prst="arc">
            <a:avLst>
              <a:gd name="adj1" fmla="val 11008079"/>
              <a:gd name="adj2" fmla="val 21132478"/>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6420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animBg="1"/>
      <p:bldP spid="7" grpId="1"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8687E-C748-0249-9855-2090B3E4D776}"/>
              </a:ext>
            </a:extLst>
          </p:cNvPr>
          <p:cNvSpPr>
            <a:spLocks noGrp="1"/>
          </p:cNvSpPr>
          <p:nvPr>
            <p:ph type="sldNum" sz="quarter" idx="12"/>
          </p:nvPr>
        </p:nvSpPr>
        <p:spPr/>
        <p:txBody>
          <a:bodyPr/>
          <a:lstStyle/>
          <a:p>
            <a:fld id="{03991BCE-6C42-475B-AEED-9BEA686000B2}" type="slidenum">
              <a:rPr lang="en-CA" smtClean="0"/>
              <a:t>36</a:t>
            </a:fld>
            <a:endParaRPr lang="en-CA"/>
          </a:p>
        </p:txBody>
      </p:sp>
      <p:pic>
        <p:nvPicPr>
          <p:cNvPr id="3" name="Picture 2">
            <a:extLst>
              <a:ext uri="{FF2B5EF4-FFF2-40B4-BE49-F238E27FC236}">
                <a16:creationId xmlns:a16="http://schemas.microsoft.com/office/drawing/2014/main" id="{F7C76930-A9ED-B649-AB1A-0464509595E6}"/>
              </a:ext>
            </a:extLst>
          </p:cNvPr>
          <p:cNvPicPr>
            <a:picLocks noChangeAspect="1"/>
          </p:cNvPicPr>
          <p:nvPr/>
        </p:nvPicPr>
        <p:blipFill rotWithShape="1">
          <a:blip r:embed="rId3"/>
          <a:srcRect t="9062" r="63365"/>
          <a:stretch/>
        </p:blipFill>
        <p:spPr>
          <a:xfrm>
            <a:off x="0" y="389426"/>
            <a:ext cx="6326644" cy="504336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A665DD-78D4-F345-8158-634DDED1410C}"/>
                  </a:ext>
                </a:extLst>
              </p:cNvPr>
              <p:cNvSpPr txBox="1"/>
              <p:nvPr/>
            </p:nvSpPr>
            <p:spPr>
              <a:xfrm>
                <a:off x="1452809" y="5326934"/>
                <a:ext cx="3670176" cy="83099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1</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b="0" i="1" smtClean="0">
                              <a:latin typeface="Cambria Math" panose="02040503050406030204" pitchFamily="18" charset="0"/>
                            </a:rPr>
                            <m:t>2</m:t>
                          </m:r>
                        </m:sub>
                      </m:sSub>
                      <m:r>
                        <a:rPr lang="en-CA" sz="4800" b="0" i="1" smtClean="0">
                          <a:latin typeface="Cambria Math" panose="02040503050406030204" pitchFamily="18" charset="0"/>
                        </a:rPr>
                        <m:t>≠</m:t>
                      </m:r>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3</m:t>
                          </m:r>
                        </m:sub>
                      </m:sSub>
                    </m:oMath>
                  </m:oMathPara>
                </a14:m>
                <a:endParaRPr lang="en-CA" sz="4800" dirty="0"/>
              </a:p>
            </p:txBody>
          </p:sp>
        </mc:Choice>
        <mc:Fallback xmlns="">
          <p:sp>
            <p:nvSpPr>
              <p:cNvPr id="4" name="TextBox 3">
                <a:extLst>
                  <a:ext uri="{FF2B5EF4-FFF2-40B4-BE49-F238E27FC236}">
                    <a16:creationId xmlns:a16="http://schemas.microsoft.com/office/drawing/2014/main" id="{C3A665DD-78D4-F345-8158-634DDED1410C}"/>
                  </a:ext>
                </a:extLst>
              </p:cNvPr>
              <p:cNvSpPr txBox="1">
                <a:spLocks noRot="1" noChangeAspect="1" noMove="1" noResize="1" noEditPoints="1" noAdjustHandles="1" noChangeArrowheads="1" noChangeShapeType="1" noTextEdit="1"/>
              </p:cNvSpPr>
              <p:nvPr/>
            </p:nvSpPr>
            <p:spPr>
              <a:xfrm>
                <a:off x="1452809" y="5326934"/>
                <a:ext cx="3670176" cy="830997"/>
              </a:xfrm>
              <a:prstGeom prst="rect">
                <a:avLst/>
              </a:prstGeom>
              <a:blipFill>
                <a:blip r:embed="rId4"/>
                <a:stretch>
                  <a:fillRect l="-1724" b="-597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8A50E87C-FCCB-1740-990B-74493CC7AEE6}"/>
              </a:ext>
            </a:extLst>
          </p:cNvPr>
          <p:cNvGrpSpPr/>
          <p:nvPr/>
        </p:nvGrpSpPr>
        <p:grpSpPr>
          <a:xfrm>
            <a:off x="7238998" y="1793631"/>
            <a:ext cx="3270738" cy="3270738"/>
            <a:chOff x="7924800" y="389425"/>
            <a:chExt cx="1863969" cy="1863969"/>
          </a:xfrm>
        </p:grpSpPr>
        <p:cxnSp>
          <p:nvCxnSpPr>
            <p:cNvPr id="6" name="Straight Arrow Connector 5">
              <a:extLst>
                <a:ext uri="{FF2B5EF4-FFF2-40B4-BE49-F238E27FC236}">
                  <a16:creationId xmlns:a16="http://schemas.microsoft.com/office/drawing/2014/main" id="{44A694AF-55DB-C848-9C76-27A980F64C3C}"/>
                </a:ext>
              </a:extLst>
            </p:cNvPr>
            <p:cNvCxnSpPr/>
            <p:nvPr/>
          </p:nvCxnSpPr>
          <p:spPr>
            <a:xfrm>
              <a:off x="7924800" y="1321410"/>
              <a:ext cx="1863969" cy="0"/>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103D88B-66DA-7749-AB3B-8B98FD493119}"/>
                </a:ext>
              </a:extLst>
            </p:cNvPr>
            <p:cNvCxnSpPr>
              <a:cxnSpLocks/>
            </p:cNvCxnSpPr>
            <p:nvPr/>
          </p:nvCxnSpPr>
          <p:spPr>
            <a:xfrm rot="16200000">
              <a:off x="7924800" y="1321410"/>
              <a:ext cx="1863969" cy="0"/>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6AFB967-2010-194E-9433-A624259ECF79}"/>
                </a:ext>
              </a:extLst>
            </p:cNvPr>
            <p:cNvCxnSpPr>
              <a:cxnSpLocks/>
            </p:cNvCxnSpPr>
            <p:nvPr/>
          </p:nvCxnSpPr>
          <p:spPr>
            <a:xfrm flipV="1">
              <a:off x="8393722" y="618025"/>
              <a:ext cx="926124" cy="1406769"/>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E24D575-121D-BA4F-8289-3A654B8A1FC4}"/>
              </a:ext>
            </a:extLst>
          </p:cNvPr>
          <p:cNvGrpSpPr/>
          <p:nvPr/>
        </p:nvGrpSpPr>
        <p:grpSpPr>
          <a:xfrm>
            <a:off x="8801671" y="1793630"/>
            <a:ext cx="1708065" cy="1697600"/>
            <a:chOff x="8752094" y="4083417"/>
            <a:chExt cx="978059" cy="966333"/>
          </a:xfrm>
        </p:grpSpPr>
        <p:cxnSp>
          <p:nvCxnSpPr>
            <p:cNvPr id="17" name="Straight Arrow Connector 16">
              <a:extLst>
                <a:ext uri="{FF2B5EF4-FFF2-40B4-BE49-F238E27FC236}">
                  <a16:creationId xmlns:a16="http://schemas.microsoft.com/office/drawing/2014/main" id="{6505714D-65EC-7A4F-A4B1-A9BE03F89B85}"/>
                </a:ext>
              </a:extLst>
            </p:cNvPr>
            <p:cNvCxnSpPr>
              <a:cxnSpLocks/>
            </p:cNvCxnSpPr>
            <p:nvPr/>
          </p:nvCxnSpPr>
          <p:spPr>
            <a:xfrm>
              <a:off x="8798168" y="5015401"/>
              <a:ext cx="931985"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0F674E0-EF3F-AE4F-904E-92A3E47AEAD7}"/>
                </a:ext>
              </a:extLst>
            </p:cNvPr>
            <p:cNvCxnSpPr>
              <a:cxnSpLocks/>
            </p:cNvCxnSpPr>
            <p:nvPr/>
          </p:nvCxnSpPr>
          <p:spPr>
            <a:xfrm flipH="1" flipV="1">
              <a:off x="8798169" y="4083417"/>
              <a:ext cx="2" cy="9319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B901918-AC10-A449-9453-D82FE49CD398}"/>
                </a:ext>
              </a:extLst>
            </p:cNvPr>
            <p:cNvCxnSpPr>
              <a:cxnSpLocks/>
            </p:cNvCxnSpPr>
            <p:nvPr/>
          </p:nvCxnSpPr>
          <p:spPr>
            <a:xfrm flipV="1">
              <a:off x="8798168" y="4312017"/>
              <a:ext cx="463062" cy="7033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16D429-2F47-C849-8EAD-E451C25F6D8C}"/>
                </a:ext>
              </a:extLst>
            </p:cNvPr>
            <p:cNvSpPr/>
            <p:nvPr/>
          </p:nvSpPr>
          <p:spPr>
            <a:xfrm flipH="1">
              <a:off x="8752094" y="4957605"/>
              <a:ext cx="92146" cy="9214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4175890-91CD-3144-A259-AFC9851D837C}"/>
              </a:ext>
            </a:extLst>
          </p:cNvPr>
          <p:cNvGrpSpPr/>
          <p:nvPr/>
        </p:nvGrpSpPr>
        <p:grpSpPr>
          <a:xfrm>
            <a:off x="8061723" y="1793630"/>
            <a:ext cx="2446103" cy="2871037"/>
            <a:chOff x="8329484" y="4083417"/>
            <a:chExt cx="1400669" cy="1634294"/>
          </a:xfrm>
        </p:grpSpPr>
        <p:cxnSp>
          <p:nvCxnSpPr>
            <p:cNvPr id="26" name="Straight Arrow Connector 25">
              <a:extLst>
                <a:ext uri="{FF2B5EF4-FFF2-40B4-BE49-F238E27FC236}">
                  <a16:creationId xmlns:a16="http://schemas.microsoft.com/office/drawing/2014/main" id="{88E1F846-462A-9548-B917-7A004D0DF861}"/>
                </a:ext>
              </a:extLst>
            </p:cNvPr>
            <p:cNvCxnSpPr>
              <a:cxnSpLocks/>
            </p:cNvCxnSpPr>
            <p:nvPr/>
          </p:nvCxnSpPr>
          <p:spPr>
            <a:xfrm>
              <a:off x="8798168" y="5015401"/>
              <a:ext cx="931985"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03C105-F372-7541-8E4B-27768B30FDFE}"/>
                </a:ext>
              </a:extLst>
            </p:cNvPr>
            <p:cNvCxnSpPr>
              <a:cxnSpLocks/>
            </p:cNvCxnSpPr>
            <p:nvPr/>
          </p:nvCxnSpPr>
          <p:spPr>
            <a:xfrm flipH="1" flipV="1">
              <a:off x="8798169" y="4083417"/>
              <a:ext cx="2" cy="9319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E6F2031-4C8D-174A-83F0-39AE7A69D821}"/>
                </a:ext>
              </a:extLst>
            </p:cNvPr>
            <p:cNvCxnSpPr>
              <a:cxnSpLocks/>
            </p:cNvCxnSpPr>
            <p:nvPr/>
          </p:nvCxnSpPr>
          <p:spPr>
            <a:xfrm flipH="1">
              <a:off x="8329484" y="5014327"/>
              <a:ext cx="463062" cy="7033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579217E-AC64-724C-82A4-847CF2C17C2A}"/>
                </a:ext>
              </a:extLst>
            </p:cNvPr>
            <p:cNvSpPr/>
            <p:nvPr/>
          </p:nvSpPr>
          <p:spPr>
            <a:xfrm flipH="1">
              <a:off x="8752094" y="4957605"/>
              <a:ext cx="92146" cy="9214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DE07061-57C8-5F4D-802D-CBC4889E8ADB}"/>
              </a:ext>
            </a:extLst>
          </p:cNvPr>
          <p:cNvGrpSpPr/>
          <p:nvPr/>
        </p:nvGrpSpPr>
        <p:grpSpPr>
          <a:xfrm>
            <a:off x="7239002" y="1793630"/>
            <a:ext cx="1723386" cy="2871037"/>
            <a:chOff x="7857408" y="4083417"/>
            <a:chExt cx="986832" cy="1634294"/>
          </a:xfrm>
        </p:grpSpPr>
        <p:cxnSp>
          <p:nvCxnSpPr>
            <p:cNvPr id="31" name="Straight Arrow Connector 30">
              <a:extLst>
                <a:ext uri="{FF2B5EF4-FFF2-40B4-BE49-F238E27FC236}">
                  <a16:creationId xmlns:a16="http://schemas.microsoft.com/office/drawing/2014/main" id="{6B7A3454-95AA-3A47-8A9B-30AD70FA96EB}"/>
                </a:ext>
              </a:extLst>
            </p:cNvPr>
            <p:cNvCxnSpPr>
              <a:cxnSpLocks/>
            </p:cNvCxnSpPr>
            <p:nvPr/>
          </p:nvCxnSpPr>
          <p:spPr>
            <a:xfrm flipH="1">
              <a:off x="7857408" y="5020999"/>
              <a:ext cx="931985"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12B00F2-0557-1748-88FD-5BEABCFE3F28}"/>
                </a:ext>
              </a:extLst>
            </p:cNvPr>
            <p:cNvCxnSpPr>
              <a:cxnSpLocks/>
            </p:cNvCxnSpPr>
            <p:nvPr/>
          </p:nvCxnSpPr>
          <p:spPr>
            <a:xfrm flipH="1" flipV="1">
              <a:off x="8798169" y="4083417"/>
              <a:ext cx="2" cy="9319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59F5DC7-386B-304A-BB24-AC04BE11A24B}"/>
                </a:ext>
              </a:extLst>
            </p:cNvPr>
            <p:cNvCxnSpPr>
              <a:cxnSpLocks/>
            </p:cNvCxnSpPr>
            <p:nvPr/>
          </p:nvCxnSpPr>
          <p:spPr>
            <a:xfrm flipH="1">
              <a:off x="8329484" y="5014327"/>
              <a:ext cx="463062" cy="7033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3819714B-B2F0-084C-B234-293499FA1221}"/>
                </a:ext>
              </a:extLst>
            </p:cNvPr>
            <p:cNvSpPr/>
            <p:nvPr/>
          </p:nvSpPr>
          <p:spPr>
            <a:xfrm flipH="1">
              <a:off x="8752094" y="4957605"/>
              <a:ext cx="92146" cy="9214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7323CD3-510C-ED4F-A4C3-663C09DA1444}"/>
              </a:ext>
            </a:extLst>
          </p:cNvPr>
          <p:cNvGrpSpPr/>
          <p:nvPr/>
        </p:nvGrpSpPr>
        <p:grpSpPr>
          <a:xfrm>
            <a:off x="7237297" y="3329357"/>
            <a:ext cx="1723386" cy="1718195"/>
            <a:chOff x="7857408" y="4957605"/>
            <a:chExt cx="986832" cy="978056"/>
          </a:xfrm>
        </p:grpSpPr>
        <p:cxnSp>
          <p:nvCxnSpPr>
            <p:cNvPr id="36" name="Straight Arrow Connector 35">
              <a:extLst>
                <a:ext uri="{FF2B5EF4-FFF2-40B4-BE49-F238E27FC236}">
                  <a16:creationId xmlns:a16="http://schemas.microsoft.com/office/drawing/2014/main" id="{67EE48C3-B28D-6E4F-9C4A-F42CE853F30D}"/>
                </a:ext>
              </a:extLst>
            </p:cNvPr>
            <p:cNvCxnSpPr>
              <a:cxnSpLocks/>
            </p:cNvCxnSpPr>
            <p:nvPr/>
          </p:nvCxnSpPr>
          <p:spPr>
            <a:xfrm flipH="1">
              <a:off x="7857408" y="5020999"/>
              <a:ext cx="931985"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E9C98A-22A9-EF46-BD28-EE5FDCD9CF0C}"/>
                </a:ext>
              </a:extLst>
            </p:cNvPr>
            <p:cNvCxnSpPr>
              <a:cxnSpLocks/>
            </p:cNvCxnSpPr>
            <p:nvPr/>
          </p:nvCxnSpPr>
          <p:spPr>
            <a:xfrm flipH="1">
              <a:off x="8794812" y="5003677"/>
              <a:ext cx="2" cy="9319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9BA2137-4D20-254A-8746-715088CF9B58}"/>
                </a:ext>
              </a:extLst>
            </p:cNvPr>
            <p:cNvCxnSpPr>
              <a:cxnSpLocks/>
            </p:cNvCxnSpPr>
            <p:nvPr/>
          </p:nvCxnSpPr>
          <p:spPr>
            <a:xfrm flipH="1">
              <a:off x="8329484" y="5014327"/>
              <a:ext cx="463062" cy="7033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71D66FA-4A90-624C-A5E4-03C6D196F527}"/>
                </a:ext>
              </a:extLst>
            </p:cNvPr>
            <p:cNvSpPr/>
            <p:nvPr/>
          </p:nvSpPr>
          <p:spPr>
            <a:xfrm flipH="1">
              <a:off x="8752094" y="4957605"/>
              <a:ext cx="92146" cy="9214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D64D7C06-5753-BA43-B405-E4FAF13DCB5C}"/>
              </a:ext>
            </a:extLst>
          </p:cNvPr>
          <p:cNvGrpSpPr/>
          <p:nvPr/>
        </p:nvGrpSpPr>
        <p:grpSpPr>
          <a:xfrm>
            <a:off x="7238997" y="2185785"/>
            <a:ext cx="2454078" cy="2861766"/>
            <a:chOff x="7857408" y="4306645"/>
            <a:chExt cx="1405235" cy="1629016"/>
          </a:xfrm>
        </p:grpSpPr>
        <p:cxnSp>
          <p:nvCxnSpPr>
            <p:cNvPr id="41" name="Straight Arrow Connector 40">
              <a:extLst>
                <a:ext uri="{FF2B5EF4-FFF2-40B4-BE49-F238E27FC236}">
                  <a16:creationId xmlns:a16="http://schemas.microsoft.com/office/drawing/2014/main" id="{A25F3208-617F-BA42-828D-DCF1A42D6C5D}"/>
                </a:ext>
              </a:extLst>
            </p:cNvPr>
            <p:cNvCxnSpPr>
              <a:cxnSpLocks/>
            </p:cNvCxnSpPr>
            <p:nvPr/>
          </p:nvCxnSpPr>
          <p:spPr>
            <a:xfrm flipH="1">
              <a:off x="7857408" y="5020999"/>
              <a:ext cx="931985"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B2EF029-A418-FB42-A487-8BA5C7F1D96E}"/>
                </a:ext>
              </a:extLst>
            </p:cNvPr>
            <p:cNvCxnSpPr>
              <a:cxnSpLocks/>
            </p:cNvCxnSpPr>
            <p:nvPr/>
          </p:nvCxnSpPr>
          <p:spPr>
            <a:xfrm flipH="1">
              <a:off x="8794812" y="5003677"/>
              <a:ext cx="2" cy="9319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5ECE18-2EFB-CB4D-BC9A-A4FA70971BE9}"/>
                </a:ext>
              </a:extLst>
            </p:cNvPr>
            <p:cNvCxnSpPr>
              <a:cxnSpLocks/>
            </p:cNvCxnSpPr>
            <p:nvPr/>
          </p:nvCxnSpPr>
          <p:spPr>
            <a:xfrm flipV="1">
              <a:off x="8799581" y="4306645"/>
              <a:ext cx="463062" cy="70338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E25F6DA-6D9E-DE4C-831D-6CBBDDAF4FCC}"/>
                </a:ext>
              </a:extLst>
            </p:cNvPr>
            <p:cNvSpPr/>
            <p:nvPr/>
          </p:nvSpPr>
          <p:spPr>
            <a:xfrm flipH="1">
              <a:off x="8752094" y="4957605"/>
              <a:ext cx="92146" cy="9214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26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6930-A9ED-B649-AB1A-0464509595E6}"/>
              </a:ext>
            </a:extLst>
          </p:cNvPr>
          <p:cNvPicPr>
            <a:picLocks noChangeAspect="1"/>
          </p:cNvPicPr>
          <p:nvPr/>
        </p:nvPicPr>
        <p:blipFill rotWithShape="1">
          <a:blip r:embed="rId3"/>
          <a:srcRect l="37183" t="7674" r="30979" b="1388"/>
          <a:stretch/>
        </p:blipFill>
        <p:spPr>
          <a:xfrm>
            <a:off x="597882" y="389426"/>
            <a:ext cx="5498103" cy="5043365"/>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8C7C258-81E4-934F-8585-56D016D19FA3}"/>
                  </a:ext>
                </a:extLst>
              </p:cNvPr>
              <p:cNvSpPr txBox="1"/>
              <p:nvPr/>
            </p:nvSpPr>
            <p:spPr>
              <a:xfrm>
                <a:off x="1199814" y="4549676"/>
                <a:ext cx="3919326" cy="23083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1</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b="0" i="1" smtClean="0">
                              <a:latin typeface="Cambria Math" panose="02040503050406030204" pitchFamily="18" charset="0"/>
                            </a:rPr>
                            <m:t>2</m:t>
                          </m:r>
                        </m:sub>
                      </m:sSub>
                      <m:r>
                        <a:rPr lang="en-CA" sz="4800" b="0" i="1" smtClean="0">
                          <a:latin typeface="Cambria Math" panose="02040503050406030204" pitchFamily="18" charset="0"/>
                        </a:rPr>
                        <m:t>≠</m:t>
                      </m:r>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3</m:t>
                          </m:r>
                        </m:sub>
                      </m:sSub>
                    </m:oMath>
                  </m:oMathPara>
                </a14:m>
                <a:endParaRPr lang="en-CA" sz="4800" b="0" dirty="0"/>
              </a:p>
              <a:p>
                <a:pPr algn="ctr"/>
                <a:r>
                  <a:rPr lang="en-CA" sz="4800" dirty="0"/>
                  <a:t>or</a:t>
                </a:r>
              </a:p>
              <a:p>
                <a:pPr algn="ctr"/>
                <a14:m>
                  <m:oMathPara xmlns:m="http://schemas.openxmlformats.org/officeDocument/2006/math">
                    <m:oMathParaPr>
                      <m:jc m:val="centerGroup"/>
                    </m:oMathParaPr>
                    <m:oMath xmlns:m="http://schemas.openxmlformats.org/officeDocument/2006/math">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1</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2</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3</m:t>
                          </m:r>
                        </m:sub>
                      </m:sSub>
                    </m:oMath>
                  </m:oMathPara>
                </a14:m>
                <a:endParaRPr lang="en-CA" sz="4800" dirty="0"/>
              </a:p>
            </p:txBody>
          </p:sp>
        </mc:Choice>
        <mc:Fallback xmlns="">
          <p:sp>
            <p:nvSpPr>
              <p:cNvPr id="48" name="TextBox 47">
                <a:extLst>
                  <a:ext uri="{FF2B5EF4-FFF2-40B4-BE49-F238E27FC236}">
                    <a16:creationId xmlns:a16="http://schemas.microsoft.com/office/drawing/2014/main" id="{A8C7C258-81E4-934F-8585-56D016D19FA3}"/>
                  </a:ext>
                </a:extLst>
              </p:cNvPr>
              <p:cNvSpPr txBox="1">
                <a:spLocks noRot="1" noChangeAspect="1" noMove="1" noResize="1" noEditPoints="1" noAdjustHandles="1" noChangeArrowheads="1" noChangeShapeType="1" noTextEdit="1"/>
              </p:cNvSpPr>
              <p:nvPr/>
            </p:nvSpPr>
            <p:spPr>
              <a:xfrm>
                <a:off x="1199814" y="4549676"/>
                <a:ext cx="3919326" cy="2308324"/>
              </a:xfrm>
              <a:prstGeom prst="rect">
                <a:avLst/>
              </a:prstGeom>
              <a:blipFill>
                <a:blip r:embed="rId4"/>
                <a:stretch>
                  <a:fillRect b="-109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278687E-C748-0249-9855-2090B3E4D776}"/>
              </a:ext>
            </a:extLst>
          </p:cNvPr>
          <p:cNvSpPr>
            <a:spLocks noGrp="1"/>
          </p:cNvSpPr>
          <p:nvPr>
            <p:ph type="sldNum" sz="quarter" idx="12"/>
          </p:nvPr>
        </p:nvSpPr>
        <p:spPr/>
        <p:txBody>
          <a:bodyPr/>
          <a:lstStyle/>
          <a:p>
            <a:fld id="{03991BCE-6C42-475B-AEED-9BEA686000B2}" type="slidenum">
              <a:rPr lang="en-CA" smtClean="0"/>
              <a:t>37</a:t>
            </a:fld>
            <a:endParaRPr lang="en-CA"/>
          </a:p>
        </p:txBody>
      </p:sp>
      <p:grpSp>
        <p:nvGrpSpPr>
          <p:cNvPr id="21" name="Group 20">
            <a:extLst>
              <a:ext uri="{FF2B5EF4-FFF2-40B4-BE49-F238E27FC236}">
                <a16:creationId xmlns:a16="http://schemas.microsoft.com/office/drawing/2014/main" id="{68129FA5-E8C7-3445-987F-25738F6F4195}"/>
              </a:ext>
            </a:extLst>
          </p:cNvPr>
          <p:cNvGrpSpPr/>
          <p:nvPr/>
        </p:nvGrpSpPr>
        <p:grpSpPr>
          <a:xfrm>
            <a:off x="7238998" y="1793631"/>
            <a:ext cx="3270738" cy="3270738"/>
            <a:chOff x="7924800" y="389425"/>
            <a:chExt cx="1863969" cy="1863969"/>
          </a:xfrm>
        </p:grpSpPr>
        <p:cxnSp>
          <p:nvCxnSpPr>
            <p:cNvPr id="22" name="Straight Arrow Connector 21">
              <a:extLst>
                <a:ext uri="{FF2B5EF4-FFF2-40B4-BE49-F238E27FC236}">
                  <a16:creationId xmlns:a16="http://schemas.microsoft.com/office/drawing/2014/main" id="{E4DE9425-EE34-F348-B451-0E1820924360}"/>
                </a:ext>
              </a:extLst>
            </p:cNvPr>
            <p:cNvCxnSpPr/>
            <p:nvPr/>
          </p:nvCxnSpPr>
          <p:spPr>
            <a:xfrm>
              <a:off x="7924800" y="1321410"/>
              <a:ext cx="1863969" cy="0"/>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B638A7-46AD-4D4B-A80A-D1518B3B6DD0}"/>
                </a:ext>
              </a:extLst>
            </p:cNvPr>
            <p:cNvCxnSpPr>
              <a:cxnSpLocks/>
            </p:cNvCxnSpPr>
            <p:nvPr/>
          </p:nvCxnSpPr>
          <p:spPr>
            <a:xfrm rot="16200000">
              <a:off x="7924800" y="1321410"/>
              <a:ext cx="1863969" cy="0"/>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238221-1E90-3D4E-BF82-2D6CC7854A0A}"/>
                </a:ext>
              </a:extLst>
            </p:cNvPr>
            <p:cNvCxnSpPr>
              <a:cxnSpLocks/>
            </p:cNvCxnSpPr>
            <p:nvPr/>
          </p:nvCxnSpPr>
          <p:spPr>
            <a:xfrm flipV="1">
              <a:off x="8393722" y="618025"/>
              <a:ext cx="926124" cy="1406769"/>
            </a:xfrm>
            <a:prstGeom prst="straightConnector1">
              <a:avLst/>
            </a:prstGeom>
            <a:ln w="762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59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B57AFA3-5A35-8745-8386-CCEC1F16B97A}"/>
              </a:ext>
            </a:extLst>
          </p:cNvPr>
          <p:cNvGrpSpPr/>
          <p:nvPr/>
        </p:nvGrpSpPr>
        <p:grpSpPr>
          <a:xfrm>
            <a:off x="7269136" y="1794111"/>
            <a:ext cx="3222172" cy="3222172"/>
            <a:chOff x="7260503" y="1132113"/>
            <a:chExt cx="3222172" cy="3222172"/>
          </a:xfrm>
        </p:grpSpPr>
        <p:cxnSp>
          <p:nvCxnSpPr>
            <p:cNvPr id="8" name="Straight Arrow Connector 7">
              <a:extLst>
                <a:ext uri="{FF2B5EF4-FFF2-40B4-BE49-F238E27FC236}">
                  <a16:creationId xmlns:a16="http://schemas.microsoft.com/office/drawing/2014/main" id="{56AFB967-2010-194E-9433-A624259ECF79}"/>
                </a:ext>
              </a:extLst>
            </p:cNvPr>
            <p:cNvCxnSpPr>
              <a:cxnSpLocks/>
            </p:cNvCxnSpPr>
            <p:nvPr/>
          </p:nvCxnSpPr>
          <p:spPr>
            <a:xfrm flipV="1">
              <a:off x="8058711" y="1508959"/>
              <a:ext cx="1625085" cy="2468481"/>
            </a:xfrm>
            <a:prstGeom prst="straightConnector1">
              <a:avLst/>
            </a:prstGeom>
            <a:ln w="7620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42530BE-DB74-B24C-B86D-5C1F1E6D0FCE}"/>
                </a:ext>
              </a:extLst>
            </p:cNvPr>
            <p:cNvSpPr/>
            <p:nvPr/>
          </p:nvSpPr>
          <p:spPr>
            <a:xfrm>
              <a:off x="7260503" y="1132113"/>
              <a:ext cx="3222172" cy="3222172"/>
            </a:xfrm>
            <a:prstGeom prst="ellipse">
              <a:avLst/>
            </a:prstGeom>
            <a:solidFill>
              <a:srgbClr val="A6C0E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FEF7A4E0-5476-7C42-8F6E-ACC5CB631FBA}"/>
                </a:ext>
              </a:extLst>
            </p:cNvPr>
            <p:cNvCxnSpPr>
              <a:cxnSpLocks/>
            </p:cNvCxnSpPr>
            <p:nvPr/>
          </p:nvCxnSpPr>
          <p:spPr>
            <a:xfrm flipH="1">
              <a:off x="8051666" y="2741774"/>
              <a:ext cx="808683" cy="1235666"/>
            </a:xfrm>
            <a:prstGeom prst="straightConnector1">
              <a:avLst/>
            </a:prstGeom>
            <a:ln w="7620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7C76930-A9ED-B649-AB1A-0464509595E6}"/>
              </a:ext>
            </a:extLst>
          </p:cNvPr>
          <p:cNvPicPr>
            <a:picLocks noChangeAspect="1"/>
          </p:cNvPicPr>
          <p:nvPr/>
        </p:nvPicPr>
        <p:blipFill rotWithShape="1">
          <a:blip r:embed="rId3"/>
          <a:srcRect l="37183" t="7674" r="30979" b="1388"/>
          <a:stretch/>
        </p:blipFill>
        <p:spPr>
          <a:xfrm>
            <a:off x="597882" y="389426"/>
            <a:ext cx="5498103" cy="5043365"/>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8C7C258-81E4-934F-8585-56D016D19FA3}"/>
                  </a:ext>
                </a:extLst>
              </p:cNvPr>
              <p:cNvSpPr txBox="1"/>
              <p:nvPr/>
            </p:nvSpPr>
            <p:spPr>
              <a:xfrm>
                <a:off x="1199814" y="4549676"/>
                <a:ext cx="3919326" cy="23083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1</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b="0" i="1" smtClean="0">
                              <a:latin typeface="Cambria Math" panose="02040503050406030204" pitchFamily="18" charset="0"/>
                            </a:rPr>
                            <m:t>2</m:t>
                          </m:r>
                        </m:sub>
                      </m:sSub>
                      <m:r>
                        <a:rPr lang="en-CA" sz="4800" b="0" i="1" smtClean="0">
                          <a:latin typeface="Cambria Math" panose="02040503050406030204" pitchFamily="18" charset="0"/>
                        </a:rPr>
                        <m:t>≠</m:t>
                      </m:r>
                      <m:sSub>
                        <m:sSubPr>
                          <m:ctrlPr>
                            <a:rPr lang="en-CA" sz="4800" b="0" i="1" smtClean="0">
                              <a:latin typeface="Cambria Math" panose="02040503050406030204" pitchFamily="18" charset="0"/>
                            </a:rPr>
                          </m:ctrlPr>
                        </m:sSubPr>
                        <m:e>
                          <m:r>
                            <a:rPr lang="en-CA" sz="4800" b="0" i="1" smtClean="0">
                              <a:latin typeface="Cambria Math" panose="02040503050406030204" pitchFamily="18" charset="0"/>
                            </a:rPr>
                            <m:t>𝜆</m:t>
                          </m:r>
                        </m:e>
                        <m:sub>
                          <m:r>
                            <a:rPr lang="en-CA" sz="4800" b="0" i="1" smtClean="0">
                              <a:latin typeface="Cambria Math" panose="02040503050406030204" pitchFamily="18" charset="0"/>
                            </a:rPr>
                            <m:t>3</m:t>
                          </m:r>
                        </m:sub>
                      </m:sSub>
                    </m:oMath>
                  </m:oMathPara>
                </a14:m>
                <a:endParaRPr lang="en-CA" sz="4800" b="0" dirty="0"/>
              </a:p>
              <a:p>
                <a:pPr algn="ctr"/>
                <a:r>
                  <a:rPr lang="en-CA" sz="4800" dirty="0"/>
                  <a:t>or</a:t>
                </a:r>
              </a:p>
              <a:p>
                <a:pPr algn="ctr"/>
                <a14:m>
                  <m:oMathPara xmlns:m="http://schemas.openxmlformats.org/officeDocument/2006/math">
                    <m:oMathParaPr>
                      <m:jc m:val="centerGroup"/>
                    </m:oMathParaPr>
                    <m:oMath xmlns:m="http://schemas.openxmlformats.org/officeDocument/2006/math">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1</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2</m:t>
                          </m:r>
                        </m:sub>
                      </m:sSub>
                      <m:r>
                        <a:rPr lang="en-CA" sz="4800" b="0" i="1" smtClean="0">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3</m:t>
                          </m:r>
                        </m:sub>
                      </m:sSub>
                    </m:oMath>
                  </m:oMathPara>
                </a14:m>
                <a:endParaRPr lang="en-CA" sz="4800" dirty="0"/>
              </a:p>
            </p:txBody>
          </p:sp>
        </mc:Choice>
        <mc:Fallback xmlns="">
          <p:sp>
            <p:nvSpPr>
              <p:cNvPr id="48" name="TextBox 47">
                <a:extLst>
                  <a:ext uri="{FF2B5EF4-FFF2-40B4-BE49-F238E27FC236}">
                    <a16:creationId xmlns:a16="http://schemas.microsoft.com/office/drawing/2014/main" id="{A8C7C258-81E4-934F-8585-56D016D19FA3}"/>
                  </a:ext>
                </a:extLst>
              </p:cNvPr>
              <p:cNvSpPr txBox="1">
                <a:spLocks noRot="1" noChangeAspect="1" noMove="1" noResize="1" noEditPoints="1" noAdjustHandles="1" noChangeArrowheads="1" noChangeShapeType="1" noTextEdit="1"/>
              </p:cNvSpPr>
              <p:nvPr/>
            </p:nvSpPr>
            <p:spPr>
              <a:xfrm>
                <a:off x="1199814" y="4549676"/>
                <a:ext cx="3919326" cy="2308324"/>
              </a:xfrm>
              <a:prstGeom prst="rect">
                <a:avLst/>
              </a:prstGeom>
              <a:blipFill>
                <a:blip r:embed="rId4"/>
                <a:stretch>
                  <a:fillRect b="-109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278687E-C748-0249-9855-2090B3E4D776}"/>
              </a:ext>
            </a:extLst>
          </p:cNvPr>
          <p:cNvSpPr>
            <a:spLocks noGrp="1"/>
          </p:cNvSpPr>
          <p:nvPr>
            <p:ph type="sldNum" sz="quarter" idx="12"/>
          </p:nvPr>
        </p:nvSpPr>
        <p:spPr/>
        <p:txBody>
          <a:bodyPr/>
          <a:lstStyle/>
          <a:p>
            <a:fld id="{03991BCE-6C42-475B-AEED-9BEA686000B2}" type="slidenum">
              <a:rPr lang="en-CA" smtClean="0"/>
              <a:t>38</a:t>
            </a:fld>
            <a:endParaRPr lang="en-CA"/>
          </a:p>
        </p:txBody>
      </p:sp>
      <p:grpSp>
        <p:nvGrpSpPr>
          <p:cNvPr id="10" name="Group 9">
            <a:extLst>
              <a:ext uri="{FF2B5EF4-FFF2-40B4-BE49-F238E27FC236}">
                <a16:creationId xmlns:a16="http://schemas.microsoft.com/office/drawing/2014/main" id="{B88ED3C4-2A99-894E-BDDC-F89BCA26D461}"/>
              </a:ext>
            </a:extLst>
          </p:cNvPr>
          <p:cNvGrpSpPr/>
          <p:nvPr/>
        </p:nvGrpSpPr>
        <p:grpSpPr>
          <a:xfrm>
            <a:off x="7234185" y="3434147"/>
            <a:ext cx="3272439" cy="1"/>
            <a:chOff x="7237297" y="3429000"/>
            <a:chExt cx="3272439" cy="1"/>
          </a:xfrm>
        </p:grpSpPr>
        <p:cxnSp>
          <p:nvCxnSpPr>
            <p:cNvPr id="45" name="Straight Arrow Connector 44">
              <a:extLst>
                <a:ext uri="{FF2B5EF4-FFF2-40B4-BE49-F238E27FC236}">
                  <a16:creationId xmlns:a16="http://schemas.microsoft.com/office/drawing/2014/main" id="{7D1C048C-46BC-6048-AF76-2A9858EEAA4F}"/>
                </a:ext>
              </a:extLst>
            </p:cNvPr>
            <p:cNvCxnSpPr/>
            <p:nvPr/>
          </p:nvCxnSpPr>
          <p:spPr>
            <a:xfrm>
              <a:off x="7238998" y="3429000"/>
              <a:ext cx="3270738" cy="0"/>
            </a:xfrm>
            <a:prstGeom prst="straightConnector1">
              <a:avLst/>
            </a:prstGeom>
            <a:ln w="76200">
              <a:solidFill>
                <a:srgbClr val="FFFFFF">
                  <a:alpha val="1176"/>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7EE48C3-B28D-6E4F-9C4A-F42CE853F30D}"/>
                </a:ext>
              </a:extLst>
            </p:cNvPr>
            <p:cNvCxnSpPr>
              <a:cxnSpLocks/>
            </p:cNvCxnSpPr>
            <p:nvPr/>
          </p:nvCxnSpPr>
          <p:spPr>
            <a:xfrm flipH="1">
              <a:off x="7237297" y="3429001"/>
              <a:ext cx="1627602" cy="0"/>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03ED516-97D0-6349-977F-C381A1898349}"/>
              </a:ext>
            </a:extLst>
          </p:cNvPr>
          <p:cNvGrpSpPr/>
          <p:nvPr/>
        </p:nvGrpSpPr>
        <p:grpSpPr>
          <a:xfrm>
            <a:off x="8873508" y="1781911"/>
            <a:ext cx="858" cy="3270738"/>
            <a:chOff x="8873508" y="1781911"/>
            <a:chExt cx="858" cy="3270738"/>
          </a:xfrm>
        </p:grpSpPr>
        <p:cxnSp>
          <p:nvCxnSpPr>
            <p:cNvPr id="46" name="Straight Arrow Connector 45">
              <a:extLst>
                <a:ext uri="{FF2B5EF4-FFF2-40B4-BE49-F238E27FC236}">
                  <a16:creationId xmlns:a16="http://schemas.microsoft.com/office/drawing/2014/main" id="{C2D4D968-ACD1-5E44-B7AE-5B574424B906}"/>
                </a:ext>
              </a:extLst>
            </p:cNvPr>
            <p:cNvCxnSpPr>
              <a:cxnSpLocks/>
            </p:cNvCxnSpPr>
            <p:nvPr/>
          </p:nvCxnSpPr>
          <p:spPr>
            <a:xfrm rot="16200000">
              <a:off x="7238139" y="3417280"/>
              <a:ext cx="3270738" cy="0"/>
            </a:xfrm>
            <a:prstGeom prst="straightConnector1">
              <a:avLst/>
            </a:prstGeom>
            <a:ln w="76200">
              <a:solidFill>
                <a:srgbClr val="FFFFFF">
                  <a:alpha val="1176"/>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E9C98A-22A9-EF46-BD28-EE5FDCD9CF0C}"/>
                </a:ext>
              </a:extLst>
            </p:cNvPr>
            <p:cNvCxnSpPr>
              <a:cxnSpLocks/>
            </p:cNvCxnSpPr>
            <p:nvPr/>
          </p:nvCxnSpPr>
          <p:spPr>
            <a:xfrm flipH="1">
              <a:off x="8874363" y="3410294"/>
              <a:ext cx="3" cy="1637258"/>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99BA2137-4D20-254A-8746-715088CF9B58}"/>
              </a:ext>
            </a:extLst>
          </p:cNvPr>
          <p:cNvCxnSpPr>
            <a:cxnSpLocks/>
          </p:cNvCxnSpPr>
          <p:nvPr/>
        </p:nvCxnSpPr>
        <p:spPr>
          <a:xfrm flipH="1">
            <a:off x="8061722" y="3417280"/>
            <a:ext cx="808683" cy="1235666"/>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71D66FA-4A90-624C-A5E4-03C6D196F527}"/>
              </a:ext>
            </a:extLst>
          </p:cNvPr>
          <p:cNvSpPr/>
          <p:nvPr/>
        </p:nvSpPr>
        <p:spPr>
          <a:xfrm flipH="1">
            <a:off x="8799761" y="3329357"/>
            <a:ext cx="160922" cy="16187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6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0"/>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6930-A9ED-B649-AB1A-0464509595E6}"/>
              </a:ext>
            </a:extLst>
          </p:cNvPr>
          <p:cNvPicPr>
            <a:picLocks noChangeAspect="1"/>
          </p:cNvPicPr>
          <p:nvPr/>
        </p:nvPicPr>
        <p:blipFill rotWithShape="1">
          <a:blip r:embed="rId3"/>
          <a:srcRect l="68885" t="6503" r="-723" b="2559"/>
          <a:stretch/>
        </p:blipFill>
        <p:spPr>
          <a:xfrm>
            <a:off x="597882" y="389426"/>
            <a:ext cx="5498103" cy="5043365"/>
          </a:xfrm>
          <a:prstGeom prst="rect">
            <a:avLst/>
          </a:prstGeom>
        </p:spPr>
      </p:pic>
      <p:sp>
        <p:nvSpPr>
          <p:cNvPr id="2" name="Slide Number Placeholder 1">
            <a:extLst>
              <a:ext uri="{FF2B5EF4-FFF2-40B4-BE49-F238E27FC236}">
                <a16:creationId xmlns:a16="http://schemas.microsoft.com/office/drawing/2014/main" id="{F278687E-C748-0249-9855-2090B3E4D776}"/>
              </a:ext>
            </a:extLst>
          </p:cNvPr>
          <p:cNvSpPr>
            <a:spLocks noGrp="1"/>
          </p:cNvSpPr>
          <p:nvPr>
            <p:ph type="sldNum" sz="quarter" idx="12"/>
          </p:nvPr>
        </p:nvSpPr>
        <p:spPr/>
        <p:txBody>
          <a:bodyPr/>
          <a:lstStyle/>
          <a:p>
            <a:fld id="{03991BCE-6C42-475B-AEED-9BEA686000B2}" type="slidenum">
              <a:rPr lang="en-CA" smtClean="0"/>
              <a:t>39</a:t>
            </a:fld>
            <a:endParaRPr lang="en-CA"/>
          </a:p>
        </p:txBody>
      </p:sp>
      <p:cxnSp>
        <p:nvCxnSpPr>
          <p:cNvPr id="36" name="Straight Arrow Connector 35">
            <a:extLst>
              <a:ext uri="{FF2B5EF4-FFF2-40B4-BE49-F238E27FC236}">
                <a16:creationId xmlns:a16="http://schemas.microsoft.com/office/drawing/2014/main" id="{67EE48C3-B28D-6E4F-9C4A-F42CE853F30D}"/>
              </a:ext>
            </a:extLst>
          </p:cNvPr>
          <p:cNvCxnSpPr>
            <a:cxnSpLocks/>
            <a:stCxn id="39" idx="2"/>
          </p:cNvCxnSpPr>
          <p:nvPr/>
        </p:nvCxnSpPr>
        <p:spPr>
          <a:xfrm flipH="1" flipV="1">
            <a:off x="7432431" y="3071447"/>
            <a:ext cx="1528252" cy="338848"/>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E9C98A-22A9-EF46-BD28-EE5FDCD9CF0C}"/>
              </a:ext>
            </a:extLst>
          </p:cNvPr>
          <p:cNvCxnSpPr>
            <a:cxnSpLocks/>
          </p:cNvCxnSpPr>
          <p:nvPr/>
        </p:nvCxnSpPr>
        <p:spPr>
          <a:xfrm>
            <a:off x="8874367" y="3410294"/>
            <a:ext cx="250140" cy="1510856"/>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9BA2137-4D20-254A-8746-715088CF9B58}"/>
              </a:ext>
            </a:extLst>
          </p:cNvPr>
          <p:cNvCxnSpPr>
            <a:cxnSpLocks/>
          </p:cNvCxnSpPr>
          <p:nvPr/>
        </p:nvCxnSpPr>
        <p:spPr>
          <a:xfrm flipV="1">
            <a:off x="8873510" y="2510961"/>
            <a:ext cx="1126477" cy="919874"/>
          </a:xfrm>
          <a:prstGeom prst="straightConnector1">
            <a:avLst/>
          </a:prstGeom>
          <a:ln w="762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71D66FA-4A90-624C-A5E4-03C6D196F527}"/>
              </a:ext>
            </a:extLst>
          </p:cNvPr>
          <p:cNvSpPr/>
          <p:nvPr/>
        </p:nvSpPr>
        <p:spPr>
          <a:xfrm flipH="1">
            <a:off x="8799761" y="3329357"/>
            <a:ext cx="160922" cy="161875"/>
          </a:xfrm>
          <a:prstGeom prst="ellipse">
            <a:avLst/>
          </a:prstGeom>
          <a:solidFill>
            <a:schemeClr val="tx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56C759-7B84-4342-9E88-1E42E016B5A6}"/>
                  </a:ext>
                </a:extLst>
              </p:cNvPr>
              <p:cNvSpPr txBox="1"/>
              <p:nvPr/>
            </p:nvSpPr>
            <p:spPr>
              <a:xfrm>
                <a:off x="1297444" y="5326934"/>
                <a:ext cx="3731756" cy="830997"/>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1</m:t>
                          </m:r>
                        </m:sub>
                      </m:sSub>
                      <m:r>
                        <a:rPr lang="en-CA" sz="4800" i="1">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2</m:t>
                          </m:r>
                        </m:sub>
                      </m:sSub>
                      <m:r>
                        <a:rPr lang="en-CA" sz="4800" i="1">
                          <a:latin typeface="Cambria Math" panose="02040503050406030204" pitchFamily="18" charset="0"/>
                        </a:rPr>
                        <m:t>=</m:t>
                      </m:r>
                      <m:sSub>
                        <m:sSubPr>
                          <m:ctrlPr>
                            <a:rPr lang="en-CA" sz="4800" i="1">
                              <a:latin typeface="Cambria Math" panose="02040503050406030204" pitchFamily="18" charset="0"/>
                            </a:rPr>
                          </m:ctrlPr>
                        </m:sSubPr>
                        <m:e>
                          <m:r>
                            <a:rPr lang="en-CA" sz="4800" i="1">
                              <a:latin typeface="Cambria Math" panose="02040503050406030204" pitchFamily="18" charset="0"/>
                            </a:rPr>
                            <m:t>𝜆</m:t>
                          </m:r>
                        </m:e>
                        <m:sub>
                          <m:r>
                            <a:rPr lang="en-CA" sz="4800" i="1">
                              <a:latin typeface="Cambria Math" panose="02040503050406030204" pitchFamily="18" charset="0"/>
                            </a:rPr>
                            <m:t>3</m:t>
                          </m:r>
                        </m:sub>
                      </m:sSub>
                    </m:oMath>
                  </m:oMathPara>
                </a14:m>
                <a:endParaRPr lang="en-CA" sz="4800" dirty="0"/>
              </a:p>
            </p:txBody>
          </p:sp>
        </mc:Choice>
        <mc:Fallback xmlns="">
          <p:sp>
            <p:nvSpPr>
              <p:cNvPr id="21" name="TextBox 20">
                <a:extLst>
                  <a:ext uri="{FF2B5EF4-FFF2-40B4-BE49-F238E27FC236}">
                    <a16:creationId xmlns:a16="http://schemas.microsoft.com/office/drawing/2014/main" id="{9056C759-7B84-4342-9E88-1E42E016B5A6}"/>
                  </a:ext>
                </a:extLst>
              </p:cNvPr>
              <p:cNvSpPr txBox="1">
                <a:spLocks noRot="1" noChangeAspect="1" noMove="1" noResize="1" noEditPoints="1" noAdjustHandles="1" noChangeArrowheads="1" noChangeShapeType="1" noTextEdit="1"/>
              </p:cNvSpPr>
              <p:nvPr/>
            </p:nvSpPr>
            <p:spPr>
              <a:xfrm>
                <a:off x="1297444" y="5326934"/>
                <a:ext cx="3731756" cy="830997"/>
              </a:xfrm>
              <a:prstGeom prst="rect">
                <a:avLst/>
              </a:prstGeom>
              <a:blipFill>
                <a:blip r:embed="rId4"/>
                <a:stretch>
                  <a:fillRect l="-2712" b="-5970"/>
                </a:stretch>
              </a:blipFill>
            </p:spPr>
            <p:txBody>
              <a:bodyPr/>
              <a:lstStyle/>
              <a:p>
                <a:r>
                  <a:rPr lang="en-US">
                    <a:noFill/>
                  </a:rPr>
                  <a:t> </a:t>
                </a:r>
              </a:p>
            </p:txBody>
          </p:sp>
        </mc:Fallback>
      </mc:AlternateContent>
    </p:spTree>
    <p:extLst>
      <p:ext uri="{BB962C8B-B14F-4D97-AF65-F5344CB8AC3E}">
        <p14:creationId xmlns:p14="http://schemas.microsoft.com/office/powerpoint/2010/main" val="38072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1AB831-EB49-4D77-9D6C-8CD17570CCDF}"/>
              </a:ext>
            </a:extLst>
          </p:cNvPr>
          <p:cNvSpPr>
            <a:spLocks noGrp="1"/>
          </p:cNvSpPr>
          <p:nvPr>
            <p:ph type="sldNum" sz="quarter" idx="12"/>
          </p:nvPr>
        </p:nvSpPr>
        <p:spPr/>
        <p:txBody>
          <a:bodyPr/>
          <a:lstStyle/>
          <a:p>
            <a:fld id="{03991BCE-6C42-475B-AEED-9BEA686000B2}" type="slidenum">
              <a:rPr lang="en-CA" smtClean="0"/>
              <a:t>4</a:t>
            </a:fld>
            <a:endParaRPr lang="en-CA"/>
          </a:p>
        </p:txBody>
      </p:sp>
      <p:sp>
        <p:nvSpPr>
          <p:cNvPr id="5" name="TextBox 4">
            <a:extLst>
              <a:ext uri="{FF2B5EF4-FFF2-40B4-BE49-F238E27FC236}">
                <a16:creationId xmlns:a16="http://schemas.microsoft.com/office/drawing/2014/main" id="{400E6A05-2C7B-4FCC-A20C-10CF2406A3CF}"/>
              </a:ext>
            </a:extLst>
          </p:cNvPr>
          <p:cNvSpPr txBox="1"/>
          <p:nvPr/>
        </p:nvSpPr>
        <p:spPr>
          <a:xfrm>
            <a:off x="430619" y="1843951"/>
            <a:ext cx="11330762" cy="3170099"/>
          </a:xfrm>
          <a:prstGeom prst="rect">
            <a:avLst/>
          </a:prstGeom>
          <a:noFill/>
        </p:spPr>
        <p:txBody>
          <a:bodyPr wrap="square" rtlCol="0" anchor="ctr">
            <a:spAutoFit/>
          </a:bodyPr>
          <a:lstStyle/>
          <a:p>
            <a:r>
              <a:rPr lang="en-CA" sz="4000" dirty="0"/>
              <a:t>A </a:t>
            </a:r>
            <a:r>
              <a:rPr lang="en-CA" sz="4000" b="1" dirty="0"/>
              <a:t>user-centric approach</a:t>
            </a:r>
            <a:r>
              <a:rPr lang="en-CA" sz="4000" dirty="0"/>
              <a:t> to structural optimization.</a:t>
            </a:r>
          </a:p>
          <a:p>
            <a:endParaRPr lang="en-CA" sz="4000" dirty="0"/>
          </a:p>
          <a:p>
            <a:r>
              <a:rPr lang="en-CA" sz="4000" dirty="0"/>
              <a:t>By generating a </a:t>
            </a:r>
            <a:r>
              <a:rPr lang="en-CA" sz="4000" b="1" dirty="0"/>
              <a:t>parametrized output</a:t>
            </a:r>
            <a:r>
              <a:rPr lang="en-CA" sz="4000" dirty="0"/>
              <a:t>, our method generates structures that can be </a:t>
            </a:r>
            <a:r>
              <a:rPr lang="en-CA" sz="4000" b="1" dirty="0"/>
              <a:t>easily controlled and edited</a:t>
            </a:r>
            <a:r>
              <a:rPr lang="en-CA" sz="4000" dirty="0"/>
              <a:t> a posteriori.</a:t>
            </a:r>
          </a:p>
        </p:txBody>
      </p:sp>
    </p:spTree>
    <p:extLst>
      <p:ext uri="{BB962C8B-B14F-4D97-AF65-F5344CB8AC3E}">
        <p14:creationId xmlns:p14="http://schemas.microsoft.com/office/powerpoint/2010/main" val="1980259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41AD3-EC87-4E38-8421-4EC4493495FB}"/>
              </a:ext>
            </a:extLst>
          </p:cNvPr>
          <p:cNvSpPr>
            <a:spLocks noGrp="1"/>
          </p:cNvSpPr>
          <p:nvPr>
            <p:ph type="sldNum" sz="quarter" idx="12"/>
          </p:nvPr>
        </p:nvSpPr>
        <p:spPr/>
        <p:txBody>
          <a:bodyPr/>
          <a:lstStyle/>
          <a:p>
            <a:fld id="{03991BCE-6C42-475B-AEED-9BEA686000B2}" type="slidenum">
              <a:rPr lang="en-CA" smtClean="0"/>
              <a:t>40</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2FD745-D2EE-4984-A183-93107BBE9511}"/>
                  </a:ext>
                </a:extLst>
              </p:cNvPr>
              <p:cNvSpPr txBox="1"/>
              <p:nvPr/>
            </p:nvSpPr>
            <p:spPr>
              <a:xfrm>
                <a:off x="901996" y="1714236"/>
                <a:ext cx="10388009" cy="3429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7200" b="0" i="1" smtClean="0">
                          <a:latin typeface="Cambria Math" panose="02040503050406030204" pitchFamily="18" charset="0"/>
                        </a:rPr>
                        <m:t>𝐸</m:t>
                      </m:r>
                      <m:r>
                        <a:rPr lang="en-CA" sz="7200" b="0" i="1" smtClean="0">
                          <a:latin typeface="Cambria Math" panose="02040503050406030204" pitchFamily="18" charset="0"/>
                        </a:rPr>
                        <m:t>= </m:t>
                      </m:r>
                      <m:nary>
                        <m:naryPr>
                          <m:chr m:val="∑"/>
                          <m:ctrlPr>
                            <a:rPr lang="en-CA" sz="7200" b="0" i="1" smtClean="0">
                              <a:latin typeface="Cambria Math" panose="02040503050406030204" pitchFamily="18" charset="0"/>
                            </a:rPr>
                          </m:ctrlPr>
                        </m:naryPr>
                        <m:sub>
                          <m:r>
                            <m:rPr>
                              <m:brk m:alnAt="23"/>
                            </m:rPr>
                            <a:rPr lang="en-CA" sz="7200" b="0" i="1" smtClean="0">
                              <a:latin typeface="Cambria Math" panose="02040503050406030204" pitchFamily="18" charset="0"/>
                            </a:rPr>
                            <m:t>𝑖</m:t>
                          </m:r>
                          <m:r>
                            <a:rPr lang="en-CA" sz="7200" b="0" i="1" smtClean="0">
                              <a:latin typeface="Cambria Math" panose="02040503050406030204" pitchFamily="18" charset="0"/>
                            </a:rPr>
                            <m:t>=1</m:t>
                          </m:r>
                        </m:sub>
                        <m:sup>
                          <m:d>
                            <m:dPr>
                              <m:begChr m:val="|"/>
                              <m:endChr m:val="|"/>
                              <m:ctrlPr>
                                <a:rPr lang="en-CA" sz="7200" b="0" i="1" smtClean="0">
                                  <a:latin typeface="Cambria Math" panose="02040503050406030204" pitchFamily="18" charset="0"/>
                                </a:rPr>
                              </m:ctrlPr>
                            </m:dPr>
                            <m:e>
                              <m:r>
                                <m:rPr>
                                  <m:nor/>
                                </m:rPr>
                                <a:rPr lang="en-CA" sz="7200" smtClean="0"/>
                                <m:t>T</m:t>
                              </m:r>
                            </m:e>
                          </m:d>
                        </m:sup>
                        <m:e>
                          <m:sSubSup>
                            <m:sSubSupPr>
                              <m:ctrlPr>
                                <a:rPr lang="en-CA" sz="7200" b="0" i="1" smtClean="0">
                                  <a:latin typeface="Cambria Math" panose="02040503050406030204" pitchFamily="18" charset="0"/>
                                </a:rPr>
                              </m:ctrlPr>
                            </m:sSubSupPr>
                            <m:e>
                              <m:r>
                                <a:rPr lang="en-CA" sz="7200" b="0" i="1" smtClean="0">
                                  <a:latin typeface="Cambria Math" panose="02040503050406030204" pitchFamily="18" charset="0"/>
                                </a:rPr>
                                <m:t>𝐸</m:t>
                              </m:r>
                            </m:e>
                            <m:sub>
                              <m:r>
                                <m:rPr>
                                  <m:sty m:val="p"/>
                                </m:rPr>
                                <a:rPr lang="en-CA" sz="7200" b="0" i="0" smtClean="0">
                                  <a:latin typeface="Cambria Math" panose="02040503050406030204" pitchFamily="18" charset="0"/>
                                </a:rPr>
                                <m:t>align</m:t>
                              </m:r>
                            </m:sub>
                            <m:sup>
                              <m:r>
                                <a:rPr lang="en-CA" sz="7200" b="0" i="1" smtClean="0">
                                  <a:latin typeface="Cambria Math" panose="02040503050406030204" pitchFamily="18" charset="0"/>
                                </a:rPr>
                                <m:t>𝑖</m:t>
                              </m:r>
                            </m:sup>
                          </m:sSubSup>
                          <m:r>
                            <a:rPr lang="en-CA" sz="7200" b="0" i="1" smtClean="0">
                              <a:latin typeface="Cambria Math" panose="02040503050406030204" pitchFamily="18" charset="0"/>
                            </a:rPr>
                            <m:t>+</m:t>
                          </m:r>
                          <m:r>
                            <a:rPr lang="en-CA" sz="7200" b="0" i="1" smtClean="0">
                              <a:latin typeface="Cambria Math" panose="02040503050406030204" pitchFamily="18" charset="0"/>
                            </a:rPr>
                            <m:t>𝛼</m:t>
                          </m:r>
                          <m:sSub>
                            <m:sSubPr>
                              <m:ctrlPr>
                                <a:rPr lang="en-CA" sz="7200" b="0" i="1" smtClean="0">
                                  <a:latin typeface="Cambria Math" panose="02040503050406030204" pitchFamily="18" charset="0"/>
                                </a:rPr>
                              </m:ctrlPr>
                            </m:sSubPr>
                            <m:e>
                              <m:r>
                                <a:rPr lang="en-CA" sz="7200" b="0" i="1" smtClean="0">
                                  <a:latin typeface="Cambria Math" panose="02040503050406030204" pitchFamily="18" charset="0"/>
                                </a:rPr>
                                <m:t>𝐸</m:t>
                              </m:r>
                            </m:e>
                            <m:sub>
                              <m:r>
                                <m:rPr>
                                  <m:sty m:val="p"/>
                                </m:rPr>
                                <a:rPr lang="en-CA" sz="7200" b="0" i="0" smtClean="0">
                                  <a:latin typeface="Cambria Math" panose="02040503050406030204" pitchFamily="18" charset="0"/>
                                </a:rPr>
                                <m:t>smooth</m:t>
                              </m:r>
                            </m:sub>
                          </m:sSub>
                        </m:e>
                      </m:nary>
                    </m:oMath>
                  </m:oMathPara>
                </a14:m>
                <a:endParaRPr lang="en-CA" sz="7200" dirty="0"/>
              </a:p>
            </p:txBody>
          </p:sp>
        </mc:Choice>
        <mc:Fallback xmlns="">
          <p:sp>
            <p:nvSpPr>
              <p:cNvPr id="3" name="TextBox 2">
                <a:extLst>
                  <a:ext uri="{FF2B5EF4-FFF2-40B4-BE49-F238E27FC236}">
                    <a16:creationId xmlns:a16="http://schemas.microsoft.com/office/drawing/2014/main" id="{292FD745-D2EE-4984-A183-93107BBE9511}"/>
                  </a:ext>
                </a:extLst>
              </p:cNvPr>
              <p:cNvSpPr txBox="1">
                <a:spLocks noRot="1" noChangeAspect="1" noMove="1" noResize="1" noEditPoints="1" noAdjustHandles="1" noChangeArrowheads="1" noChangeShapeType="1" noTextEdit="1"/>
              </p:cNvSpPr>
              <p:nvPr/>
            </p:nvSpPr>
            <p:spPr>
              <a:xfrm>
                <a:off x="901996" y="1714236"/>
                <a:ext cx="10388009" cy="3429529"/>
              </a:xfrm>
              <a:prstGeom prst="rect">
                <a:avLst/>
              </a:prstGeom>
              <a:blipFill>
                <a:blip r:embed="rId3"/>
                <a:stretch>
                  <a:fillRect/>
                </a:stretch>
              </a:blipFill>
            </p:spPr>
            <p:txBody>
              <a:bodyPr/>
              <a:lstStyle/>
              <a:p>
                <a:r>
                  <a:rPr lang="en-CA">
                    <a:noFill/>
                  </a:rPr>
                  <a:t> </a:t>
                </a:r>
              </a:p>
            </p:txBody>
          </p:sp>
        </mc:Fallback>
      </mc:AlternateContent>
      <p:sp>
        <p:nvSpPr>
          <p:cNvPr id="4" name="Arc 3">
            <a:extLst>
              <a:ext uri="{FF2B5EF4-FFF2-40B4-BE49-F238E27FC236}">
                <a16:creationId xmlns:a16="http://schemas.microsoft.com/office/drawing/2014/main" id="{F103E3A2-271F-421F-902A-523525C2996C}"/>
              </a:ext>
            </a:extLst>
          </p:cNvPr>
          <p:cNvSpPr/>
          <p:nvPr/>
        </p:nvSpPr>
        <p:spPr>
          <a:xfrm rot="3198884">
            <a:off x="3838648" y="685228"/>
            <a:ext cx="1695894" cy="5042283"/>
          </a:xfrm>
          <a:prstGeom prst="arc">
            <a:avLst>
              <a:gd name="adj1" fmla="val 10788940"/>
              <a:gd name="adj2" fmla="val 1555314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 name="TextBox 4">
            <a:extLst>
              <a:ext uri="{FF2B5EF4-FFF2-40B4-BE49-F238E27FC236}">
                <a16:creationId xmlns:a16="http://schemas.microsoft.com/office/drawing/2014/main" id="{8B633A16-0132-4BF0-83AE-41DAC44EAFEA}"/>
              </a:ext>
            </a:extLst>
          </p:cNvPr>
          <p:cNvSpPr txBox="1"/>
          <p:nvPr/>
        </p:nvSpPr>
        <p:spPr>
          <a:xfrm>
            <a:off x="5063610" y="1310878"/>
            <a:ext cx="5021226" cy="461665"/>
          </a:xfrm>
          <a:prstGeom prst="rect">
            <a:avLst/>
          </a:prstGeom>
          <a:noFill/>
        </p:spPr>
        <p:txBody>
          <a:bodyPr wrap="square" rtlCol="0">
            <a:spAutoFit/>
          </a:bodyPr>
          <a:lstStyle/>
          <a:p>
            <a:pPr algn="ctr"/>
            <a:r>
              <a:rPr lang="en-CA" sz="2400" dirty="0"/>
              <a:t>Summed over all </a:t>
            </a:r>
            <a:r>
              <a:rPr lang="en-CA" sz="2400" dirty="0" err="1"/>
              <a:t>tets</a:t>
            </a:r>
            <a:endParaRPr lang="en-CA" sz="2400" dirty="0"/>
          </a:p>
        </p:txBody>
      </p:sp>
      <p:sp>
        <p:nvSpPr>
          <p:cNvPr id="6" name="Arc 5">
            <a:extLst>
              <a:ext uri="{FF2B5EF4-FFF2-40B4-BE49-F238E27FC236}">
                <a16:creationId xmlns:a16="http://schemas.microsoft.com/office/drawing/2014/main" id="{A45902BC-35B5-4FDF-9648-73CF66365A6E}"/>
              </a:ext>
            </a:extLst>
          </p:cNvPr>
          <p:cNvSpPr/>
          <p:nvPr/>
        </p:nvSpPr>
        <p:spPr>
          <a:xfrm rot="10800000">
            <a:off x="6183362" y="2690519"/>
            <a:ext cx="2941145" cy="3044507"/>
          </a:xfrm>
          <a:prstGeom prst="arc">
            <a:avLst>
              <a:gd name="adj1" fmla="val 10788940"/>
              <a:gd name="adj2" fmla="val 1586295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EFA7341A-F58C-4C32-B054-92924EB89B0D}"/>
              </a:ext>
            </a:extLst>
          </p:cNvPr>
          <p:cNvSpPr txBox="1"/>
          <p:nvPr/>
        </p:nvSpPr>
        <p:spPr>
          <a:xfrm>
            <a:off x="3132531" y="5454481"/>
            <a:ext cx="5021226" cy="461665"/>
          </a:xfrm>
          <a:prstGeom prst="rect">
            <a:avLst/>
          </a:prstGeom>
          <a:noFill/>
        </p:spPr>
        <p:txBody>
          <a:bodyPr wrap="square" rtlCol="0">
            <a:spAutoFit/>
          </a:bodyPr>
          <a:lstStyle/>
          <a:p>
            <a:pPr algn="ctr"/>
            <a:r>
              <a:rPr lang="en-CA" sz="2400" dirty="0"/>
              <a:t>Laplacian-based smoothness cost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004BA3-7AD5-424D-ABB9-B1F8EFEF7804}"/>
                  </a:ext>
                </a:extLst>
              </p:cNvPr>
              <p:cNvSpPr txBox="1"/>
              <p:nvPr/>
            </p:nvSpPr>
            <p:spPr>
              <a:xfrm>
                <a:off x="7446445" y="2987748"/>
                <a:ext cx="914400"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7200" i="1" smtClean="0">
                          <a:solidFill>
                            <a:srgbClr val="FF0000"/>
                          </a:solidFill>
                          <a:latin typeface="Cambria Math" panose="02040503050406030204" pitchFamily="18" charset="0"/>
                        </a:rPr>
                        <m:t>𝛼</m:t>
                      </m:r>
                    </m:oMath>
                  </m:oMathPara>
                </a14:m>
                <a:endParaRPr lang="en-CA" sz="7200" dirty="0">
                  <a:solidFill>
                    <a:srgbClr val="FF0000"/>
                  </a:solidFill>
                </a:endParaRPr>
              </a:p>
            </p:txBody>
          </p:sp>
        </mc:Choice>
        <mc:Fallback xmlns="">
          <p:sp>
            <p:nvSpPr>
              <p:cNvPr id="8" name="TextBox 7">
                <a:extLst>
                  <a:ext uri="{FF2B5EF4-FFF2-40B4-BE49-F238E27FC236}">
                    <a16:creationId xmlns:a16="http://schemas.microsoft.com/office/drawing/2014/main" id="{5A004BA3-7AD5-424D-ABB9-B1F8EFEF7804}"/>
                  </a:ext>
                </a:extLst>
              </p:cNvPr>
              <p:cNvSpPr txBox="1">
                <a:spLocks noRot="1" noChangeAspect="1" noMove="1" noResize="1" noEditPoints="1" noAdjustHandles="1" noChangeArrowheads="1" noChangeShapeType="1" noTextEdit="1"/>
              </p:cNvSpPr>
              <p:nvPr/>
            </p:nvSpPr>
            <p:spPr>
              <a:xfrm>
                <a:off x="7446445" y="2987748"/>
                <a:ext cx="914400" cy="1200329"/>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50591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45CDA9-288B-4EF0-ABCD-3BC569D833FA}"/>
              </a:ext>
            </a:extLst>
          </p:cNvPr>
          <p:cNvPicPr>
            <a:picLocks noChangeAspect="1"/>
          </p:cNvPicPr>
          <p:nvPr/>
        </p:nvPicPr>
        <p:blipFill>
          <a:blip r:embed="rId3"/>
          <a:stretch>
            <a:fillRect/>
          </a:stretch>
        </p:blipFill>
        <p:spPr>
          <a:xfrm>
            <a:off x="207603" y="2609508"/>
            <a:ext cx="5362235" cy="2759266"/>
          </a:xfrm>
          <a:prstGeom prst="rect">
            <a:avLst/>
          </a:prstGeom>
        </p:spPr>
      </p:pic>
      <p:sp>
        <p:nvSpPr>
          <p:cNvPr id="2" name="Title 1">
            <a:extLst>
              <a:ext uri="{FF2B5EF4-FFF2-40B4-BE49-F238E27FC236}">
                <a16:creationId xmlns:a16="http://schemas.microsoft.com/office/drawing/2014/main" id="{8A471D44-6BE3-4C58-B4B8-79AA890D9D8A}"/>
              </a:ext>
            </a:extLst>
          </p:cNvPr>
          <p:cNvSpPr>
            <a:spLocks noGrp="1"/>
          </p:cNvSpPr>
          <p:nvPr>
            <p:ph type="title"/>
          </p:nvPr>
        </p:nvSpPr>
        <p:spPr/>
        <p:txBody>
          <a:bodyPr/>
          <a:lstStyle/>
          <a:p>
            <a:r>
              <a:rPr lang="en-CA" dirty="0"/>
              <a:t>3. Texture Parametrization</a:t>
            </a:r>
          </a:p>
        </p:txBody>
      </p:sp>
      <p:sp>
        <p:nvSpPr>
          <p:cNvPr id="4" name="Slide Number Placeholder 3">
            <a:extLst>
              <a:ext uri="{FF2B5EF4-FFF2-40B4-BE49-F238E27FC236}">
                <a16:creationId xmlns:a16="http://schemas.microsoft.com/office/drawing/2014/main" id="{B1FDA4D1-3F5F-486B-BABB-FE7034C4A58F}"/>
              </a:ext>
            </a:extLst>
          </p:cNvPr>
          <p:cNvSpPr>
            <a:spLocks noGrp="1"/>
          </p:cNvSpPr>
          <p:nvPr>
            <p:ph type="sldNum" sz="quarter" idx="12"/>
          </p:nvPr>
        </p:nvSpPr>
        <p:spPr/>
        <p:txBody>
          <a:bodyPr/>
          <a:lstStyle/>
          <a:p>
            <a:fld id="{03991BCE-6C42-475B-AEED-9BEA686000B2}" type="slidenum">
              <a:rPr lang="en-CA" smtClean="0"/>
              <a:t>41</a:t>
            </a:fld>
            <a:endParaRPr lang="en-CA"/>
          </a:p>
        </p:txBody>
      </p:sp>
      <p:sp>
        <p:nvSpPr>
          <p:cNvPr id="6" name="TextBox 5">
            <a:extLst>
              <a:ext uri="{FF2B5EF4-FFF2-40B4-BE49-F238E27FC236}">
                <a16:creationId xmlns:a16="http://schemas.microsoft.com/office/drawing/2014/main" id="{C213F500-F5D5-4C9C-95F5-336C41D68A67}"/>
              </a:ext>
            </a:extLst>
          </p:cNvPr>
          <p:cNvSpPr txBox="1"/>
          <p:nvPr/>
        </p:nvSpPr>
        <p:spPr>
          <a:xfrm>
            <a:off x="324293" y="1978090"/>
            <a:ext cx="4882189" cy="523220"/>
          </a:xfrm>
          <a:prstGeom prst="rect">
            <a:avLst/>
          </a:prstGeom>
          <a:noFill/>
        </p:spPr>
        <p:txBody>
          <a:bodyPr wrap="square" rtlCol="0">
            <a:spAutoFit/>
          </a:bodyPr>
          <a:lstStyle/>
          <a:p>
            <a:pPr algn="ctr"/>
            <a:r>
              <a:rPr lang="en-CA" sz="2800" dirty="0"/>
              <a:t>Frame field</a:t>
            </a:r>
          </a:p>
        </p:txBody>
      </p:sp>
      <p:sp>
        <p:nvSpPr>
          <p:cNvPr id="7" name="TextBox 6">
            <a:extLst>
              <a:ext uri="{FF2B5EF4-FFF2-40B4-BE49-F238E27FC236}">
                <a16:creationId xmlns:a16="http://schemas.microsoft.com/office/drawing/2014/main" id="{5B12ADE4-A6C0-4F62-970E-695CF18929DD}"/>
              </a:ext>
            </a:extLst>
          </p:cNvPr>
          <p:cNvSpPr txBox="1"/>
          <p:nvPr/>
        </p:nvSpPr>
        <p:spPr>
          <a:xfrm>
            <a:off x="6600685" y="1978090"/>
            <a:ext cx="5267022" cy="523220"/>
          </a:xfrm>
          <a:prstGeom prst="rect">
            <a:avLst/>
          </a:prstGeom>
          <a:noFill/>
        </p:spPr>
        <p:txBody>
          <a:bodyPr wrap="square" rtlCol="0">
            <a:spAutoFit/>
          </a:bodyPr>
          <a:lstStyle/>
          <a:p>
            <a:pPr algn="ctr"/>
            <a:r>
              <a:rPr lang="en-CA" sz="2800" dirty="0"/>
              <a:t>Frame-aligned parametrization</a:t>
            </a:r>
          </a:p>
        </p:txBody>
      </p:sp>
      <p:cxnSp>
        <p:nvCxnSpPr>
          <p:cNvPr id="8" name="Straight Arrow Connector 7">
            <a:extLst>
              <a:ext uri="{FF2B5EF4-FFF2-40B4-BE49-F238E27FC236}">
                <a16:creationId xmlns:a16="http://schemas.microsoft.com/office/drawing/2014/main" id="{951A95F7-9407-441D-B7CF-9F613D666B80}"/>
              </a:ext>
            </a:extLst>
          </p:cNvPr>
          <p:cNvCxnSpPr>
            <a:cxnSpLocks/>
          </p:cNvCxnSpPr>
          <p:nvPr/>
        </p:nvCxnSpPr>
        <p:spPr>
          <a:xfrm>
            <a:off x="3821972" y="2260457"/>
            <a:ext cx="29350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DC45530-E5EE-428A-897C-A1B998F6F063}"/>
              </a:ext>
            </a:extLst>
          </p:cNvPr>
          <p:cNvPicPr>
            <a:picLocks noChangeAspect="1"/>
          </p:cNvPicPr>
          <p:nvPr/>
        </p:nvPicPr>
        <p:blipFill>
          <a:blip r:embed="rId4"/>
          <a:stretch>
            <a:fillRect/>
          </a:stretch>
        </p:blipFill>
        <p:spPr>
          <a:xfrm>
            <a:off x="6682255" y="2623223"/>
            <a:ext cx="5337396" cy="2759264"/>
          </a:xfrm>
          <a:prstGeom prst="rect">
            <a:avLst/>
          </a:prstGeom>
        </p:spPr>
      </p:pic>
    </p:spTree>
    <p:extLst>
      <p:ext uri="{BB962C8B-B14F-4D97-AF65-F5344CB8AC3E}">
        <p14:creationId xmlns:p14="http://schemas.microsoft.com/office/powerpoint/2010/main" val="3934925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216EDF-C3F7-4FB1-99A4-57CB90AE7362}"/>
              </a:ext>
            </a:extLst>
          </p:cNvPr>
          <p:cNvSpPr>
            <a:spLocks noGrp="1"/>
          </p:cNvSpPr>
          <p:nvPr>
            <p:ph type="sldNum" sz="quarter" idx="12"/>
          </p:nvPr>
        </p:nvSpPr>
        <p:spPr/>
        <p:txBody>
          <a:bodyPr/>
          <a:lstStyle/>
          <a:p>
            <a:fld id="{03991BCE-6C42-475B-AEED-9BEA686000B2}" type="slidenum">
              <a:rPr lang="en-CA" smtClean="0"/>
              <a:t>42</a:t>
            </a:fld>
            <a:endParaRPr lang="en-CA"/>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E542FD-2A80-4D91-B4ED-F21E0CC59AD1}"/>
                  </a:ext>
                </a:extLst>
              </p:cNvPr>
              <p:cNvSpPr txBox="1"/>
              <p:nvPr/>
            </p:nvSpPr>
            <p:spPr>
              <a:xfrm>
                <a:off x="486429" y="589031"/>
                <a:ext cx="5084377" cy="13454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8000" b="0" i="1" smtClean="0">
                          <a:latin typeface="Cambria Math" panose="02040503050406030204" pitchFamily="18" charset="0"/>
                        </a:rPr>
                        <m:t>𝜙</m:t>
                      </m:r>
                      <m:r>
                        <a:rPr lang="en-CA" sz="8000" b="0" i="1" smtClean="0">
                          <a:latin typeface="Cambria Math" panose="02040503050406030204" pitchFamily="18" charset="0"/>
                        </a:rPr>
                        <m:t>:</m:t>
                      </m:r>
                      <m:r>
                        <m:rPr>
                          <m:nor/>
                        </m:rPr>
                        <a:rPr lang="en-CA" sz="8000" smtClean="0"/>
                        <m:t>M</m:t>
                      </m:r>
                      <m:r>
                        <a:rPr lang="en-CA" sz="8000" b="0" i="1" smtClean="0">
                          <a:latin typeface="Cambria Math" panose="02040503050406030204" pitchFamily="18" charset="0"/>
                        </a:rPr>
                        <m:t>→</m:t>
                      </m:r>
                      <m:sSup>
                        <m:sSupPr>
                          <m:ctrlPr>
                            <a:rPr lang="en-CA" sz="8000" b="0" i="1" smtClean="0">
                              <a:latin typeface="Cambria Math" panose="02040503050406030204" pitchFamily="18" charset="0"/>
                            </a:rPr>
                          </m:ctrlPr>
                        </m:sSupPr>
                        <m:e>
                          <m:r>
                            <a:rPr lang="en-CA" sz="8000" b="1" i="1" smtClean="0">
                              <a:latin typeface="Cambria Math" panose="02040503050406030204" pitchFamily="18" charset="0"/>
                              <a:ea typeface="Cambria Math" panose="02040503050406030204" pitchFamily="18" charset="0"/>
                            </a:rPr>
                            <m:t>ℝ</m:t>
                          </m:r>
                        </m:e>
                        <m:sup>
                          <m:r>
                            <a:rPr lang="en-CA" sz="8000" b="0" i="1" smtClean="0">
                              <a:solidFill>
                                <a:srgbClr val="FF0000"/>
                              </a:solidFill>
                              <a:latin typeface="Cambria Math" panose="02040503050406030204" pitchFamily="18" charset="0"/>
                            </a:rPr>
                            <m:t>𝑑</m:t>
                          </m:r>
                        </m:sup>
                      </m:sSup>
                    </m:oMath>
                  </m:oMathPara>
                </a14:m>
                <a:endParaRPr sz="8000" dirty="0"/>
              </a:p>
            </p:txBody>
          </p:sp>
        </mc:Choice>
        <mc:Fallback xmlns="">
          <p:sp>
            <p:nvSpPr>
              <p:cNvPr id="5" name="TextBox 4">
                <a:extLst>
                  <a:ext uri="{FF2B5EF4-FFF2-40B4-BE49-F238E27FC236}">
                    <a16:creationId xmlns:a16="http://schemas.microsoft.com/office/drawing/2014/main" id="{71E542FD-2A80-4D91-B4ED-F21E0CC59AD1}"/>
                  </a:ext>
                </a:extLst>
              </p:cNvPr>
              <p:cNvSpPr txBox="1">
                <a:spLocks noRot="1" noChangeAspect="1" noMove="1" noResize="1" noEditPoints="1" noAdjustHandles="1" noChangeArrowheads="1" noChangeShapeType="1" noTextEdit="1"/>
              </p:cNvSpPr>
              <p:nvPr/>
            </p:nvSpPr>
            <p:spPr>
              <a:xfrm>
                <a:off x="486429" y="589031"/>
                <a:ext cx="5084377" cy="1345433"/>
              </a:xfrm>
              <a:prstGeom prst="rect">
                <a:avLst/>
              </a:prstGeom>
              <a:blipFill>
                <a:blip r:embed="rId3"/>
                <a:stretch>
                  <a:fillRect/>
                </a:stretch>
              </a:blipFill>
            </p:spPr>
            <p:txBody>
              <a:bodyPr/>
              <a:lstStyle/>
              <a:p>
                <a:r>
                  <a:rPr lang="en-CA">
                    <a:noFill/>
                  </a:rPr>
                  <a:t> </a:t>
                </a:r>
              </a:p>
            </p:txBody>
          </p:sp>
        </mc:Fallback>
      </mc:AlternateContent>
      <p:sp>
        <p:nvSpPr>
          <p:cNvPr id="6" name="Arc 5">
            <a:extLst>
              <a:ext uri="{FF2B5EF4-FFF2-40B4-BE49-F238E27FC236}">
                <a16:creationId xmlns:a16="http://schemas.microsoft.com/office/drawing/2014/main" id="{805A63BA-1CF7-43D1-9B26-F2D42E2BF6F2}"/>
              </a:ext>
            </a:extLst>
          </p:cNvPr>
          <p:cNvSpPr/>
          <p:nvPr/>
        </p:nvSpPr>
        <p:spPr>
          <a:xfrm rot="10800000" flipH="1">
            <a:off x="1030914" y="829622"/>
            <a:ext cx="1695894" cy="2010484"/>
          </a:xfrm>
          <a:prstGeom prst="arc">
            <a:avLst>
              <a:gd name="adj1" fmla="val 10788940"/>
              <a:gd name="adj2" fmla="val 15349533"/>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D2C970-07C4-42B7-AD17-3EF5F134EF79}"/>
                  </a:ext>
                </a:extLst>
              </p:cNvPr>
              <p:cNvSpPr txBox="1"/>
              <p:nvPr/>
            </p:nvSpPr>
            <p:spPr>
              <a:xfrm>
                <a:off x="494798" y="2599057"/>
                <a:ext cx="3565226" cy="830997"/>
              </a:xfrm>
              <a:prstGeom prst="rect">
                <a:avLst/>
              </a:prstGeom>
              <a:noFill/>
            </p:spPr>
            <p:txBody>
              <a:bodyPr wrap="square" rtlCol="0">
                <a:spAutoFit/>
              </a:bodyPr>
              <a:lstStyle/>
              <a:p>
                <a:pPr algn="ctr"/>
                <a14:m>
                  <m:oMath xmlns:m="http://schemas.openxmlformats.org/officeDocument/2006/math">
                    <m:sSup>
                      <m:sSupPr>
                        <m:ctrlPr>
                          <a:rPr lang="en-CA" sz="2400" b="0" i="1" dirty="0" smtClean="0">
                            <a:latin typeface="Cambria Math" panose="02040503050406030204" pitchFamily="18" charset="0"/>
                          </a:rPr>
                        </m:ctrlPr>
                      </m:sSupPr>
                      <m:e>
                        <m:r>
                          <a:rPr lang="en-CA" sz="2400" b="1" i="1">
                            <a:latin typeface="Cambria Math" panose="02040503050406030204" pitchFamily="18" charset="0"/>
                            <a:ea typeface="Cambria Math" panose="02040503050406030204" pitchFamily="18" charset="0"/>
                          </a:rPr>
                          <m:t>ℝ</m:t>
                        </m:r>
                      </m:e>
                      <m:sup>
                        <m:r>
                          <a:rPr lang="en-CA" sz="2400" b="0" i="1" dirty="0" smtClean="0">
                            <a:solidFill>
                              <a:srgbClr val="FF0000"/>
                            </a:solidFill>
                            <a:latin typeface="Cambria Math" panose="02040503050406030204" pitchFamily="18" charset="0"/>
                          </a:rPr>
                          <m:t>𝑑</m:t>
                        </m:r>
                      </m:sup>
                    </m:sSup>
                  </m:oMath>
                </a14:m>
                <a:r>
                  <a:rPr lang="en-CA" sz="2400" dirty="0"/>
                  <a:t>-valued</a:t>
                </a:r>
              </a:p>
              <a:p>
                <a:pPr algn="ctr"/>
                <a:r>
                  <a:rPr lang="en-CA" sz="2400" dirty="0"/>
                  <a:t>parametrization</a:t>
                </a:r>
              </a:p>
            </p:txBody>
          </p:sp>
        </mc:Choice>
        <mc:Fallback xmlns="">
          <p:sp>
            <p:nvSpPr>
              <p:cNvPr id="7" name="TextBox 6">
                <a:extLst>
                  <a:ext uri="{FF2B5EF4-FFF2-40B4-BE49-F238E27FC236}">
                    <a16:creationId xmlns:a16="http://schemas.microsoft.com/office/drawing/2014/main" id="{2BD2C970-07C4-42B7-AD17-3EF5F134EF79}"/>
                  </a:ext>
                </a:extLst>
              </p:cNvPr>
              <p:cNvSpPr txBox="1">
                <a:spLocks noRot="1" noChangeAspect="1" noMove="1" noResize="1" noEditPoints="1" noAdjustHandles="1" noChangeArrowheads="1" noChangeShapeType="1" noTextEdit="1"/>
              </p:cNvSpPr>
              <p:nvPr/>
            </p:nvSpPr>
            <p:spPr>
              <a:xfrm>
                <a:off x="494798" y="2599057"/>
                <a:ext cx="3565226" cy="830997"/>
              </a:xfrm>
              <a:prstGeom prst="rect">
                <a:avLst/>
              </a:prstGeom>
              <a:blipFill>
                <a:blip r:embed="rId4"/>
                <a:stretch>
                  <a:fillRect t="-5109" b="-160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CE0CBF-6631-44E5-BFBD-39F5C0894FCE}"/>
                  </a:ext>
                </a:extLst>
              </p:cNvPr>
              <p:cNvSpPr txBox="1"/>
              <p:nvPr/>
            </p:nvSpPr>
            <p:spPr>
              <a:xfrm>
                <a:off x="7237212" y="589031"/>
                <a:ext cx="3942022" cy="1323439"/>
              </a:xfrm>
              <a:prstGeom prst="rect">
                <a:avLst/>
              </a:prstGeom>
              <a:noFill/>
              <a:ln w="3810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CA" sz="8000" b="0" i="0" smtClean="0">
                          <a:latin typeface="Cambria Math" panose="02040503050406030204" pitchFamily="18" charset="0"/>
                        </a:rPr>
                        <m:t>∇</m:t>
                      </m:r>
                      <m:r>
                        <a:rPr lang="en-CA" sz="8000" b="0" i="1" smtClean="0">
                          <a:latin typeface="Cambria Math" panose="02040503050406030204" pitchFamily="18" charset="0"/>
                        </a:rPr>
                        <m:t>𝜙</m:t>
                      </m:r>
                      <m:r>
                        <a:rPr lang="en-CA" sz="8000" b="0" i="1" smtClean="0">
                          <a:latin typeface="Cambria Math" panose="02040503050406030204" pitchFamily="18" charset="0"/>
                        </a:rPr>
                        <m:t>=</m:t>
                      </m:r>
                      <m:r>
                        <a:rPr lang="en-CA" sz="8000" b="0" i="1" smtClean="0">
                          <a:latin typeface="Cambria Math" panose="02040503050406030204" pitchFamily="18" charset="0"/>
                        </a:rPr>
                        <m:t>𝑅</m:t>
                      </m:r>
                    </m:oMath>
                  </m:oMathPara>
                </a14:m>
                <a:endParaRPr lang="en-CA" sz="8000" dirty="0"/>
              </a:p>
            </p:txBody>
          </p:sp>
        </mc:Choice>
        <mc:Fallback xmlns="">
          <p:sp>
            <p:nvSpPr>
              <p:cNvPr id="2" name="TextBox 1">
                <a:extLst>
                  <a:ext uri="{FF2B5EF4-FFF2-40B4-BE49-F238E27FC236}">
                    <a16:creationId xmlns:a16="http://schemas.microsoft.com/office/drawing/2014/main" id="{2FCE0CBF-6631-44E5-BFBD-39F5C0894FCE}"/>
                  </a:ext>
                </a:extLst>
              </p:cNvPr>
              <p:cNvSpPr txBox="1">
                <a:spLocks noRot="1" noChangeAspect="1" noMove="1" noResize="1" noEditPoints="1" noAdjustHandles="1" noChangeArrowheads="1" noChangeShapeType="1" noTextEdit="1"/>
              </p:cNvSpPr>
              <p:nvPr/>
            </p:nvSpPr>
            <p:spPr>
              <a:xfrm>
                <a:off x="7237212" y="589031"/>
                <a:ext cx="3942022" cy="1323439"/>
              </a:xfrm>
              <a:prstGeom prst="rect">
                <a:avLst/>
              </a:prstGeom>
              <a:blipFill>
                <a:blip r:embed="rId5"/>
                <a:stretch>
                  <a:fillRect/>
                </a:stretch>
              </a:blipFill>
              <a:ln w="38100">
                <a:solidFill>
                  <a:schemeClr val="tx1"/>
                </a:solidFill>
              </a:ln>
            </p:spPr>
            <p:txBody>
              <a:bodyPr/>
              <a:lstStyle/>
              <a:p>
                <a:r>
                  <a:rPr lang="en-CA">
                    <a:noFill/>
                  </a:rPr>
                  <a:t> </a:t>
                </a:r>
              </a:p>
            </p:txBody>
          </p:sp>
        </mc:Fallback>
      </mc:AlternateContent>
      <p:pic>
        <p:nvPicPr>
          <p:cNvPr id="11" name="Picture 10">
            <a:extLst>
              <a:ext uri="{FF2B5EF4-FFF2-40B4-BE49-F238E27FC236}">
                <a16:creationId xmlns:a16="http://schemas.microsoft.com/office/drawing/2014/main" id="{3D28FC84-3DDA-4E38-9891-2A7563CA095D}"/>
              </a:ext>
            </a:extLst>
          </p:cNvPr>
          <p:cNvPicPr>
            <a:picLocks noChangeAspect="1"/>
          </p:cNvPicPr>
          <p:nvPr/>
        </p:nvPicPr>
        <p:blipFill>
          <a:blip r:embed="rId6"/>
          <a:stretch>
            <a:fillRect/>
          </a:stretch>
        </p:blipFill>
        <p:spPr>
          <a:xfrm>
            <a:off x="6622032" y="4332778"/>
            <a:ext cx="5446766" cy="1646910"/>
          </a:xfrm>
          <a:prstGeom prst="rect">
            <a:avLst/>
          </a:prstGeom>
        </p:spPr>
      </p:pic>
      <p:grpSp>
        <p:nvGrpSpPr>
          <p:cNvPr id="39" name="Group 38">
            <a:extLst>
              <a:ext uri="{FF2B5EF4-FFF2-40B4-BE49-F238E27FC236}">
                <a16:creationId xmlns:a16="http://schemas.microsoft.com/office/drawing/2014/main" id="{88D74850-EED4-4921-8DC7-66A0E40DAE9F}"/>
              </a:ext>
            </a:extLst>
          </p:cNvPr>
          <p:cNvGrpSpPr/>
          <p:nvPr/>
        </p:nvGrpSpPr>
        <p:grpSpPr>
          <a:xfrm>
            <a:off x="258872" y="4471327"/>
            <a:ext cx="4791592" cy="1247997"/>
            <a:chOff x="359881" y="4471327"/>
            <a:chExt cx="4791592" cy="1247997"/>
          </a:xfrm>
        </p:grpSpPr>
        <p:sp>
          <p:nvSpPr>
            <p:cNvPr id="12" name="Rectangle 11">
              <a:extLst>
                <a:ext uri="{FF2B5EF4-FFF2-40B4-BE49-F238E27FC236}">
                  <a16:creationId xmlns:a16="http://schemas.microsoft.com/office/drawing/2014/main" id="{8F8080D0-BFE8-4161-98BE-37E42CCF4F02}"/>
                </a:ext>
              </a:extLst>
            </p:cNvPr>
            <p:cNvSpPr/>
            <p:nvPr/>
          </p:nvSpPr>
          <p:spPr>
            <a:xfrm>
              <a:off x="359881" y="4471327"/>
              <a:ext cx="4791592" cy="1247997"/>
            </a:xfrm>
            <a:prstGeom prst="rect">
              <a:avLst/>
            </a:prstGeom>
            <a:noFill/>
            <a:ln w="88900">
              <a:solidFill>
                <a:srgbClr val="2C5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9D535B3-697E-4B63-A82E-71AED3CB8EF7}"/>
                </a:ext>
              </a:extLst>
            </p:cNvPr>
            <p:cNvCxnSpPr>
              <a:cxnSpLocks/>
              <a:stCxn id="12" idx="1"/>
              <a:endCxn id="12" idx="3"/>
            </p:cNvCxnSpPr>
            <p:nvPr/>
          </p:nvCxnSpPr>
          <p:spPr>
            <a:xfrm>
              <a:off x="359881" y="5095326"/>
              <a:ext cx="4791592" cy="0"/>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32F0DE-AB89-46FF-8E03-71ECE8AD95D4}"/>
                </a:ext>
              </a:extLst>
            </p:cNvPr>
            <p:cNvCxnSpPr>
              <a:cxnSpLocks/>
            </p:cNvCxnSpPr>
            <p:nvPr/>
          </p:nvCxnSpPr>
          <p:spPr>
            <a:xfrm>
              <a:off x="2771625" y="4471327"/>
              <a:ext cx="0" cy="1247997"/>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F22A7E-42D9-426F-A5D7-750706031AA0}"/>
                </a:ext>
              </a:extLst>
            </p:cNvPr>
            <p:cNvCxnSpPr>
              <a:cxnSpLocks/>
            </p:cNvCxnSpPr>
            <p:nvPr/>
          </p:nvCxnSpPr>
          <p:spPr>
            <a:xfrm flipH="1">
              <a:off x="3986907" y="4471328"/>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B4F7A7-485C-4D59-9E31-9AF9B0AA0E2E}"/>
                </a:ext>
              </a:extLst>
            </p:cNvPr>
            <p:cNvCxnSpPr>
              <a:cxnSpLocks/>
            </p:cNvCxnSpPr>
            <p:nvPr/>
          </p:nvCxnSpPr>
          <p:spPr>
            <a:xfrm flipH="1">
              <a:off x="1564033" y="4471328"/>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1A03E-E66A-4ABC-B2B8-7F97AFF2B1F7}"/>
                </a:ext>
              </a:extLst>
            </p:cNvPr>
            <p:cNvCxnSpPr>
              <a:cxnSpLocks/>
            </p:cNvCxnSpPr>
            <p:nvPr/>
          </p:nvCxnSpPr>
          <p:spPr>
            <a:xfrm flipH="1">
              <a:off x="2157446" y="4471328"/>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4DA8D1-528C-4252-B80A-A69568243DEA}"/>
                </a:ext>
              </a:extLst>
            </p:cNvPr>
            <p:cNvCxnSpPr>
              <a:cxnSpLocks/>
            </p:cNvCxnSpPr>
            <p:nvPr/>
          </p:nvCxnSpPr>
          <p:spPr>
            <a:xfrm flipH="1">
              <a:off x="949722" y="4471327"/>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57B43E-5127-45DD-BF32-AD0C5C2BF664}"/>
                </a:ext>
              </a:extLst>
            </p:cNvPr>
            <p:cNvCxnSpPr>
              <a:cxnSpLocks/>
            </p:cNvCxnSpPr>
            <p:nvPr/>
          </p:nvCxnSpPr>
          <p:spPr>
            <a:xfrm flipH="1">
              <a:off x="3377545" y="4471327"/>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B54AEA-A749-416E-A9FB-01849C387973}"/>
                </a:ext>
              </a:extLst>
            </p:cNvPr>
            <p:cNvCxnSpPr>
              <a:cxnSpLocks/>
            </p:cNvCxnSpPr>
            <p:nvPr/>
          </p:nvCxnSpPr>
          <p:spPr>
            <a:xfrm flipH="1">
              <a:off x="4576745" y="4471327"/>
              <a:ext cx="1" cy="1247996"/>
            </a:xfrm>
            <a:prstGeom prst="line">
              <a:avLst/>
            </a:prstGeom>
            <a:ln w="88900">
              <a:solidFill>
                <a:srgbClr val="2C59FF"/>
              </a:solidFill>
            </a:ln>
          </p:spPr>
          <p:style>
            <a:lnRef idx="1">
              <a:schemeClr val="accent1"/>
            </a:lnRef>
            <a:fillRef idx="0">
              <a:schemeClr val="accent1"/>
            </a:fillRef>
            <a:effectRef idx="0">
              <a:schemeClr val="accent1"/>
            </a:effectRef>
            <a:fontRef idx="minor">
              <a:schemeClr val="tx1"/>
            </a:fontRef>
          </p:style>
        </p:cxnSp>
      </p:grpSp>
      <p:sp>
        <p:nvSpPr>
          <p:cNvPr id="40" name="Arc 39">
            <a:extLst>
              <a:ext uri="{FF2B5EF4-FFF2-40B4-BE49-F238E27FC236}">
                <a16:creationId xmlns:a16="http://schemas.microsoft.com/office/drawing/2014/main" id="{3D381328-25F4-40CF-A406-A3573A66A2E1}"/>
              </a:ext>
            </a:extLst>
          </p:cNvPr>
          <p:cNvSpPr/>
          <p:nvPr/>
        </p:nvSpPr>
        <p:spPr>
          <a:xfrm flipH="1" flipV="1">
            <a:off x="4640085" y="5385440"/>
            <a:ext cx="2392326" cy="782579"/>
          </a:xfrm>
          <a:prstGeom prst="arc">
            <a:avLst>
              <a:gd name="adj1" fmla="val 11008079"/>
              <a:gd name="adj2" fmla="val 21132478"/>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62895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D37BA7-035D-410F-9821-C348988CD06C}"/>
              </a:ext>
            </a:extLst>
          </p:cNvPr>
          <p:cNvPicPr>
            <a:picLocks noChangeAspect="1"/>
          </p:cNvPicPr>
          <p:nvPr/>
        </p:nvPicPr>
        <p:blipFill>
          <a:blip r:embed="rId3"/>
          <a:stretch>
            <a:fillRect/>
          </a:stretch>
        </p:blipFill>
        <p:spPr>
          <a:xfrm>
            <a:off x="207603" y="2609510"/>
            <a:ext cx="5337396" cy="2759264"/>
          </a:xfrm>
          <a:prstGeom prst="rect">
            <a:avLst/>
          </a:prstGeom>
        </p:spPr>
      </p:pic>
      <p:sp>
        <p:nvSpPr>
          <p:cNvPr id="2" name="Title 1">
            <a:extLst>
              <a:ext uri="{FF2B5EF4-FFF2-40B4-BE49-F238E27FC236}">
                <a16:creationId xmlns:a16="http://schemas.microsoft.com/office/drawing/2014/main" id="{BD81BF4F-8570-44AD-9BA1-2FE34851DC08}"/>
              </a:ext>
            </a:extLst>
          </p:cNvPr>
          <p:cNvSpPr>
            <a:spLocks noGrp="1"/>
          </p:cNvSpPr>
          <p:nvPr>
            <p:ph type="title"/>
          </p:nvPr>
        </p:nvSpPr>
        <p:spPr/>
        <p:txBody>
          <a:bodyPr/>
          <a:lstStyle/>
          <a:p>
            <a:r>
              <a:rPr lang="en-CA" dirty="0"/>
              <a:t>4. Truss Layout Extraction</a:t>
            </a:r>
          </a:p>
        </p:txBody>
      </p:sp>
      <p:sp>
        <p:nvSpPr>
          <p:cNvPr id="4" name="Slide Number Placeholder 3">
            <a:extLst>
              <a:ext uri="{FF2B5EF4-FFF2-40B4-BE49-F238E27FC236}">
                <a16:creationId xmlns:a16="http://schemas.microsoft.com/office/drawing/2014/main" id="{51AF6310-671B-409C-9099-141A81E43A1B}"/>
              </a:ext>
            </a:extLst>
          </p:cNvPr>
          <p:cNvSpPr>
            <a:spLocks noGrp="1"/>
          </p:cNvSpPr>
          <p:nvPr>
            <p:ph type="sldNum" sz="quarter" idx="12"/>
          </p:nvPr>
        </p:nvSpPr>
        <p:spPr/>
        <p:txBody>
          <a:bodyPr/>
          <a:lstStyle/>
          <a:p>
            <a:fld id="{03991BCE-6C42-475B-AEED-9BEA686000B2}" type="slidenum">
              <a:rPr lang="en-CA" smtClean="0"/>
              <a:t>43</a:t>
            </a:fld>
            <a:endParaRPr lang="en-CA"/>
          </a:p>
        </p:txBody>
      </p:sp>
      <p:sp>
        <p:nvSpPr>
          <p:cNvPr id="6" name="TextBox 5">
            <a:extLst>
              <a:ext uri="{FF2B5EF4-FFF2-40B4-BE49-F238E27FC236}">
                <a16:creationId xmlns:a16="http://schemas.microsoft.com/office/drawing/2014/main" id="{28F1B4B6-066E-4826-B4A9-2716223B8155}"/>
              </a:ext>
            </a:extLst>
          </p:cNvPr>
          <p:cNvSpPr txBox="1"/>
          <p:nvPr/>
        </p:nvSpPr>
        <p:spPr>
          <a:xfrm>
            <a:off x="324293" y="1978090"/>
            <a:ext cx="4882189" cy="523220"/>
          </a:xfrm>
          <a:prstGeom prst="rect">
            <a:avLst/>
          </a:prstGeom>
          <a:noFill/>
        </p:spPr>
        <p:txBody>
          <a:bodyPr wrap="square" rtlCol="0">
            <a:spAutoFit/>
          </a:bodyPr>
          <a:lstStyle/>
          <a:p>
            <a:pPr algn="ctr"/>
            <a:r>
              <a:rPr lang="en-CA" sz="2800" dirty="0"/>
              <a:t>Global parametrization</a:t>
            </a:r>
          </a:p>
        </p:txBody>
      </p:sp>
      <p:sp>
        <p:nvSpPr>
          <p:cNvPr id="7" name="TextBox 6">
            <a:extLst>
              <a:ext uri="{FF2B5EF4-FFF2-40B4-BE49-F238E27FC236}">
                <a16:creationId xmlns:a16="http://schemas.microsoft.com/office/drawing/2014/main" id="{F56CBFF0-216D-418C-B963-7BE54820172C}"/>
              </a:ext>
            </a:extLst>
          </p:cNvPr>
          <p:cNvSpPr txBox="1"/>
          <p:nvPr/>
        </p:nvSpPr>
        <p:spPr>
          <a:xfrm>
            <a:off x="6600685" y="1978090"/>
            <a:ext cx="5267022" cy="523220"/>
          </a:xfrm>
          <a:prstGeom prst="rect">
            <a:avLst/>
          </a:prstGeom>
          <a:noFill/>
        </p:spPr>
        <p:txBody>
          <a:bodyPr wrap="square" rtlCol="0">
            <a:spAutoFit/>
          </a:bodyPr>
          <a:lstStyle/>
          <a:p>
            <a:pPr algn="ctr"/>
            <a:r>
              <a:rPr lang="en-CA" sz="2800" dirty="0"/>
              <a:t>Truss layout</a:t>
            </a:r>
          </a:p>
        </p:txBody>
      </p:sp>
      <p:cxnSp>
        <p:nvCxnSpPr>
          <p:cNvPr id="8" name="Straight Arrow Connector 7">
            <a:extLst>
              <a:ext uri="{FF2B5EF4-FFF2-40B4-BE49-F238E27FC236}">
                <a16:creationId xmlns:a16="http://schemas.microsoft.com/office/drawing/2014/main" id="{53716574-02E8-4D9C-ABB6-C66DFB7C6D77}"/>
              </a:ext>
            </a:extLst>
          </p:cNvPr>
          <p:cNvCxnSpPr>
            <a:cxnSpLocks/>
          </p:cNvCxnSpPr>
          <p:nvPr/>
        </p:nvCxnSpPr>
        <p:spPr>
          <a:xfrm>
            <a:off x="4651744" y="2260457"/>
            <a:ext cx="356190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5C8F37C-7068-4EF5-BACA-3CF55F329988}"/>
              </a:ext>
            </a:extLst>
          </p:cNvPr>
          <p:cNvPicPr>
            <a:picLocks noChangeAspect="1"/>
          </p:cNvPicPr>
          <p:nvPr/>
        </p:nvPicPr>
        <p:blipFill>
          <a:blip r:embed="rId4"/>
          <a:stretch>
            <a:fillRect/>
          </a:stretch>
        </p:blipFill>
        <p:spPr>
          <a:xfrm>
            <a:off x="6749329" y="2550889"/>
            <a:ext cx="5337396" cy="2826393"/>
          </a:xfrm>
          <a:prstGeom prst="rect">
            <a:avLst/>
          </a:prstGeom>
        </p:spPr>
      </p:pic>
    </p:spTree>
    <p:extLst>
      <p:ext uri="{BB962C8B-B14F-4D97-AF65-F5344CB8AC3E}">
        <p14:creationId xmlns:p14="http://schemas.microsoft.com/office/powerpoint/2010/main" val="281142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5F6C8-0889-6344-9EE0-D14BC3B47497}"/>
              </a:ext>
            </a:extLst>
          </p:cNvPr>
          <p:cNvSpPr>
            <a:spLocks noGrp="1"/>
          </p:cNvSpPr>
          <p:nvPr>
            <p:ph type="title"/>
          </p:nvPr>
        </p:nvSpPr>
        <p:spPr/>
        <p:txBody>
          <a:bodyPr/>
          <a:lstStyle/>
          <a:p>
            <a:r>
              <a:rPr lang="en-US" dirty="0"/>
              <a:t>Results</a:t>
            </a:r>
          </a:p>
        </p:txBody>
      </p:sp>
      <p:sp>
        <p:nvSpPr>
          <p:cNvPr id="4" name="Text Placeholder 3">
            <a:extLst>
              <a:ext uri="{FF2B5EF4-FFF2-40B4-BE49-F238E27FC236}">
                <a16:creationId xmlns:a16="http://schemas.microsoft.com/office/drawing/2014/main" id="{D20A53BB-862E-2E40-B6ED-CC3EE9C6BC69}"/>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647D4AAA-7AEF-BD49-98A4-E32902C2ACCE}"/>
              </a:ext>
            </a:extLst>
          </p:cNvPr>
          <p:cNvSpPr>
            <a:spLocks noGrp="1"/>
          </p:cNvSpPr>
          <p:nvPr>
            <p:ph type="sldNum" sz="quarter" idx="12"/>
          </p:nvPr>
        </p:nvSpPr>
        <p:spPr/>
        <p:txBody>
          <a:bodyPr/>
          <a:lstStyle/>
          <a:p>
            <a:fld id="{03991BCE-6C42-475B-AEED-9BEA686000B2}" type="slidenum">
              <a:rPr lang="en-CA" smtClean="0"/>
              <a:t>44</a:t>
            </a:fld>
            <a:endParaRPr lang="en-CA"/>
          </a:p>
        </p:txBody>
      </p:sp>
    </p:spTree>
    <p:extLst>
      <p:ext uri="{BB962C8B-B14F-4D97-AF65-F5344CB8AC3E}">
        <p14:creationId xmlns:p14="http://schemas.microsoft.com/office/powerpoint/2010/main" val="862399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AEA3C-B7E6-46D5-9E8B-1333DA708C4C}"/>
              </a:ext>
            </a:extLst>
          </p:cNvPr>
          <p:cNvSpPr>
            <a:spLocks noGrp="1"/>
          </p:cNvSpPr>
          <p:nvPr>
            <p:ph type="sldNum" sz="quarter" idx="12"/>
          </p:nvPr>
        </p:nvSpPr>
        <p:spPr/>
        <p:txBody>
          <a:bodyPr/>
          <a:lstStyle/>
          <a:p>
            <a:fld id="{03991BCE-6C42-475B-AEED-9BEA686000B2}" type="slidenum">
              <a:rPr lang="en-CA" smtClean="0"/>
              <a:t>45</a:t>
            </a:fld>
            <a:endParaRPr lang="en-CA"/>
          </a:p>
        </p:txBody>
      </p:sp>
      <p:pic>
        <p:nvPicPr>
          <p:cNvPr id="5" name="Picture 4">
            <a:extLst>
              <a:ext uri="{FF2B5EF4-FFF2-40B4-BE49-F238E27FC236}">
                <a16:creationId xmlns:a16="http://schemas.microsoft.com/office/drawing/2014/main" id="{AC4420B6-45F7-407B-A31F-20A9595D55CC}"/>
              </a:ext>
            </a:extLst>
          </p:cNvPr>
          <p:cNvPicPr>
            <a:picLocks noChangeAspect="1"/>
          </p:cNvPicPr>
          <p:nvPr/>
        </p:nvPicPr>
        <p:blipFill>
          <a:blip r:embed="rId3"/>
          <a:stretch>
            <a:fillRect/>
          </a:stretch>
        </p:blipFill>
        <p:spPr>
          <a:xfrm>
            <a:off x="3526542" y="1956391"/>
            <a:ext cx="8422244" cy="435403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DC4C741-CC0A-478C-97FB-C900CD338217}"/>
                  </a:ext>
                </a:extLst>
              </p:cNvPr>
              <p:cNvSpPr txBox="1"/>
              <p:nvPr/>
            </p:nvSpPr>
            <p:spPr>
              <a:xfrm>
                <a:off x="303913" y="386731"/>
                <a:ext cx="10615724" cy="1569660"/>
              </a:xfrm>
              <a:prstGeom prst="rect">
                <a:avLst/>
              </a:prstGeom>
              <a:noFill/>
            </p:spPr>
            <p:txBody>
              <a:bodyPr wrap="square" rtlCol="0">
                <a:spAutoFit/>
              </a:bodyPr>
              <a:lstStyle/>
              <a:p>
                <a:pPr marL="285750" indent="-285750">
                  <a:buFont typeface="Linux Biolinum" panose="02000503000000000000" pitchFamily="2" charset="0"/>
                  <a:buChar char="—"/>
                </a:pPr>
                <a:r>
                  <a:rPr lang="en-CA" sz="3200" dirty="0">
                    <a:solidFill>
                      <a:srgbClr val="000000"/>
                    </a:solidFill>
                  </a:rPr>
                  <a:t> </a:t>
                </a:r>
                <a14:m>
                  <m:oMath xmlns:m="http://schemas.openxmlformats.org/officeDocument/2006/math">
                    <m:r>
                      <a:rPr lang="en-CA" sz="3200" i="1" dirty="0" smtClean="0">
                        <a:solidFill>
                          <a:srgbClr val="FF0000"/>
                        </a:solidFill>
                        <a:latin typeface="Cambria Math" panose="02040503050406030204" pitchFamily="18" charset="0"/>
                      </a:rPr>
                      <m:t>𝑑</m:t>
                    </m:r>
                  </m:oMath>
                </a14:m>
                <a:r>
                  <a:rPr lang="en-CA" sz="3200" dirty="0"/>
                  <a:t> orthogonal families of smooth end-to-end curves</a:t>
                </a:r>
              </a:p>
              <a:p>
                <a:pPr marL="285750" indent="-285750">
                  <a:buFont typeface="Linux Biolinum" panose="02000503000000000000" pitchFamily="2" charset="0"/>
                  <a:buChar char="—"/>
                </a:pPr>
                <a:r>
                  <a:rPr lang="en-CA" sz="3200" dirty="0">
                    <a:solidFill>
                      <a:schemeClr val="bg1">
                        <a:lumMod val="95000"/>
                      </a:schemeClr>
                    </a:solidFill>
                  </a:rPr>
                  <a:t>Curves in each family are identified with a pair of integers</a:t>
                </a:r>
              </a:p>
              <a:p>
                <a:pPr marL="285750" indent="-285750">
                  <a:buFont typeface="Linux Biolinum" panose="02000503000000000000" pitchFamily="2" charset="0"/>
                  <a:buChar char="—"/>
                </a:pPr>
                <a:r>
                  <a:rPr lang="en-US" sz="3200" dirty="0">
                    <a:solidFill>
                      <a:schemeClr val="bg1">
                        <a:lumMod val="95000"/>
                      </a:schemeClr>
                    </a:solidFill>
                  </a:rPr>
                  <a:t>Each curve itself is parametrized</a:t>
                </a:r>
              </a:p>
            </p:txBody>
          </p:sp>
        </mc:Choice>
        <mc:Fallback xmlns="">
          <p:sp>
            <p:nvSpPr>
              <p:cNvPr id="6" name="TextBox 5">
                <a:extLst>
                  <a:ext uri="{FF2B5EF4-FFF2-40B4-BE49-F238E27FC236}">
                    <a16:creationId xmlns:a16="http://schemas.microsoft.com/office/drawing/2014/main" id="{DDC4C741-CC0A-478C-97FB-C900CD338217}"/>
                  </a:ext>
                </a:extLst>
              </p:cNvPr>
              <p:cNvSpPr txBox="1">
                <a:spLocks noRot="1" noChangeAspect="1" noMove="1" noResize="1" noEditPoints="1" noAdjustHandles="1" noChangeArrowheads="1" noChangeShapeType="1" noTextEdit="1"/>
              </p:cNvSpPr>
              <p:nvPr/>
            </p:nvSpPr>
            <p:spPr>
              <a:xfrm>
                <a:off x="303913" y="386731"/>
                <a:ext cx="10615724" cy="1569660"/>
              </a:xfrm>
              <a:prstGeom prst="rect">
                <a:avLst/>
              </a:prstGeom>
              <a:blipFill>
                <a:blip r:embed="rId4"/>
                <a:stretch>
                  <a:fillRect l="-1435" t="-4000" b="-11200"/>
                </a:stretch>
              </a:blipFill>
            </p:spPr>
            <p:txBody>
              <a:bodyPr/>
              <a:lstStyle/>
              <a:p>
                <a:r>
                  <a:rPr lang="en-US">
                    <a:noFill/>
                  </a:rPr>
                  <a:t> </a:t>
                </a:r>
              </a:p>
            </p:txBody>
          </p:sp>
        </mc:Fallback>
      </mc:AlternateContent>
    </p:spTree>
    <p:extLst>
      <p:ext uri="{BB962C8B-B14F-4D97-AF65-F5344CB8AC3E}">
        <p14:creationId xmlns:p14="http://schemas.microsoft.com/office/powerpoint/2010/main" val="4134178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8D35E0-B1C4-4629-A7A8-C16EB30A8193}"/>
              </a:ext>
            </a:extLst>
          </p:cNvPr>
          <p:cNvSpPr>
            <a:spLocks noGrp="1"/>
          </p:cNvSpPr>
          <p:nvPr>
            <p:ph type="sldNum" sz="quarter" idx="12"/>
          </p:nvPr>
        </p:nvSpPr>
        <p:spPr/>
        <p:txBody>
          <a:bodyPr/>
          <a:lstStyle/>
          <a:p>
            <a:fld id="{03991BCE-6C42-475B-AEED-9BEA686000B2}" type="slidenum">
              <a:rPr lang="en-CA" smtClean="0"/>
              <a:t>46</a:t>
            </a:fld>
            <a:endParaRPr lang="en-CA"/>
          </a:p>
        </p:txBody>
      </p:sp>
      <p:grpSp>
        <p:nvGrpSpPr>
          <p:cNvPr id="6" name="Group 5">
            <a:extLst>
              <a:ext uri="{FF2B5EF4-FFF2-40B4-BE49-F238E27FC236}">
                <a16:creationId xmlns:a16="http://schemas.microsoft.com/office/drawing/2014/main" id="{83B37048-65E1-42D1-B9BA-9AA9E965C99B}"/>
              </a:ext>
            </a:extLst>
          </p:cNvPr>
          <p:cNvGrpSpPr/>
          <p:nvPr/>
        </p:nvGrpSpPr>
        <p:grpSpPr>
          <a:xfrm>
            <a:off x="0" y="1719259"/>
            <a:ext cx="12192000" cy="3419482"/>
            <a:chOff x="0" y="3031392"/>
            <a:chExt cx="12192000" cy="3419482"/>
          </a:xfrm>
        </p:grpSpPr>
        <p:pic>
          <p:nvPicPr>
            <p:cNvPr id="4" name="Picture 3" descr="A picture containing indoor, wall, tree&#10;&#10;Description generated with high confidence">
              <a:extLst>
                <a:ext uri="{FF2B5EF4-FFF2-40B4-BE49-F238E27FC236}">
                  <a16:creationId xmlns:a16="http://schemas.microsoft.com/office/drawing/2014/main" id="{4D31BE87-A499-401C-8D7C-DA430122C440}"/>
                </a:ext>
              </a:extLst>
            </p:cNvPr>
            <p:cNvPicPr>
              <a:picLocks noChangeAspect="1"/>
            </p:cNvPicPr>
            <p:nvPr/>
          </p:nvPicPr>
          <p:blipFill rotWithShape="1">
            <a:blip r:embed="rId3">
              <a:extLst>
                <a:ext uri="{28A0092B-C50C-407E-A947-70E740481C1C}">
                  <a14:useLocalDpi xmlns:a14="http://schemas.microsoft.com/office/drawing/2010/main" val="0"/>
                </a:ext>
              </a:extLst>
            </a:blip>
            <a:srcRect t="43421"/>
            <a:stretch/>
          </p:blipFill>
          <p:spPr>
            <a:xfrm>
              <a:off x="0" y="3031392"/>
              <a:ext cx="12192000" cy="3419481"/>
            </a:xfrm>
            <a:prstGeom prst="rect">
              <a:avLst/>
            </a:prstGeom>
          </p:spPr>
        </p:pic>
        <p:sp>
          <p:nvSpPr>
            <p:cNvPr id="5" name="Rectangle 4">
              <a:extLst>
                <a:ext uri="{FF2B5EF4-FFF2-40B4-BE49-F238E27FC236}">
                  <a16:creationId xmlns:a16="http://schemas.microsoft.com/office/drawing/2014/main" id="{7F586CBA-13A4-4928-AF3D-FE6498FBE640}"/>
                </a:ext>
              </a:extLst>
            </p:cNvPr>
            <p:cNvSpPr/>
            <p:nvPr/>
          </p:nvSpPr>
          <p:spPr>
            <a:xfrm>
              <a:off x="0" y="6085749"/>
              <a:ext cx="419986"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697685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B1C1E"/>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6C5F7-D060-40B9-BEB0-817C1B5B1C59}"/>
              </a:ext>
            </a:extLst>
          </p:cNvPr>
          <p:cNvSpPr>
            <a:spLocks noGrp="1"/>
          </p:cNvSpPr>
          <p:nvPr>
            <p:ph type="sldNum" sz="quarter" idx="12"/>
          </p:nvPr>
        </p:nvSpPr>
        <p:spPr/>
        <p:txBody>
          <a:bodyPr/>
          <a:lstStyle/>
          <a:p>
            <a:fld id="{03991BCE-6C42-475B-AEED-9BEA686000B2}" type="slidenum">
              <a:rPr lang="en-CA" smtClean="0">
                <a:solidFill>
                  <a:srgbClr val="DEEBF7"/>
                </a:solidFill>
              </a:rPr>
              <a:t>47</a:t>
            </a:fld>
            <a:endParaRPr lang="en-CA" dirty="0">
              <a:solidFill>
                <a:srgbClr val="DEEBF7"/>
              </a:solidFill>
            </a:endParaRPr>
          </a:p>
        </p:txBody>
      </p:sp>
      <p:pic>
        <p:nvPicPr>
          <p:cNvPr id="4" name="Picture 3" descr="A picture containing water&#10;&#10;Description generated with high confidence">
            <a:extLst>
              <a:ext uri="{FF2B5EF4-FFF2-40B4-BE49-F238E27FC236}">
                <a16:creationId xmlns:a16="http://schemas.microsoft.com/office/drawing/2014/main" id="{58AFF676-E623-4A91-8464-FD44E7671CDA}"/>
              </a:ext>
            </a:extLst>
          </p:cNvPr>
          <p:cNvPicPr>
            <a:picLocks noChangeAspect="1"/>
          </p:cNvPicPr>
          <p:nvPr/>
        </p:nvPicPr>
        <p:blipFill rotWithShape="1">
          <a:blip r:embed="rId3">
            <a:extLst>
              <a:ext uri="{28A0092B-C50C-407E-A947-70E740481C1C}">
                <a14:useLocalDpi xmlns:a14="http://schemas.microsoft.com/office/drawing/2010/main" val="0"/>
              </a:ext>
            </a:extLst>
          </a:blip>
          <a:srcRect t="8682"/>
          <a:stretch/>
        </p:blipFill>
        <p:spPr>
          <a:xfrm>
            <a:off x="0" y="-1"/>
            <a:ext cx="12192000" cy="6262577"/>
          </a:xfrm>
          <a:prstGeom prst="rect">
            <a:avLst/>
          </a:prstGeom>
        </p:spPr>
      </p:pic>
    </p:spTree>
    <p:extLst>
      <p:ext uri="{BB962C8B-B14F-4D97-AF65-F5344CB8AC3E}">
        <p14:creationId xmlns:p14="http://schemas.microsoft.com/office/powerpoint/2010/main" val="3071236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AEA3C-B7E6-46D5-9E8B-1333DA708C4C}"/>
              </a:ext>
            </a:extLst>
          </p:cNvPr>
          <p:cNvSpPr>
            <a:spLocks noGrp="1"/>
          </p:cNvSpPr>
          <p:nvPr>
            <p:ph type="sldNum" sz="quarter" idx="12"/>
          </p:nvPr>
        </p:nvSpPr>
        <p:spPr/>
        <p:txBody>
          <a:bodyPr/>
          <a:lstStyle/>
          <a:p>
            <a:fld id="{03991BCE-6C42-475B-AEED-9BEA686000B2}" type="slidenum">
              <a:rPr lang="en-CA" smtClean="0"/>
              <a:t>48</a:t>
            </a:fld>
            <a:endParaRPr lang="en-CA"/>
          </a:p>
        </p:txBody>
      </p:sp>
      <p:pic>
        <p:nvPicPr>
          <p:cNvPr id="5" name="Picture 4">
            <a:extLst>
              <a:ext uri="{FF2B5EF4-FFF2-40B4-BE49-F238E27FC236}">
                <a16:creationId xmlns:a16="http://schemas.microsoft.com/office/drawing/2014/main" id="{AC4420B6-45F7-407B-A31F-20A9595D55CC}"/>
              </a:ext>
            </a:extLst>
          </p:cNvPr>
          <p:cNvPicPr>
            <a:picLocks noChangeAspect="1"/>
          </p:cNvPicPr>
          <p:nvPr/>
        </p:nvPicPr>
        <p:blipFill>
          <a:blip r:embed="rId3"/>
          <a:stretch>
            <a:fillRect/>
          </a:stretch>
        </p:blipFill>
        <p:spPr>
          <a:xfrm>
            <a:off x="3526542" y="1956391"/>
            <a:ext cx="8422244" cy="435403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DC4C741-CC0A-478C-97FB-C900CD338217}"/>
                  </a:ext>
                </a:extLst>
              </p:cNvPr>
              <p:cNvSpPr txBox="1"/>
              <p:nvPr/>
            </p:nvSpPr>
            <p:spPr>
              <a:xfrm>
                <a:off x="303912" y="386731"/>
                <a:ext cx="10509399" cy="1569660"/>
              </a:xfrm>
              <a:prstGeom prst="rect">
                <a:avLst/>
              </a:prstGeom>
              <a:noFill/>
            </p:spPr>
            <p:txBody>
              <a:bodyPr wrap="square" rtlCol="0">
                <a:spAutoFit/>
              </a:bodyPr>
              <a:lstStyle/>
              <a:p>
                <a:pPr marL="285750" indent="-285750">
                  <a:buFont typeface="Linux Biolinum" panose="02000503000000000000" pitchFamily="2" charset="0"/>
                  <a:buChar char="—"/>
                </a:pPr>
                <a:r>
                  <a:rPr lang="en-CA" sz="3200" dirty="0">
                    <a:solidFill>
                      <a:schemeClr val="bg1">
                        <a:lumMod val="85000"/>
                      </a:schemeClr>
                    </a:solidFill>
                  </a:rPr>
                  <a:t> </a:t>
                </a:r>
                <a14:m>
                  <m:oMath xmlns:m="http://schemas.openxmlformats.org/officeDocument/2006/math">
                    <m:r>
                      <a:rPr lang="en-CA" sz="3200" i="1" dirty="0" smtClean="0">
                        <a:solidFill>
                          <a:srgbClr val="FFB0B1"/>
                        </a:solidFill>
                        <a:latin typeface="Cambria Math" panose="02040503050406030204" pitchFamily="18" charset="0"/>
                      </a:rPr>
                      <m:t>𝑑</m:t>
                    </m:r>
                  </m:oMath>
                </a14:m>
                <a:r>
                  <a:rPr lang="en-CA" sz="3200" dirty="0">
                    <a:solidFill>
                      <a:schemeClr val="bg1">
                        <a:lumMod val="85000"/>
                      </a:schemeClr>
                    </a:solidFill>
                  </a:rPr>
                  <a:t> orthogonal families of smooth end-to-end curves</a:t>
                </a:r>
              </a:p>
              <a:p>
                <a:pPr marL="285750" indent="-285750">
                  <a:buFont typeface="Linux Biolinum" panose="02000503000000000000" pitchFamily="2" charset="0"/>
                  <a:buChar char="—"/>
                </a:pPr>
                <a:r>
                  <a:rPr lang="en-CA" sz="3200" dirty="0"/>
                  <a:t>Curves in each family are identified with </a:t>
                </a:r>
                <a14:m>
                  <m:oMath xmlns:m="http://schemas.openxmlformats.org/officeDocument/2006/math">
                    <m:r>
                      <a:rPr lang="en-CA" sz="3200" b="0" i="1" dirty="0" smtClean="0">
                        <a:solidFill>
                          <a:srgbClr val="FF0000"/>
                        </a:solidFill>
                        <a:latin typeface="Cambria Math" panose="02040503050406030204" pitchFamily="18" charset="0"/>
                      </a:rPr>
                      <m:t>𝑑</m:t>
                    </m:r>
                    <m:r>
                      <a:rPr lang="en-CA" sz="3200" b="0" i="1" dirty="0" smtClean="0">
                        <a:latin typeface="Cambria Math" panose="02040503050406030204" pitchFamily="18" charset="0"/>
                      </a:rPr>
                      <m:t>−1</m:t>
                    </m:r>
                  </m:oMath>
                </a14:m>
                <a:r>
                  <a:rPr lang="en-CA" sz="3200" dirty="0"/>
                  <a:t> integers</a:t>
                </a:r>
              </a:p>
              <a:p>
                <a:pPr marL="285750" indent="-285750">
                  <a:buFont typeface="Linux Biolinum" panose="02000503000000000000" pitchFamily="2" charset="0"/>
                  <a:buChar char="—"/>
                </a:pPr>
                <a:r>
                  <a:rPr lang="en-US" sz="3200" dirty="0">
                    <a:solidFill>
                      <a:schemeClr val="bg1">
                        <a:lumMod val="95000"/>
                      </a:schemeClr>
                    </a:solidFill>
                  </a:rPr>
                  <a:t>Each curve itself is parametrized</a:t>
                </a:r>
              </a:p>
            </p:txBody>
          </p:sp>
        </mc:Choice>
        <mc:Fallback xmlns="">
          <p:sp>
            <p:nvSpPr>
              <p:cNvPr id="6" name="TextBox 5">
                <a:extLst>
                  <a:ext uri="{FF2B5EF4-FFF2-40B4-BE49-F238E27FC236}">
                    <a16:creationId xmlns:a16="http://schemas.microsoft.com/office/drawing/2014/main" id="{DDC4C741-CC0A-478C-97FB-C900CD338217}"/>
                  </a:ext>
                </a:extLst>
              </p:cNvPr>
              <p:cNvSpPr txBox="1">
                <a:spLocks noRot="1" noChangeAspect="1" noMove="1" noResize="1" noEditPoints="1" noAdjustHandles="1" noChangeArrowheads="1" noChangeShapeType="1" noTextEdit="1"/>
              </p:cNvSpPr>
              <p:nvPr/>
            </p:nvSpPr>
            <p:spPr>
              <a:xfrm>
                <a:off x="303912" y="386731"/>
                <a:ext cx="10509399" cy="1569660"/>
              </a:xfrm>
              <a:prstGeom prst="rect">
                <a:avLst/>
              </a:prstGeom>
              <a:blipFill>
                <a:blip r:embed="rId4"/>
                <a:stretch>
                  <a:fillRect l="-1451" t="-4000" b="-11200"/>
                </a:stretch>
              </a:blipFill>
            </p:spPr>
            <p:txBody>
              <a:bodyPr/>
              <a:lstStyle/>
              <a:p>
                <a:r>
                  <a:rPr lang="en-US">
                    <a:noFill/>
                  </a:rPr>
                  <a:t> </a:t>
                </a:r>
              </a:p>
            </p:txBody>
          </p:sp>
        </mc:Fallback>
      </mc:AlternateContent>
    </p:spTree>
    <p:extLst>
      <p:ext uri="{BB962C8B-B14F-4D97-AF65-F5344CB8AC3E}">
        <p14:creationId xmlns:p14="http://schemas.microsoft.com/office/powerpoint/2010/main" val="2806179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9FEF0-C39F-4DE8-957C-F72B4EBC6E92}"/>
              </a:ext>
            </a:extLst>
          </p:cNvPr>
          <p:cNvSpPr>
            <a:spLocks noGrp="1"/>
          </p:cNvSpPr>
          <p:nvPr>
            <p:ph type="sldNum" sz="quarter" idx="12"/>
          </p:nvPr>
        </p:nvSpPr>
        <p:spPr/>
        <p:txBody>
          <a:bodyPr/>
          <a:lstStyle/>
          <a:p>
            <a:fld id="{03991BCE-6C42-475B-AEED-9BEA686000B2}" type="slidenum">
              <a:rPr lang="en-CA" smtClean="0"/>
              <a:t>49</a:t>
            </a:fld>
            <a:endParaRPr lang="en-CA"/>
          </a:p>
        </p:txBody>
      </p:sp>
      <p:pic>
        <p:nvPicPr>
          <p:cNvPr id="5" name="Picture 4" descr="A picture containing person&#10;&#10;Description generated with very high confidence">
            <a:extLst>
              <a:ext uri="{FF2B5EF4-FFF2-40B4-BE49-F238E27FC236}">
                <a16:creationId xmlns:a16="http://schemas.microsoft.com/office/drawing/2014/main" id="{C629356C-8FB0-4586-B7A1-EE215E37FDBF}"/>
              </a:ext>
            </a:extLst>
          </p:cNvPr>
          <p:cNvPicPr>
            <a:picLocks noChangeAspect="1"/>
          </p:cNvPicPr>
          <p:nvPr/>
        </p:nvPicPr>
        <p:blipFill rotWithShape="1">
          <a:blip r:embed="rId3">
            <a:extLst>
              <a:ext uri="{28A0092B-C50C-407E-A947-70E740481C1C}">
                <a14:useLocalDpi xmlns:a14="http://schemas.microsoft.com/office/drawing/2010/main" val="0"/>
              </a:ext>
            </a:extLst>
          </a:blip>
          <a:srcRect b="56539"/>
          <a:stretch/>
        </p:blipFill>
        <p:spPr>
          <a:xfrm>
            <a:off x="1068283" y="1931782"/>
            <a:ext cx="10055433" cy="2815655"/>
          </a:xfrm>
          <a:prstGeom prst="rect">
            <a:avLst/>
          </a:prstGeom>
        </p:spPr>
      </p:pic>
    </p:spTree>
    <p:extLst>
      <p:ext uri="{BB962C8B-B14F-4D97-AF65-F5344CB8AC3E}">
        <p14:creationId xmlns:p14="http://schemas.microsoft.com/office/powerpoint/2010/main" val="104433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ADE37-7F3A-E348-AD36-F847F181FC82}"/>
              </a:ext>
            </a:extLst>
          </p:cNvPr>
          <p:cNvPicPr>
            <a:picLocks noChangeAspect="1"/>
          </p:cNvPicPr>
          <p:nvPr/>
        </p:nvPicPr>
        <p:blipFill rotWithShape="1">
          <a:blip r:embed="rId3">
            <a:extLst>
              <a:ext uri="{28A0092B-C50C-407E-A947-70E740481C1C}">
                <a14:useLocalDpi xmlns:a14="http://schemas.microsoft.com/office/drawing/2010/main" val="0"/>
              </a:ext>
            </a:extLst>
          </a:blip>
          <a:srcRect l="39" r="5727" b="11761"/>
          <a:stretch/>
        </p:blipFill>
        <p:spPr>
          <a:xfrm>
            <a:off x="0" y="436293"/>
            <a:ext cx="12192000" cy="6421708"/>
          </a:xfrm>
          <a:prstGeom prst="rect">
            <a:avLst/>
          </a:prstGeom>
        </p:spPr>
      </p:pic>
      <p:sp>
        <p:nvSpPr>
          <p:cNvPr id="2" name="Slide Number Placeholder 1">
            <a:extLst>
              <a:ext uri="{FF2B5EF4-FFF2-40B4-BE49-F238E27FC236}">
                <a16:creationId xmlns:a16="http://schemas.microsoft.com/office/drawing/2014/main" id="{2AB419B5-3B22-ED4D-A409-22313B5EBFD9}"/>
              </a:ext>
            </a:extLst>
          </p:cNvPr>
          <p:cNvSpPr>
            <a:spLocks noGrp="1"/>
          </p:cNvSpPr>
          <p:nvPr>
            <p:ph type="sldNum" sz="quarter" idx="12"/>
          </p:nvPr>
        </p:nvSpPr>
        <p:spPr/>
        <p:txBody>
          <a:bodyPr/>
          <a:lstStyle/>
          <a:p>
            <a:fld id="{03991BCE-6C42-475B-AEED-9BEA686000B2}" type="slidenum">
              <a:rPr lang="en-CA" smtClean="0"/>
              <a:t>5</a:t>
            </a:fld>
            <a:endParaRPr lang="en-CA"/>
          </a:p>
        </p:txBody>
      </p:sp>
    </p:spTree>
    <p:extLst>
      <p:ext uri="{BB962C8B-B14F-4D97-AF65-F5344CB8AC3E}">
        <p14:creationId xmlns:p14="http://schemas.microsoft.com/office/powerpoint/2010/main" val="3315364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9FEF0-C39F-4DE8-957C-F72B4EBC6E92}"/>
              </a:ext>
            </a:extLst>
          </p:cNvPr>
          <p:cNvSpPr>
            <a:spLocks noGrp="1"/>
          </p:cNvSpPr>
          <p:nvPr>
            <p:ph type="sldNum" sz="quarter" idx="12"/>
          </p:nvPr>
        </p:nvSpPr>
        <p:spPr/>
        <p:txBody>
          <a:bodyPr/>
          <a:lstStyle/>
          <a:p>
            <a:fld id="{03991BCE-6C42-475B-AEED-9BEA686000B2}" type="slidenum">
              <a:rPr lang="en-CA" smtClean="0"/>
              <a:t>50</a:t>
            </a:fld>
            <a:endParaRPr lang="en-CA"/>
          </a:p>
        </p:txBody>
      </p:sp>
      <p:pic>
        <p:nvPicPr>
          <p:cNvPr id="7" name="Picture 6" descr="A picture containing person&#10;&#10;Description generated with very high confidence">
            <a:extLst>
              <a:ext uri="{FF2B5EF4-FFF2-40B4-BE49-F238E27FC236}">
                <a16:creationId xmlns:a16="http://schemas.microsoft.com/office/drawing/2014/main" id="{55180518-39C6-4515-B386-28EA6F2ED9F3}"/>
              </a:ext>
            </a:extLst>
          </p:cNvPr>
          <p:cNvPicPr>
            <a:picLocks noChangeAspect="1"/>
          </p:cNvPicPr>
          <p:nvPr/>
        </p:nvPicPr>
        <p:blipFill rotWithShape="1">
          <a:blip r:embed="rId3">
            <a:extLst>
              <a:ext uri="{28A0092B-C50C-407E-A947-70E740481C1C}">
                <a14:useLocalDpi xmlns:a14="http://schemas.microsoft.com/office/drawing/2010/main" val="0"/>
              </a:ext>
            </a:extLst>
          </a:blip>
          <a:srcRect b="56539"/>
          <a:stretch/>
        </p:blipFill>
        <p:spPr>
          <a:xfrm>
            <a:off x="1068283" y="416642"/>
            <a:ext cx="10055433" cy="2815655"/>
          </a:xfrm>
          <a:prstGeom prst="rect">
            <a:avLst/>
          </a:prstGeom>
        </p:spPr>
      </p:pic>
      <p:pic>
        <p:nvPicPr>
          <p:cNvPr id="8" name="Picture 7" descr="A picture containing person&#10;&#10;Description generated with very high confidence">
            <a:extLst>
              <a:ext uri="{FF2B5EF4-FFF2-40B4-BE49-F238E27FC236}">
                <a16:creationId xmlns:a16="http://schemas.microsoft.com/office/drawing/2014/main" id="{6B329D61-76DC-4CF8-9C70-8F8C141377BE}"/>
              </a:ext>
            </a:extLst>
          </p:cNvPr>
          <p:cNvPicPr>
            <a:picLocks noChangeAspect="1"/>
          </p:cNvPicPr>
          <p:nvPr/>
        </p:nvPicPr>
        <p:blipFill rotWithShape="1">
          <a:blip r:embed="rId3">
            <a:extLst>
              <a:ext uri="{28A0092B-C50C-407E-A947-70E740481C1C}">
                <a14:useLocalDpi xmlns:a14="http://schemas.microsoft.com/office/drawing/2010/main" val="0"/>
              </a:ext>
            </a:extLst>
          </a:blip>
          <a:srcRect t="43461"/>
          <a:stretch/>
        </p:blipFill>
        <p:spPr>
          <a:xfrm>
            <a:off x="1068283" y="3232296"/>
            <a:ext cx="10055433" cy="3662917"/>
          </a:xfrm>
          <a:prstGeom prst="rect">
            <a:avLst/>
          </a:prstGeom>
        </p:spPr>
      </p:pic>
    </p:spTree>
    <p:extLst>
      <p:ext uri="{BB962C8B-B14F-4D97-AF65-F5344CB8AC3E}">
        <p14:creationId xmlns:p14="http://schemas.microsoft.com/office/powerpoint/2010/main" val="7795662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concrete reinforcement.mp4">
            <a:hlinkClick r:id="" action="ppaction://media"/>
            <a:extLst>
              <a:ext uri="{FF2B5EF4-FFF2-40B4-BE49-F238E27FC236}">
                <a16:creationId xmlns:a16="http://schemas.microsoft.com/office/drawing/2014/main" id="{47BB518F-6310-DA48-A7D1-7598B057B8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4293" y="369277"/>
            <a:ext cx="11535508" cy="6488723"/>
          </a:xfrm>
          <a:prstGeom prst="rect">
            <a:avLst/>
          </a:prstGeom>
        </p:spPr>
      </p:pic>
      <p:sp>
        <p:nvSpPr>
          <p:cNvPr id="2" name="Slide Number Placeholder 1">
            <a:extLst>
              <a:ext uri="{FF2B5EF4-FFF2-40B4-BE49-F238E27FC236}">
                <a16:creationId xmlns:a16="http://schemas.microsoft.com/office/drawing/2014/main" id="{822083DE-0CC6-2E48-BA9C-010D340D9893}"/>
              </a:ext>
            </a:extLst>
          </p:cNvPr>
          <p:cNvSpPr>
            <a:spLocks noGrp="1"/>
          </p:cNvSpPr>
          <p:nvPr>
            <p:ph type="sldNum" sz="quarter" idx="12"/>
          </p:nvPr>
        </p:nvSpPr>
        <p:spPr/>
        <p:txBody>
          <a:bodyPr/>
          <a:lstStyle/>
          <a:p>
            <a:fld id="{03991BCE-6C42-475B-AEED-9BEA686000B2}" type="slidenum">
              <a:rPr lang="en-CA" smtClean="0"/>
              <a:t>51</a:t>
            </a:fld>
            <a:endParaRPr lang="en-CA"/>
          </a:p>
        </p:txBody>
      </p:sp>
    </p:spTree>
    <p:extLst>
      <p:ext uri="{BB962C8B-B14F-4D97-AF65-F5344CB8AC3E}">
        <p14:creationId xmlns:p14="http://schemas.microsoft.com/office/powerpoint/2010/main" val="7039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1C98-ACCC-6446-9522-17DDA78775A8}"/>
              </a:ext>
            </a:extLst>
          </p:cNvPr>
          <p:cNvSpPr>
            <a:spLocks noGrp="1"/>
          </p:cNvSpPr>
          <p:nvPr>
            <p:ph type="sldNum" sz="quarter" idx="12"/>
          </p:nvPr>
        </p:nvSpPr>
        <p:spPr/>
        <p:txBody>
          <a:bodyPr/>
          <a:lstStyle/>
          <a:p>
            <a:fld id="{03991BCE-6C42-475B-AEED-9BEA686000B2}" type="slidenum">
              <a:rPr lang="en-CA" smtClean="0"/>
              <a:t>52</a:t>
            </a:fld>
            <a:endParaRPr lang="en-CA"/>
          </a:p>
        </p:txBody>
      </p:sp>
      <p:grpSp>
        <p:nvGrpSpPr>
          <p:cNvPr id="6" name="Group 5">
            <a:extLst>
              <a:ext uri="{FF2B5EF4-FFF2-40B4-BE49-F238E27FC236}">
                <a16:creationId xmlns:a16="http://schemas.microsoft.com/office/drawing/2014/main" id="{1B876149-FAAD-5846-80A7-A872130833E0}"/>
              </a:ext>
            </a:extLst>
          </p:cNvPr>
          <p:cNvGrpSpPr/>
          <p:nvPr/>
        </p:nvGrpSpPr>
        <p:grpSpPr>
          <a:xfrm>
            <a:off x="-1101968" y="522532"/>
            <a:ext cx="11433760" cy="6198943"/>
            <a:chOff x="-842017" y="488718"/>
            <a:chExt cx="10675521" cy="5867632"/>
          </a:xfrm>
        </p:grpSpPr>
        <p:pic>
          <p:nvPicPr>
            <p:cNvPr id="3" name="Picture 2">
              <a:extLst>
                <a:ext uri="{FF2B5EF4-FFF2-40B4-BE49-F238E27FC236}">
                  <a16:creationId xmlns:a16="http://schemas.microsoft.com/office/drawing/2014/main" id="{0571782E-88CF-0A4B-9A2F-F54514F1D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17" y="3026282"/>
              <a:ext cx="10675521" cy="3330068"/>
            </a:xfrm>
            <a:prstGeom prst="rect">
              <a:avLst/>
            </a:prstGeom>
          </p:spPr>
        </p:pic>
        <p:pic>
          <p:nvPicPr>
            <p:cNvPr id="4" name="Picture 3" descr="A picture containing chair, fence, outdoor, sitting&#10;&#10;Description generated with very high confidence">
              <a:extLst>
                <a:ext uri="{FF2B5EF4-FFF2-40B4-BE49-F238E27FC236}">
                  <a16:creationId xmlns:a16="http://schemas.microsoft.com/office/drawing/2014/main" id="{2DDD8D35-11B6-BF44-81F1-7F506FA0C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347" y="488718"/>
              <a:ext cx="2000250" cy="2009775"/>
            </a:xfrm>
            <a:prstGeom prst="rect">
              <a:avLst/>
            </a:prstGeom>
            <a:ln w="38100">
              <a:solidFill>
                <a:schemeClr val="tx1"/>
              </a:solidFill>
            </a:ln>
          </p:spPr>
        </p:pic>
        <p:sp>
          <p:nvSpPr>
            <p:cNvPr id="5" name="Arc 4">
              <a:extLst>
                <a:ext uri="{FF2B5EF4-FFF2-40B4-BE49-F238E27FC236}">
                  <a16:creationId xmlns:a16="http://schemas.microsoft.com/office/drawing/2014/main" id="{73A97F84-0D27-8543-AB7D-85643BBCFDD9}"/>
                </a:ext>
              </a:extLst>
            </p:cNvPr>
            <p:cNvSpPr/>
            <p:nvPr/>
          </p:nvSpPr>
          <p:spPr>
            <a:xfrm rot="9880769">
              <a:off x="7637192" y="1940999"/>
              <a:ext cx="916291" cy="1736926"/>
            </a:xfrm>
            <a:prstGeom prst="arc">
              <a:avLst>
                <a:gd name="adj1" fmla="val 10357540"/>
                <a:gd name="adj2" fmla="val 14666916"/>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Tree>
    <p:extLst>
      <p:ext uri="{BB962C8B-B14F-4D97-AF65-F5344CB8AC3E}">
        <p14:creationId xmlns:p14="http://schemas.microsoft.com/office/powerpoint/2010/main" val="3409592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3E190-8E90-4243-B835-AA05D1124932}"/>
              </a:ext>
            </a:extLst>
          </p:cNvPr>
          <p:cNvSpPr>
            <a:spLocks noGrp="1"/>
          </p:cNvSpPr>
          <p:nvPr>
            <p:ph type="sldNum" sz="quarter" idx="12"/>
          </p:nvPr>
        </p:nvSpPr>
        <p:spPr/>
        <p:txBody>
          <a:bodyPr/>
          <a:lstStyle/>
          <a:p>
            <a:fld id="{03991BCE-6C42-475B-AEED-9BEA686000B2}" type="slidenum">
              <a:rPr lang="en-CA" smtClean="0"/>
              <a:t>53</a:t>
            </a:fld>
            <a:endParaRPr lang="en-CA"/>
          </a:p>
        </p:txBody>
      </p:sp>
      <p:pic>
        <p:nvPicPr>
          <p:cNvPr id="4" name="Picture 3">
            <a:extLst>
              <a:ext uri="{FF2B5EF4-FFF2-40B4-BE49-F238E27FC236}">
                <a16:creationId xmlns:a16="http://schemas.microsoft.com/office/drawing/2014/main" id="{A14D6E59-55F5-C14C-91C5-90E94885C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9080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AEA3C-B7E6-46D5-9E8B-1333DA708C4C}"/>
              </a:ext>
            </a:extLst>
          </p:cNvPr>
          <p:cNvSpPr>
            <a:spLocks noGrp="1"/>
          </p:cNvSpPr>
          <p:nvPr>
            <p:ph type="sldNum" sz="quarter" idx="12"/>
          </p:nvPr>
        </p:nvSpPr>
        <p:spPr/>
        <p:txBody>
          <a:bodyPr/>
          <a:lstStyle/>
          <a:p>
            <a:fld id="{03991BCE-6C42-475B-AEED-9BEA686000B2}" type="slidenum">
              <a:rPr lang="en-CA" smtClean="0"/>
              <a:t>54</a:t>
            </a:fld>
            <a:endParaRPr lang="en-CA"/>
          </a:p>
        </p:txBody>
      </p:sp>
      <p:pic>
        <p:nvPicPr>
          <p:cNvPr id="5" name="Picture 4">
            <a:extLst>
              <a:ext uri="{FF2B5EF4-FFF2-40B4-BE49-F238E27FC236}">
                <a16:creationId xmlns:a16="http://schemas.microsoft.com/office/drawing/2014/main" id="{AC4420B6-45F7-407B-A31F-20A9595D55CC}"/>
              </a:ext>
            </a:extLst>
          </p:cNvPr>
          <p:cNvPicPr>
            <a:picLocks noChangeAspect="1"/>
          </p:cNvPicPr>
          <p:nvPr/>
        </p:nvPicPr>
        <p:blipFill>
          <a:blip r:embed="rId3"/>
          <a:stretch>
            <a:fillRect/>
          </a:stretch>
        </p:blipFill>
        <p:spPr>
          <a:xfrm>
            <a:off x="3526542" y="1956391"/>
            <a:ext cx="8422244" cy="435403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DC4C741-CC0A-478C-97FB-C900CD338217}"/>
                  </a:ext>
                </a:extLst>
              </p:cNvPr>
              <p:cNvSpPr txBox="1"/>
              <p:nvPr/>
            </p:nvSpPr>
            <p:spPr>
              <a:xfrm>
                <a:off x="303912" y="386731"/>
                <a:ext cx="10445603" cy="1569660"/>
              </a:xfrm>
              <a:prstGeom prst="rect">
                <a:avLst/>
              </a:prstGeom>
              <a:noFill/>
            </p:spPr>
            <p:txBody>
              <a:bodyPr wrap="square" rtlCol="0">
                <a:spAutoFit/>
              </a:bodyPr>
              <a:lstStyle/>
              <a:p>
                <a:pPr marL="285750" indent="-285750">
                  <a:buFont typeface="Linux Biolinum" panose="02000503000000000000" pitchFamily="2" charset="0"/>
                  <a:buChar char="—"/>
                </a:pPr>
                <a:r>
                  <a:rPr lang="en-CA" sz="3200" dirty="0">
                    <a:solidFill>
                      <a:schemeClr val="bg1">
                        <a:lumMod val="85000"/>
                      </a:schemeClr>
                    </a:solidFill>
                  </a:rPr>
                  <a:t> </a:t>
                </a:r>
                <a14:m>
                  <m:oMath xmlns:m="http://schemas.openxmlformats.org/officeDocument/2006/math">
                    <m:r>
                      <a:rPr lang="en-CA" sz="3200" i="1" dirty="0">
                        <a:solidFill>
                          <a:srgbClr val="FFB0B1"/>
                        </a:solidFill>
                        <a:latin typeface="Cambria Math" panose="02040503050406030204" pitchFamily="18" charset="0"/>
                      </a:rPr>
                      <m:t>𝑑</m:t>
                    </m:r>
                  </m:oMath>
                </a14:m>
                <a:r>
                  <a:rPr lang="en-CA" sz="3200" dirty="0">
                    <a:solidFill>
                      <a:schemeClr val="bg1">
                        <a:lumMod val="85000"/>
                      </a:schemeClr>
                    </a:solidFill>
                  </a:rPr>
                  <a:t> orthogonal families of smooth end-to-end curves</a:t>
                </a:r>
              </a:p>
              <a:p>
                <a:pPr marL="285750" indent="-285750">
                  <a:buFont typeface="Linux Biolinum" panose="02000503000000000000" pitchFamily="2" charset="0"/>
                  <a:buChar char="—"/>
                </a:pPr>
                <a:r>
                  <a:rPr lang="en-CA" sz="3200" dirty="0">
                    <a:solidFill>
                      <a:schemeClr val="bg1">
                        <a:lumMod val="85000"/>
                      </a:schemeClr>
                    </a:solidFill>
                  </a:rPr>
                  <a:t>Curves in each family are identified with a pair of integers</a:t>
                </a:r>
              </a:p>
              <a:p>
                <a:pPr marL="285750" indent="-285750">
                  <a:buFont typeface="Linux Biolinum" panose="02000503000000000000" pitchFamily="2" charset="0"/>
                  <a:buChar char="—"/>
                </a:pPr>
                <a:r>
                  <a:rPr lang="en-CA" sz="3200" dirty="0"/>
                  <a:t>Each curve itself is parametrized</a:t>
                </a:r>
              </a:p>
            </p:txBody>
          </p:sp>
        </mc:Choice>
        <mc:Fallback xmlns="">
          <p:sp>
            <p:nvSpPr>
              <p:cNvPr id="6" name="TextBox 5">
                <a:extLst>
                  <a:ext uri="{FF2B5EF4-FFF2-40B4-BE49-F238E27FC236}">
                    <a16:creationId xmlns:a16="http://schemas.microsoft.com/office/drawing/2014/main" id="{DDC4C741-CC0A-478C-97FB-C900CD338217}"/>
                  </a:ext>
                </a:extLst>
              </p:cNvPr>
              <p:cNvSpPr txBox="1">
                <a:spLocks noRot="1" noChangeAspect="1" noMove="1" noResize="1" noEditPoints="1" noAdjustHandles="1" noChangeArrowheads="1" noChangeShapeType="1" noTextEdit="1"/>
              </p:cNvSpPr>
              <p:nvPr/>
            </p:nvSpPr>
            <p:spPr>
              <a:xfrm>
                <a:off x="303912" y="386731"/>
                <a:ext cx="10445603" cy="1569660"/>
              </a:xfrm>
              <a:prstGeom prst="rect">
                <a:avLst/>
              </a:prstGeom>
              <a:blipFill>
                <a:blip r:embed="rId4"/>
                <a:stretch>
                  <a:fillRect l="-1460" t="-4000" b="-11200"/>
                </a:stretch>
              </a:blipFill>
            </p:spPr>
            <p:txBody>
              <a:bodyPr/>
              <a:lstStyle/>
              <a:p>
                <a:r>
                  <a:rPr lang="en-US">
                    <a:noFill/>
                  </a:rPr>
                  <a:t> </a:t>
                </a:r>
              </a:p>
            </p:txBody>
          </p:sp>
        </mc:Fallback>
      </mc:AlternateContent>
    </p:spTree>
    <p:extLst>
      <p:ext uri="{BB962C8B-B14F-4D97-AF65-F5344CB8AC3E}">
        <p14:creationId xmlns:p14="http://schemas.microsoft.com/office/powerpoint/2010/main" val="1616805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7402C4-0CF0-40E2-897E-87015F1F7771}"/>
              </a:ext>
            </a:extLst>
          </p:cNvPr>
          <p:cNvSpPr>
            <a:spLocks noGrp="1"/>
          </p:cNvSpPr>
          <p:nvPr>
            <p:ph type="sldNum" sz="quarter" idx="12"/>
          </p:nvPr>
        </p:nvSpPr>
        <p:spPr/>
        <p:txBody>
          <a:bodyPr/>
          <a:lstStyle/>
          <a:p>
            <a:fld id="{03991BCE-6C42-475B-AEED-9BEA686000B2}" type="slidenum">
              <a:rPr lang="en-CA" smtClean="0"/>
              <a:t>55</a:t>
            </a:fld>
            <a:endParaRPr lang="en-CA"/>
          </a:p>
        </p:txBody>
      </p:sp>
      <p:sp>
        <p:nvSpPr>
          <p:cNvPr id="3" name="TextBox 2">
            <a:extLst>
              <a:ext uri="{FF2B5EF4-FFF2-40B4-BE49-F238E27FC236}">
                <a16:creationId xmlns:a16="http://schemas.microsoft.com/office/drawing/2014/main" id="{92358D65-D981-48A0-B9DB-AC23C84FA1AC}"/>
              </a:ext>
            </a:extLst>
          </p:cNvPr>
          <p:cNvSpPr txBox="1"/>
          <p:nvPr/>
        </p:nvSpPr>
        <p:spPr>
          <a:xfrm>
            <a:off x="211729" y="6249462"/>
            <a:ext cx="3327388" cy="600164"/>
          </a:xfrm>
          <a:prstGeom prst="rect">
            <a:avLst/>
          </a:prstGeom>
          <a:noFill/>
        </p:spPr>
        <p:txBody>
          <a:bodyPr wrap="square" rtlCol="0">
            <a:spAutoFit/>
          </a:bodyPr>
          <a:lstStyle/>
          <a:p>
            <a:pPr algn="ctr"/>
            <a:r>
              <a:rPr lang="en-US" sz="1100" dirty="0">
                <a:solidFill>
                  <a:schemeClr val="bg1">
                    <a:lumMod val="50000"/>
                  </a:schemeClr>
                </a:solidFill>
              </a:rPr>
              <a:t>Image Source: William Dwight Whitney </a:t>
            </a:r>
            <a:r>
              <a:rPr lang="en-US" sz="1100" i="1" dirty="0">
                <a:solidFill>
                  <a:schemeClr val="bg1">
                    <a:lumMod val="50000"/>
                  </a:schemeClr>
                </a:solidFill>
              </a:rPr>
              <a:t>The Century Dictionary: An Encyclopedic Lexicon of the English Language</a:t>
            </a:r>
            <a:r>
              <a:rPr lang="en-US" sz="1100" dirty="0">
                <a:solidFill>
                  <a:schemeClr val="bg1">
                    <a:lumMod val="50000"/>
                  </a:schemeClr>
                </a:solidFill>
              </a:rPr>
              <a:t> (New York, NY: The Century Co., 1911)</a:t>
            </a:r>
            <a:endParaRPr lang="en-CA" sz="1100" dirty="0">
              <a:solidFill>
                <a:schemeClr val="bg1">
                  <a:lumMod val="50000"/>
                </a:schemeClr>
              </a:solidFill>
            </a:endParaRPr>
          </a:p>
        </p:txBody>
      </p:sp>
      <p:pic>
        <p:nvPicPr>
          <p:cNvPr id="5" name="Picture 4" descr="A close up of a logo&#10;&#10;Description generated with very high confidence">
            <a:extLst>
              <a:ext uri="{FF2B5EF4-FFF2-40B4-BE49-F238E27FC236}">
                <a16:creationId xmlns:a16="http://schemas.microsoft.com/office/drawing/2014/main" id="{BFC02F43-C95D-4D21-A6F3-9D42AC639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29" y="419986"/>
            <a:ext cx="3327388" cy="4981353"/>
          </a:xfrm>
          <a:prstGeom prst="rect">
            <a:avLst/>
          </a:prstGeom>
        </p:spPr>
      </p:pic>
      <p:sp>
        <p:nvSpPr>
          <p:cNvPr id="6" name="TextBox 5">
            <a:extLst>
              <a:ext uri="{FF2B5EF4-FFF2-40B4-BE49-F238E27FC236}">
                <a16:creationId xmlns:a16="http://schemas.microsoft.com/office/drawing/2014/main" id="{0A2A2CD6-CFFB-498F-BCF4-6C6BED237A4F}"/>
              </a:ext>
            </a:extLst>
          </p:cNvPr>
          <p:cNvSpPr txBox="1"/>
          <p:nvPr/>
        </p:nvSpPr>
        <p:spPr>
          <a:xfrm>
            <a:off x="8187" y="5300330"/>
            <a:ext cx="3734472" cy="830997"/>
          </a:xfrm>
          <a:prstGeom prst="rect">
            <a:avLst/>
          </a:prstGeom>
          <a:noFill/>
        </p:spPr>
        <p:txBody>
          <a:bodyPr wrap="square" rtlCol="0">
            <a:spAutoFit/>
          </a:bodyPr>
          <a:lstStyle/>
          <a:p>
            <a:pPr algn="ctr"/>
            <a:r>
              <a:rPr lang="en-CA" sz="2400" dirty="0"/>
              <a:t>Entasis </a:t>
            </a:r>
          </a:p>
          <a:p>
            <a:pPr algn="ctr"/>
            <a:r>
              <a:rPr lang="en-CA" sz="2400" dirty="0"/>
              <a:t>(Greek/Roman architecture)</a:t>
            </a:r>
          </a:p>
        </p:txBody>
      </p:sp>
      <p:pic>
        <p:nvPicPr>
          <p:cNvPr id="8" name="Picture 7">
            <a:extLst>
              <a:ext uri="{FF2B5EF4-FFF2-40B4-BE49-F238E27FC236}">
                <a16:creationId xmlns:a16="http://schemas.microsoft.com/office/drawing/2014/main" id="{DE1140FB-EA8D-4276-8354-D48E92033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662" y="409354"/>
            <a:ext cx="8029267" cy="5589900"/>
          </a:xfrm>
          <a:prstGeom prst="rect">
            <a:avLst/>
          </a:prstGeom>
        </p:spPr>
      </p:pic>
    </p:spTree>
    <p:extLst>
      <p:ext uri="{BB962C8B-B14F-4D97-AF65-F5344CB8AC3E}">
        <p14:creationId xmlns:p14="http://schemas.microsoft.com/office/powerpoint/2010/main" val="13221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EADA-4409-4606-A5D6-7EF3AADE37EF}"/>
              </a:ext>
            </a:extLst>
          </p:cNvPr>
          <p:cNvSpPr>
            <a:spLocks noGrp="1"/>
          </p:cNvSpPr>
          <p:nvPr>
            <p:ph type="title"/>
          </p:nvPr>
        </p:nvSpPr>
        <p:spPr/>
        <p:txBody>
          <a:bodyPr/>
          <a:lstStyle/>
          <a:p>
            <a:r>
              <a:rPr lang="en-CA" dirty="0"/>
              <a:t>Structural Tests</a:t>
            </a:r>
          </a:p>
        </p:txBody>
      </p:sp>
      <p:sp>
        <p:nvSpPr>
          <p:cNvPr id="3" name="Text Placeholder 2">
            <a:extLst>
              <a:ext uri="{FF2B5EF4-FFF2-40B4-BE49-F238E27FC236}">
                <a16:creationId xmlns:a16="http://schemas.microsoft.com/office/drawing/2014/main" id="{CDFE8E5D-4CBF-4368-AC0F-A9FC93D02A9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88F9416-0EE9-4191-A64C-51CAFD1EFC14}"/>
              </a:ext>
            </a:extLst>
          </p:cNvPr>
          <p:cNvSpPr>
            <a:spLocks noGrp="1"/>
          </p:cNvSpPr>
          <p:nvPr>
            <p:ph type="sldNum" sz="quarter" idx="12"/>
          </p:nvPr>
        </p:nvSpPr>
        <p:spPr/>
        <p:txBody>
          <a:bodyPr/>
          <a:lstStyle/>
          <a:p>
            <a:fld id="{03991BCE-6C42-475B-AEED-9BEA686000B2}" type="slidenum">
              <a:rPr lang="en-CA" smtClean="0"/>
              <a:t>56</a:t>
            </a:fld>
            <a:endParaRPr lang="en-CA"/>
          </a:p>
        </p:txBody>
      </p:sp>
    </p:spTree>
    <p:extLst>
      <p:ext uri="{BB962C8B-B14F-4D97-AF65-F5344CB8AC3E}">
        <p14:creationId xmlns:p14="http://schemas.microsoft.com/office/powerpoint/2010/main" val="3150932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E68B5E-458C-4F10-BD98-EA8938760F7E}"/>
              </a:ext>
            </a:extLst>
          </p:cNvPr>
          <p:cNvSpPr>
            <a:spLocks noGrp="1"/>
          </p:cNvSpPr>
          <p:nvPr>
            <p:ph type="sldNum" sz="quarter" idx="12"/>
          </p:nvPr>
        </p:nvSpPr>
        <p:spPr/>
        <p:txBody>
          <a:bodyPr/>
          <a:lstStyle/>
          <a:p>
            <a:fld id="{03991BCE-6C42-475B-AEED-9BEA686000B2}" type="slidenum">
              <a:rPr lang="en-CA" smtClean="0"/>
              <a:t>57</a:t>
            </a:fld>
            <a:endParaRPr lang="en-CA"/>
          </a:p>
        </p:txBody>
      </p:sp>
      <p:pic>
        <p:nvPicPr>
          <p:cNvPr id="6" name="Picture 5" descr="A picture containing photo, wall, person&#10;&#10;Description generated with high confidence">
            <a:extLst>
              <a:ext uri="{FF2B5EF4-FFF2-40B4-BE49-F238E27FC236}">
                <a16:creationId xmlns:a16="http://schemas.microsoft.com/office/drawing/2014/main" id="{2997BB0E-7419-4544-8472-C7CD695ADB00}"/>
              </a:ext>
            </a:extLst>
          </p:cNvPr>
          <p:cNvPicPr>
            <a:picLocks noChangeAspect="1"/>
          </p:cNvPicPr>
          <p:nvPr/>
        </p:nvPicPr>
        <p:blipFill rotWithShape="1">
          <a:blip r:embed="rId3">
            <a:extLst>
              <a:ext uri="{28A0092B-C50C-407E-A947-70E740481C1C}">
                <a14:useLocalDpi xmlns:a14="http://schemas.microsoft.com/office/drawing/2010/main" val="0"/>
              </a:ext>
            </a:extLst>
          </a:blip>
          <a:srcRect l="5384"/>
          <a:stretch/>
        </p:blipFill>
        <p:spPr>
          <a:xfrm>
            <a:off x="0" y="1086217"/>
            <a:ext cx="9904222" cy="4685566"/>
          </a:xfrm>
          <a:prstGeom prst="rect">
            <a:avLst/>
          </a:prstGeom>
        </p:spPr>
      </p:pic>
      <p:sp>
        <p:nvSpPr>
          <p:cNvPr id="7" name="TextBox 6">
            <a:extLst>
              <a:ext uri="{FF2B5EF4-FFF2-40B4-BE49-F238E27FC236}">
                <a16:creationId xmlns:a16="http://schemas.microsoft.com/office/drawing/2014/main" id="{466FBEF6-7254-4411-8844-ADC72BEBCB9D}"/>
              </a:ext>
            </a:extLst>
          </p:cNvPr>
          <p:cNvSpPr txBox="1"/>
          <p:nvPr/>
        </p:nvSpPr>
        <p:spPr>
          <a:xfrm>
            <a:off x="0" y="5954137"/>
            <a:ext cx="10467752" cy="584775"/>
          </a:xfrm>
          <a:prstGeom prst="rect">
            <a:avLst/>
          </a:prstGeom>
          <a:noFill/>
        </p:spPr>
        <p:txBody>
          <a:bodyPr wrap="square" rtlCol="0">
            <a:spAutoFit/>
          </a:bodyPr>
          <a:lstStyle/>
          <a:p>
            <a:pPr algn="ctr"/>
            <a:r>
              <a:rPr lang="en-CA" sz="3200" dirty="0"/>
              <a:t>Testing the cantilever beam</a:t>
            </a:r>
          </a:p>
        </p:txBody>
      </p:sp>
      <p:graphicFrame>
        <p:nvGraphicFramePr>
          <p:cNvPr id="8" name="Table 7">
            <a:extLst>
              <a:ext uri="{FF2B5EF4-FFF2-40B4-BE49-F238E27FC236}">
                <a16:creationId xmlns:a16="http://schemas.microsoft.com/office/drawing/2014/main" id="{BAA2B2CF-91A7-445E-AE91-D16D1733E82B}"/>
              </a:ext>
            </a:extLst>
          </p:cNvPr>
          <p:cNvGraphicFramePr>
            <a:graphicFrameLocks noGrp="1"/>
          </p:cNvGraphicFramePr>
          <p:nvPr>
            <p:extLst>
              <p:ext uri="{D42A27DB-BD31-4B8C-83A1-F6EECF244321}">
                <p14:modId xmlns:p14="http://schemas.microsoft.com/office/powerpoint/2010/main" val="1711661254"/>
              </p:ext>
            </p:extLst>
          </p:nvPr>
        </p:nvGraphicFramePr>
        <p:xfrm>
          <a:off x="9936126" y="1086217"/>
          <a:ext cx="2255874" cy="4671313"/>
        </p:xfrm>
        <a:graphic>
          <a:graphicData uri="http://schemas.openxmlformats.org/drawingml/2006/table">
            <a:tbl>
              <a:tblPr bandRow="1">
                <a:tableStyleId>{5C22544A-7EE6-4342-B048-85BDC9FD1C3A}</a:tableStyleId>
              </a:tblPr>
              <a:tblGrid>
                <a:gridCol w="2255874">
                  <a:extLst>
                    <a:ext uri="{9D8B030D-6E8A-4147-A177-3AD203B41FA5}">
                      <a16:colId xmlns:a16="http://schemas.microsoft.com/office/drawing/2014/main" val="1103862864"/>
                    </a:ext>
                  </a:extLst>
                </a:gridCol>
              </a:tblGrid>
              <a:tr h="1540025">
                <a:tc>
                  <a:txBody>
                    <a:bodyPr/>
                    <a:lstStyle/>
                    <a:p>
                      <a:pPr algn="ctr"/>
                      <a:r>
                        <a:rPr lang="en-CA" sz="2400" b="1" dirty="0">
                          <a:solidFill>
                            <a:sysClr val="windowText" lastClr="000000"/>
                          </a:solidFill>
                        </a:rPr>
                        <a:t>Ours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455733"/>
                  </a:ext>
                </a:extLst>
              </a:tr>
              <a:tr h="1552353">
                <a:tc>
                  <a:txBody>
                    <a:bodyPr/>
                    <a:lstStyle/>
                    <a:p>
                      <a:pPr algn="ctr"/>
                      <a:r>
                        <a:rPr lang="en-CA" sz="2400" dirty="0">
                          <a:solidFill>
                            <a:sysClr val="windowText" lastClr="000000"/>
                          </a:solidFill>
                        </a:rPr>
                        <a:t>Regular grid</a:t>
                      </a:r>
                    </a:p>
                    <a:p>
                      <a:pPr algn="ctr"/>
                      <a:r>
                        <a:rPr lang="en-CA" sz="2400" dirty="0">
                          <a:solidFill>
                            <a:sysClr val="windowText" lastClr="000000"/>
                          </a:solidFill>
                        </a:rPr>
                        <a:t>(unoptimized)</a:t>
                      </a:r>
                    </a:p>
                  </a:txBody>
                  <a:tcPr anchor="ctr">
                    <a:lnT w="12700" cmpd="sng">
                      <a:noFill/>
                    </a:lnT>
                    <a:solidFill>
                      <a:schemeClr val="bg1"/>
                    </a:solidFill>
                  </a:tcPr>
                </a:tc>
                <a:extLst>
                  <a:ext uri="{0D108BD9-81ED-4DB2-BD59-A6C34878D82A}">
                    <a16:rowId xmlns:a16="http://schemas.microsoft.com/office/drawing/2014/main" val="3430972676"/>
                  </a:ext>
                </a:extLst>
              </a:tr>
              <a:tr h="1578935">
                <a:tc>
                  <a:txBody>
                    <a:bodyPr/>
                    <a:lstStyle/>
                    <a:p>
                      <a:pPr algn="ctr"/>
                      <a:r>
                        <a:rPr lang="en-CA" sz="2400" dirty="0">
                          <a:solidFill>
                            <a:sysClr val="windowText" lastClr="000000"/>
                          </a:solidFill>
                        </a:rPr>
                        <a:t>GRAND3</a:t>
                      </a:r>
                    </a:p>
                    <a:p>
                      <a:pPr algn="ctr"/>
                      <a:r>
                        <a:rPr lang="en-CA" sz="2400" dirty="0">
                          <a:solidFill>
                            <a:sysClr val="windowText" lastClr="000000"/>
                          </a:solidFill>
                        </a:rPr>
                        <a:t>[</a:t>
                      </a:r>
                      <a:r>
                        <a:rPr lang="en-CA" sz="2400" dirty="0" err="1">
                          <a:solidFill>
                            <a:sysClr val="windowText" lastClr="000000"/>
                          </a:solidFill>
                        </a:rPr>
                        <a:t>Zegard</a:t>
                      </a:r>
                      <a:r>
                        <a:rPr lang="en-CA" sz="2400" dirty="0">
                          <a:solidFill>
                            <a:sysClr val="windowText" lastClr="000000"/>
                          </a:solidFill>
                        </a:rPr>
                        <a:t> and </a:t>
                      </a:r>
                      <a:r>
                        <a:rPr lang="en-CA" sz="2400" dirty="0" err="1">
                          <a:solidFill>
                            <a:sysClr val="windowText" lastClr="000000"/>
                          </a:solidFill>
                        </a:rPr>
                        <a:t>Paulino</a:t>
                      </a:r>
                      <a:r>
                        <a:rPr lang="en-CA" sz="2400" dirty="0">
                          <a:solidFill>
                            <a:sysClr val="windowText" lastClr="000000"/>
                          </a:solidFill>
                        </a:rPr>
                        <a:t> 2015]</a:t>
                      </a:r>
                    </a:p>
                  </a:txBody>
                  <a:tcPr anchor="ctr">
                    <a:solidFill>
                      <a:schemeClr val="bg1"/>
                    </a:solidFill>
                  </a:tcPr>
                </a:tc>
                <a:extLst>
                  <a:ext uri="{0D108BD9-81ED-4DB2-BD59-A6C34878D82A}">
                    <a16:rowId xmlns:a16="http://schemas.microsoft.com/office/drawing/2014/main" val="265988918"/>
                  </a:ext>
                </a:extLst>
              </a:tr>
            </a:tbl>
          </a:graphicData>
        </a:graphic>
      </p:graphicFrame>
      <p:sp>
        <p:nvSpPr>
          <p:cNvPr id="2" name="Rectangle 1">
            <a:extLst>
              <a:ext uri="{FF2B5EF4-FFF2-40B4-BE49-F238E27FC236}">
                <a16:creationId xmlns:a16="http://schemas.microsoft.com/office/drawing/2014/main" id="{E5C21305-010C-AB41-B3FB-5529C7A9871D}"/>
              </a:ext>
            </a:extLst>
          </p:cNvPr>
          <p:cNvSpPr/>
          <p:nvPr/>
        </p:nvSpPr>
        <p:spPr>
          <a:xfrm>
            <a:off x="9002332" y="2215166"/>
            <a:ext cx="901890" cy="3606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22373F-A9C8-4A48-9774-009580F7A8E3}"/>
              </a:ext>
            </a:extLst>
          </p:cNvPr>
          <p:cNvSpPr/>
          <p:nvPr/>
        </p:nvSpPr>
        <p:spPr>
          <a:xfrm>
            <a:off x="9002332" y="3813169"/>
            <a:ext cx="901890" cy="3606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8CEB6-CBE2-3044-A170-948E3078E755}"/>
              </a:ext>
            </a:extLst>
          </p:cNvPr>
          <p:cNvSpPr/>
          <p:nvPr/>
        </p:nvSpPr>
        <p:spPr>
          <a:xfrm>
            <a:off x="9002332" y="5392421"/>
            <a:ext cx="901890" cy="3606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0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bridge_dave">
            <a:hlinkClick r:id="" action="ppaction://media"/>
            <a:extLst>
              <a:ext uri="{FF2B5EF4-FFF2-40B4-BE49-F238E27FC236}">
                <a16:creationId xmlns:a16="http://schemas.microsoft.com/office/drawing/2014/main" id="{F56F9D30-6733-4D05-B928-A3585513A2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C0AE4FC6-F7A9-4D48-9CF1-C37083C36222}"/>
              </a:ext>
            </a:extLst>
          </p:cNvPr>
          <p:cNvSpPr>
            <a:spLocks noGrp="1"/>
          </p:cNvSpPr>
          <p:nvPr>
            <p:ph type="sldNum" sz="quarter" idx="12"/>
          </p:nvPr>
        </p:nvSpPr>
        <p:spPr/>
        <p:txBody>
          <a:bodyPr/>
          <a:lstStyle/>
          <a:p>
            <a:fld id="{03991BCE-6C42-475B-AEED-9BEA686000B2}" type="slidenum">
              <a:rPr lang="en-CA" smtClean="0">
                <a:solidFill>
                  <a:schemeClr val="bg2"/>
                </a:solidFill>
              </a:rPr>
              <a:t>58</a:t>
            </a:fld>
            <a:endParaRPr lang="en-CA" dirty="0">
              <a:solidFill>
                <a:schemeClr val="bg2"/>
              </a:solidFill>
            </a:endParaRPr>
          </a:p>
        </p:txBody>
      </p:sp>
    </p:spTree>
    <p:extLst>
      <p:ext uri="{BB962C8B-B14F-4D97-AF65-F5344CB8AC3E}">
        <p14:creationId xmlns:p14="http://schemas.microsoft.com/office/powerpoint/2010/main" val="5553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439EB-B2A6-4E92-90E3-38135C3715A9}"/>
              </a:ext>
            </a:extLst>
          </p:cNvPr>
          <p:cNvSpPr>
            <a:spLocks noGrp="1"/>
          </p:cNvSpPr>
          <p:nvPr>
            <p:ph type="title"/>
          </p:nvPr>
        </p:nvSpPr>
        <p:spPr/>
        <p:txBody>
          <a:bodyPr/>
          <a:lstStyle/>
          <a:p>
            <a:r>
              <a:rPr lang="en-CA" dirty="0"/>
              <a:t>Limitations and Future Work</a:t>
            </a:r>
          </a:p>
        </p:txBody>
      </p:sp>
      <p:sp>
        <p:nvSpPr>
          <p:cNvPr id="4" name="Content Placeholder 3">
            <a:extLst>
              <a:ext uri="{FF2B5EF4-FFF2-40B4-BE49-F238E27FC236}">
                <a16:creationId xmlns:a16="http://schemas.microsoft.com/office/drawing/2014/main" id="{296DED26-392F-4E6B-B036-01E698BA3BDC}"/>
              </a:ext>
            </a:extLst>
          </p:cNvPr>
          <p:cNvSpPr>
            <a:spLocks noGrp="1"/>
          </p:cNvSpPr>
          <p:nvPr>
            <p:ph idx="1"/>
          </p:nvPr>
        </p:nvSpPr>
        <p:spPr/>
        <p:txBody>
          <a:bodyPr>
            <a:normAutofit/>
          </a:bodyPr>
          <a:lstStyle/>
          <a:p>
            <a:pPr>
              <a:buFont typeface="Linux Biolinum" panose="02000503000000000000" pitchFamily="2" charset="0"/>
              <a:buChar char="—"/>
            </a:pPr>
            <a:r>
              <a:rPr lang="en-CA" sz="3600" dirty="0"/>
              <a:t>Manufacturing constraints not accounted for</a:t>
            </a:r>
          </a:p>
          <a:p>
            <a:pPr lvl="1">
              <a:buFont typeface="Linux Biolinum" panose="02000503000000000000" pitchFamily="2" charset="0"/>
              <a:buChar char="—"/>
            </a:pPr>
            <a:r>
              <a:rPr lang="en-CA" sz="3200" dirty="0"/>
              <a:t>Wire-bend each curve</a:t>
            </a:r>
          </a:p>
          <a:p>
            <a:pPr lvl="1">
              <a:buFont typeface="Linux Biolinum" panose="02000503000000000000" pitchFamily="2" charset="0"/>
              <a:buChar char="—"/>
            </a:pPr>
            <a:r>
              <a:rPr lang="en-CA" sz="3200" dirty="0"/>
              <a:t>Generate construction sequences for dowel assembly</a:t>
            </a:r>
          </a:p>
          <a:p>
            <a:pPr>
              <a:buFont typeface="Linux Biolinum" panose="02000503000000000000" pitchFamily="2" charset="0"/>
              <a:buChar char="—"/>
            </a:pPr>
            <a:endParaRPr lang="en-CA" sz="3600" dirty="0"/>
          </a:p>
          <a:p>
            <a:pPr>
              <a:buFont typeface="Linux Biolinum" panose="02000503000000000000" pitchFamily="2" charset="0"/>
              <a:buChar char="—"/>
            </a:pPr>
            <a:r>
              <a:rPr lang="en-CA" sz="3600" dirty="0"/>
              <a:t>Sizing optimization</a:t>
            </a:r>
          </a:p>
        </p:txBody>
      </p:sp>
      <p:sp>
        <p:nvSpPr>
          <p:cNvPr id="2" name="Slide Number Placeholder 1">
            <a:extLst>
              <a:ext uri="{FF2B5EF4-FFF2-40B4-BE49-F238E27FC236}">
                <a16:creationId xmlns:a16="http://schemas.microsoft.com/office/drawing/2014/main" id="{9E9A74BD-8A76-4F8D-BE14-E3EC03D6B758}"/>
              </a:ext>
            </a:extLst>
          </p:cNvPr>
          <p:cNvSpPr>
            <a:spLocks noGrp="1"/>
          </p:cNvSpPr>
          <p:nvPr>
            <p:ph type="sldNum" sz="quarter" idx="12"/>
          </p:nvPr>
        </p:nvSpPr>
        <p:spPr/>
        <p:txBody>
          <a:bodyPr/>
          <a:lstStyle/>
          <a:p>
            <a:fld id="{03991BCE-6C42-475B-AEED-9BEA686000B2}" type="slidenum">
              <a:rPr lang="en-CA" smtClean="0"/>
              <a:t>59</a:t>
            </a:fld>
            <a:endParaRPr lang="en-CA"/>
          </a:p>
        </p:txBody>
      </p:sp>
    </p:spTree>
    <p:extLst>
      <p:ext uri="{BB962C8B-B14F-4D97-AF65-F5344CB8AC3E}">
        <p14:creationId xmlns:p14="http://schemas.microsoft.com/office/powerpoint/2010/main" val="24983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229974-146A-5A4B-964F-AC00E922EFDF}"/>
              </a:ext>
            </a:extLst>
          </p:cNvPr>
          <p:cNvPicPr>
            <a:picLocks noChangeAspect="1"/>
          </p:cNvPicPr>
          <p:nvPr/>
        </p:nvPicPr>
        <p:blipFill rotWithShape="1">
          <a:blip r:embed="rId3">
            <a:extLst>
              <a:ext uri="{28A0092B-C50C-407E-A947-70E740481C1C}">
                <a14:useLocalDpi xmlns:a14="http://schemas.microsoft.com/office/drawing/2010/main" val="0"/>
              </a:ext>
            </a:extLst>
          </a:blip>
          <a:srcRect l="2660" t="30666" r="2660" b="14286"/>
          <a:stretch/>
        </p:blipFill>
        <p:spPr>
          <a:xfrm>
            <a:off x="-23078" y="1422795"/>
            <a:ext cx="12188952" cy="3986283"/>
          </a:xfrm>
          <a:prstGeom prst="rect">
            <a:avLst/>
          </a:prstGeom>
        </p:spPr>
      </p:pic>
      <p:sp>
        <p:nvSpPr>
          <p:cNvPr id="2" name="Slide Number Placeholder 1">
            <a:extLst>
              <a:ext uri="{FF2B5EF4-FFF2-40B4-BE49-F238E27FC236}">
                <a16:creationId xmlns:a16="http://schemas.microsoft.com/office/drawing/2014/main" id="{88038895-2E58-8B4B-AF82-D19A324AB833}"/>
              </a:ext>
            </a:extLst>
          </p:cNvPr>
          <p:cNvSpPr>
            <a:spLocks noGrp="1"/>
          </p:cNvSpPr>
          <p:nvPr>
            <p:ph type="sldNum" sz="quarter" idx="12"/>
          </p:nvPr>
        </p:nvSpPr>
        <p:spPr/>
        <p:txBody>
          <a:bodyPr/>
          <a:lstStyle/>
          <a:p>
            <a:fld id="{03991BCE-6C42-475B-AEED-9BEA686000B2}" type="slidenum">
              <a:rPr lang="en-CA" smtClean="0"/>
              <a:t>6</a:t>
            </a:fld>
            <a:endParaRPr lang="en-CA"/>
          </a:p>
        </p:txBody>
      </p:sp>
    </p:spTree>
    <p:extLst>
      <p:ext uri="{BB962C8B-B14F-4D97-AF65-F5344CB8AC3E}">
        <p14:creationId xmlns:p14="http://schemas.microsoft.com/office/powerpoint/2010/main" val="2131711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6361-9A12-CF45-B968-14C8AED846E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E3429D02-716A-F94D-A1A9-F01623E3D01C}"/>
              </a:ext>
            </a:extLst>
          </p:cNvPr>
          <p:cNvSpPr>
            <a:spLocks noGrp="1"/>
          </p:cNvSpPr>
          <p:nvPr>
            <p:ph idx="1"/>
          </p:nvPr>
        </p:nvSpPr>
        <p:spPr/>
        <p:txBody>
          <a:bodyPr anchor="ctr">
            <a:normAutofit/>
          </a:bodyPr>
          <a:lstStyle/>
          <a:p>
            <a:pPr marL="0" indent="0" algn="just">
              <a:buNone/>
            </a:pPr>
            <a:r>
              <a:rPr lang="en-US" sz="2500" dirty="0">
                <a:solidFill>
                  <a:schemeClr val="bg2">
                    <a:lumMod val="75000"/>
                  </a:schemeClr>
                </a:solidFill>
              </a:rPr>
              <a:t>We thank </a:t>
            </a:r>
            <a:r>
              <a:rPr lang="en-US" sz="2500" dirty="0">
                <a:solidFill>
                  <a:schemeClr val="tx1"/>
                </a:solidFill>
              </a:rPr>
              <a:t>Lawson Fulton </a:t>
            </a:r>
            <a:r>
              <a:rPr lang="en-US" sz="2500" dirty="0">
                <a:solidFill>
                  <a:schemeClr val="bg2">
                    <a:lumMod val="75000"/>
                  </a:schemeClr>
                </a:solidFill>
              </a:rPr>
              <a:t>and </a:t>
            </a:r>
            <a:r>
              <a:rPr lang="en-US" sz="2500" dirty="0">
                <a:solidFill>
                  <a:schemeClr val="tx1"/>
                </a:solidFill>
              </a:rPr>
              <a:t>Sarah Kushner</a:t>
            </a:r>
            <a:r>
              <a:rPr lang="en-US" sz="2500" dirty="0">
                <a:solidFill>
                  <a:schemeClr val="bg2">
                    <a:lumMod val="75000"/>
                  </a:schemeClr>
                </a:solidFill>
              </a:rPr>
              <a:t> for their immense help with rendering the results, </a:t>
            </a:r>
            <a:r>
              <a:rPr lang="en-US" sz="2500" dirty="0">
                <a:solidFill>
                  <a:schemeClr val="tx1"/>
                </a:solidFill>
              </a:rPr>
              <a:t>Peter Hamilton</a:t>
            </a:r>
            <a:r>
              <a:rPr lang="en-US" sz="2500" dirty="0">
                <a:solidFill>
                  <a:schemeClr val="bg2">
                    <a:lumMod val="75000"/>
                  </a:schemeClr>
                </a:solidFill>
              </a:rPr>
              <a:t> for narrating the video, and other members of the DGP lab for helping with the structural tests.</a:t>
            </a:r>
          </a:p>
          <a:p>
            <a:pPr marL="0" indent="0" algn="just">
              <a:buNone/>
            </a:pPr>
            <a:r>
              <a:rPr lang="en-US" sz="2500" dirty="0">
                <a:solidFill>
                  <a:schemeClr val="bg2">
                    <a:lumMod val="75000"/>
                  </a:schemeClr>
                </a:solidFill>
              </a:rPr>
              <a:t>This research was funded in part by </a:t>
            </a:r>
            <a:r>
              <a:rPr lang="en-US" sz="2500" dirty="0">
                <a:solidFill>
                  <a:schemeClr val="tx1"/>
                </a:solidFill>
              </a:rPr>
              <a:t>NSERC Discovery</a:t>
            </a:r>
            <a:r>
              <a:rPr lang="en-US" sz="2500" dirty="0">
                <a:solidFill>
                  <a:schemeClr val="bg2">
                    <a:lumMod val="75000"/>
                  </a:schemeClr>
                </a:solidFill>
              </a:rPr>
              <a:t> (RGPIN-2017-05524, RGPIN-2017-05235, RGPAS-2017-507938), </a:t>
            </a:r>
            <a:r>
              <a:rPr lang="en-US" sz="2500" dirty="0">
                <a:solidFill>
                  <a:schemeClr val="tx1"/>
                </a:solidFill>
              </a:rPr>
              <a:t>NSERC Accelerator</a:t>
            </a:r>
            <a:r>
              <a:rPr lang="en-US" sz="2500" dirty="0">
                <a:solidFill>
                  <a:schemeClr val="bg2">
                    <a:lumMod val="75000"/>
                  </a:schemeClr>
                </a:solidFill>
              </a:rPr>
              <a:t> (RGPAS-2017-507909), </a:t>
            </a:r>
            <a:r>
              <a:rPr lang="en-US" sz="2500" dirty="0">
                <a:solidFill>
                  <a:schemeClr val="tx1"/>
                </a:solidFill>
              </a:rPr>
              <a:t>New Frontiers in Research Fund</a:t>
            </a:r>
            <a:r>
              <a:rPr lang="en-US" sz="2500" dirty="0">
                <a:solidFill>
                  <a:schemeClr val="bg2">
                    <a:lumMod val="75000"/>
                  </a:schemeClr>
                </a:solidFill>
              </a:rPr>
              <a:t> (NFRFE–201), </a:t>
            </a:r>
            <a:r>
              <a:rPr lang="en-US" sz="2500" dirty="0" err="1">
                <a:solidFill>
                  <a:schemeClr val="tx1"/>
                </a:solidFill>
              </a:rPr>
              <a:t>UofT</a:t>
            </a:r>
            <a:r>
              <a:rPr lang="en-US" sz="2500" dirty="0">
                <a:solidFill>
                  <a:schemeClr val="tx1"/>
                </a:solidFill>
              </a:rPr>
              <a:t> Connaught Fund</a:t>
            </a:r>
            <a:r>
              <a:rPr lang="en-US" sz="2500" dirty="0">
                <a:solidFill>
                  <a:schemeClr val="bg2">
                    <a:lumMod val="75000"/>
                  </a:schemeClr>
                </a:solidFill>
              </a:rPr>
              <a:t> 03114, </a:t>
            </a:r>
            <a:r>
              <a:rPr lang="en-US" sz="2500" dirty="0">
                <a:solidFill>
                  <a:schemeClr val="tx1"/>
                </a:solidFill>
              </a:rPr>
              <a:t>Canadian Foundation for Innovations John Evans Leadership Fund</a:t>
            </a:r>
            <a:r>
              <a:rPr lang="en-US" sz="2500" dirty="0">
                <a:solidFill>
                  <a:schemeClr val="bg2">
                    <a:lumMod val="75000"/>
                  </a:schemeClr>
                </a:solidFill>
              </a:rPr>
              <a:t>, the </a:t>
            </a:r>
            <a:r>
              <a:rPr lang="en-US" sz="2500" dirty="0">
                <a:solidFill>
                  <a:schemeClr val="tx1"/>
                </a:solidFill>
              </a:rPr>
              <a:t>Ontario Early Research Award</a:t>
            </a:r>
            <a:r>
              <a:rPr lang="en-US" sz="2500" dirty="0">
                <a:solidFill>
                  <a:schemeClr val="bg2">
                    <a:lumMod val="75000"/>
                  </a:schemeClr>
                </a:solidFill>
              </a:rPr>
              <a:t> program, the </a:t>
            </a:r>
            <a:r>
              <a:rPr lang="en-US" sz="2500" dirty="0">
                <a:solidFill>
                  <a:schemeClr val="tx1"/>
                </a:solidFill>
              </a:rPr>
              <a:t>Canada Research Chairs</a:t>
            </a:r>
            <a:r>
              <a:rPr lang="en-US" sz="2500" dirty="0">
                <a:solidFill>
                  <a:schemeClr val="bg2">
                    <a:lumMod val="75000"/>
                  </a:schemeClr>
                </a:solidFill>
              </a:rPr>
              <a:t> program, the </a:t>
            </a:r>
            <a:r>
              <a:rPr lang="en-US" sz="2500" dirty="0">
                <a:solidFill>
                  <a:schemeClr val="tx1"/>
                </a:solidFill>
              </a:rPr>
              <a:t>Fields Centre for Quantitative Analysis and Modelling</a:t>
            </a:r>
            <a:r>
              <a:rPr lang="en-US" sz="2500" dirty="0">
                <a:solidFill>
                  <a:schemeClr val="bg2">
                    <a:lumMod val="75000"/>
                  </a:schemeClr>
                </a:solidFill>
              </a:rPr>
              <a:t>, the </a:t>
            </a:r>
            <a:r>
              <a:rPr lang="en-US" sz="2500" dirty="0">
                <a:solidFill>
                  <a:schemeClr val="tx1"/>
                </a:solidFill>
              </a:rPr>
              <a:t>Adobe Research Fellowship</a:t>
            </a:r>
            <a:r>
              <a:rPr lang="en-US" sz="2500" dirty="0">
                <a:solidFill>
                  <a:schemeClr val="bg2">
                    <a:lumMod val="75000"/>
                  </a:schemeClr>
                </a:solidFill>
              </a:rPr>
              <a:t> program, and gifts by </a:t>
            </a:r>
            <a:r>
              <a:rPr lang="en-US" sz="2500" dirty="0">
                <a:solidFill>
                  <a:schemeClr val="tx1"/>
                </a:solidFill>
              </a:rPr>
              <a:t>Adobe Systems</a:t>
            </a:r>
            <a:r>
              <a:rPr lang="en-US" sz="2500" dirty="0">
                <a:solidFill>
                  <a:schemeClr val="bg2">
                    <a:lumMod val="75000"/>
                  </a:schemeClr>
                </a:solidFill>
              </a:rPr>
              <a:t>, </a:t>
            </a:r>
            <a:r>
              <a:rPr lang="en-US" sz="2500" dirty="0">
                <a:solidFill>
                  <a:schemeClr val="tx1"/>
                </a:solidFill>
              </a:rPr>
              <a:t>Autodesk</a:t>
            </a:r>
            <a:r>
              <a:rPr lang="en-US" sz="2500" dirty="0">
                <a:solidFill>
                  <a:schemeClr val="bg2">
                    <a:lumMod val="75000"/>
                  </a:schemeClr>
                </a:solidFill>
              </a:rPr>
              <a:t> and </a:t>
            </a:r>
            <a:r>
              <a:rPr lang="en-US" sz="2500" dirty="0">
                <a:solidFill>
                  <a:schemeClr val="tx1"/>
                </a:solidFill>
              </a:rPr>
              <a:t>MESH</a:t>
            </a:r>
            <a:r>
              <a:rPr lang="en-US" sz="2500" dirty="0">
                <a:solidFill>
                  <a:schemeClr val="bg2">
                    <a:lumMod val="75000"/>
                  </a:schemeClr>
                </a:solidFill>
              </a:rPr>
              <a:t> Inc. </a:t>
            </a:r>
          </a:p>
          <a:p>
            <a:pPr marL="0" indent="0" algn="just">
              <a:buNone/>
            </a:pPr>
            <a:endParaRPr lang="en-US" sz="2400" dirty="0">
              <a:solidFill>
                <a:schemeClr val="bg2">
                  <a:lumMod val="75000"/>
                </a:schemeClr>
              </a:solidFill>
            </a:endParaRPr>
          </a:p>
        </p:txBody>
      </p:sp>
      <p:sp>
        <p:nvSpPr>
          <p:cNvPr id="4" name="Slide Number Placeholder 3">
            <a:extLst>
              <a:ext uri="{FF2B5EF4-FFF2-40B4-BE49-F238E27FC236}">
                <a16:creationId xmlns:a16="http://schemas.microsoft.com/office/drawing/2014/main" id="{EE86AC12-CB84-D442-BADA-F6B86747C05A}"/>
              </a:ext>
            </a:extLst>
          </p:cNvPr>
          <p:cNvSpPr>
            <a:spLocks noGrp="1"/>
          </p:cNvSpPr>
          <p:nvPr>
            <p:ph type="sldNum" sz="quarter" idx="12"/>
          </p:nvPr>
        </p:nvSpPr>
        <p:spPr/>
        <p:txBody>
          <a:bodyPr/>
          <a:lstStyle/>
          <a:p>
            <a:fld id="{03991BCE-6C42-475B-AEED-9BEA686000B2}" type="slidenum">
              <a:rPr lang="en-CA" smtClean="0"/>
              <a:t>60</a:t>
            </a:fld>
            <a:endParaRPr lang="en-CA"/>
          </a:p>
        </p:txBody>
      </p:sp>
    </p:spTree>
    <p:extLst>
      <p:ext uri="{BB962C8B-B14F-4D97-AF65-F5344CB8AC3E}">
        <p14:creationId xmlns:p14="http://schemas.microsoft.com/office/powerpoint/2010/main" val="3146232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generated with high confidence">
            <a:extLst>
              <a:ext uri="{FF2B5EF4-FFF2-40B4-BE49-F238E27FC236}">
                <a16:creationId xmlns:a16="http://schemas.microsoft.com/office/drawing/2014/main" id="{0BE27C6F-2B4C-394F-ACDD-CDCC94BE400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119"/>
          <a:stretch/>
        </p:blipFill>
        <p:spPr>
          <a:xfrm>
            <a:off x="3276786" y="4525787"/>
            <a:ext cx="8844876" cy="2332213"/>
          </a:xfrm>
          <a:prstGeom prst="rect">
            <a:avLst/>
          </a:prstGeom>
        </p:spPr>
      </p:pic>
      <p:pic>
        <p:nvPicPr>
          <p:cNvPr id="6" name="Picture 5" descr="A picture containing ax&#10;&#10;Description generated with high confidence">
            <a:extLst>
              <a:ext uri="{FF2B5EF4-FFF2-40B4-BE49-F238E27FC236}">
                <a16:creationId xmlns:a16="http://schemas.microsoft.com/office/drawing/2014/main" id="{BA03D110-F8E5-3E4A-BE0A-A6746246B010}"/>
              </a:ext>
            </a:extLst>
          </p:cNvPr>
          <p:cNvPicPr>
            <a:picLocks noChangeAspect="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r="916"/>
          <a:stretch/>
        </p:blipFill>
        <p:spPr>
          <a:xfrm>
            <a:off x="187568" y="2349621"/>
            <a:ext cx="9012865" cy="2493835"/>
          </a:xfrm>
          <a:prstGeom prst="rect">
            <a:avLst/>
          </a:prstGeom>
        </p:spPr>
      </p:pic>
      <p:sp>
        <p:nvSpPr>
          <p:cNvPr id="2" name="Title 1">
            <a:extLst>
              <a:ext uri="{FF2B5EF4-FFF2-40B4-BE49-F238E27FC236}">
                <a16:creationId xmlns:a16="http://schemas.microsoft.com/office/drawing/2014/main" id="{9FB49198-0C8B-42AA-80EA-E2222A256150}"/>
              </a:ext>
            </a:extLst>
          </p:cNvPr>
          <p:cNvSpPr>
            <a:spLocks noGrp="1"/>
          </p:cNvSpPr>
          <p:nvPr>
            <p:ph type="title"/>
          </p:nvPr>
        </p:nvSpPr>
        <p:spPr>
          <a:xfrm>
            <a:off x="324293" y="470632"/>
            <a:ext cx="11543414" cy="1325563"/>
          </a:xfrm>
        </p:spPr>
        <p:txBody>
          <a:bodyPr anchor="t"/>
          <a:lstStyle/>
          <a:p>
            <a:r>
              <a:rPr lang="en-CA" dirty="0"/>
              <a:t>Open-source! (MIT License)</a:t>
            </a:r>
          </a:p>
        </p:txBody>
      </p:sp>
      <p:sp>
        <p:nvSpPr>
          <p:cNvPr id="4" name="Slide Number Placeholder 3">
            <a:extLst>
              <a:ext uri="{FF2B5EF4-FFF2-40B4-BE49-F238E27FC236}">
                <a16:creationId xmlns:a16="http://schemas.microsoft.com/office/drawing/2014/main" id="{99A1B1A8-5F9B-49F5-8ED3-EE67008AA4D3}"/>
              </a:ext>
            </a:extLst>
          </p:cNvPr>
          <p:cNvSpPr>
            <a:spLocks noGrp="1"/>
          </p:cNvSpPr>
          <p:nvPr>
            <p:ph type="sldNum" sz="quarter" idx="12"/>
          </p:nvPr>
        </p:nvSpPr>
        <p:spPr/>
        <p:txBody>
          <a:bodyPr/>
          <a:lstStyle/>
          <a:p>
            <a:fld id="{03991BCE-6C42-475B-AEED-9BEA686000B2}" type="slidenum">
              <a:rPr lang="en-CA" smtClean="0"/>
              <a:t>61</a:t>
            </a:fld>
            <a:endParaRPr lang="en-CA"/>
          </a:p>
        </p:txBody>
      </p:sp>
      <p:sp>
        <p:nvSpPr>
          <p:cNvPr id="5" name="TextBox 4">
            <a:extLst>
              <a:ext uri="{FF2B5EF4-FFF2-40B4-BE49-F238E27FC236}">
                <a16:creationId xmlns:a16="http://schemas.microsoft.com/office/drawing/2014/main" id="{C55F82D2-05D0-4BF0-89FF-7EFCDA332DA1}"/>
              </a:ext>
            </a:extLst>
          </p:cNvPr>
          <p:cNvSpPr txBox="1"/>
          <p:nvPr/>
        </p:nvSpPr>
        <p:spPr>
          <a:xfrm>
            <a:off x="0" y="1248755"/>
            <a:ext cx="12192000" cy="800219"/>
          </a:xfrm>
          <a:prstGeom prst="rect">
            <a:avLst/>
          </a:prstGeom>
          <a:noFill/>
        </p:spPr>
        <p:txBody>
          <a:bodyPr wrap="square" rtlCol="0">
            <a:spAutoFit/>
          </a:bodyPr>
          <a:lstStyle/>
          <a:p>
            <a:pPr algn="ctr"/>
            <a:r>
              <a:rPr lang="en-CA" sz="4600" dirty="0">
                <a:solidFill>
                  <a:srgbClr val="0E203F">
                    <a:lumMod val="75000"/>
                    <a:lumOff val="25000"/>
                  </a:srgbClr>
                </a:solidFill>
              </a:rPr>
              <a:t>https://github.com/rarora7777/VolumetricTruss</a:t>
            </a:r>
            <a:endParaRPr lang="en-CA" sz="4600" dirty="0"/>
          </a:p>
        </p:txBody>
      </p:sp>
    </p:spTree>
    <p:extLst>
      <p:ext uri="{BB962C8B-B14F-4D97-AF65-F5344CB8AC3E}">
        <p14:creationId xmlns:p14="http://schemas.microsoft.com/office/powerpoint/2010/main" val="2106953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 up of a logo&#10;&#10;Description generated with high confidence">
            <a:extLst>
              <a:ext uri="{FF2B5EF4-FFF2-40B4-BE49-F238E27FC236}">
                <a16:creationId xmlns:a16="http://schemas.microsoft.com/office/drawing/2014/main" id="{AB5340F0-B3B9-4060-B208-E593603C5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0" y="5814810"/>
            <a:ext cx="4046923" cy="84255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361F3087-6FCD-4D8F-B716-EEB3CA419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876" y="5867479"/>
            <a:ext cx="2590805" cy="777242"/>
          </a:xfrm>
          <a:prstGeom prst="rect">
            <a:avLst/>
          </a:prstGeom>
        </p:spPr>
      </p:pic>
      <p:pic>
        <p:nvPicPr>
          <p:cNvPr id="7" name="Picture 6">
            <a:extLst>
              <a:ext uri="{FF2B5EF4-FFF2-40B4-BE49-F238E27FC236}">
                <a16:creationId xmlns:a16="http://schemas.microsoft.com/office/drawing/2014/main" id="{727F3066-09D9-493B-9010-18642C0B5FC2}"/>
              </a:ext>
            </a:extLst>
          </p:cNvPr>
          <p:cNvPicPr>
            <a:picLocks noChangeAspect="1"/>
          </p:cNvPicPr>
          <p:nvPr/>
        </p:nvPicPr>
        <p:blipFill rotWithShape="1">
          <a:blip r:embed="rId5">
            <a:extLst>
              <a:ext uri="{28A0092B-C50C-407E-A947-70E740481C1C}">
                <a14:useLocalDpi xmlns:a14="http://schemas.microsoft.com/office/drawing/2010/main" val="0"/>
              </a:ext>
            </a:extLst>
          </a:blip>
          <a:srcRect t="34455" b="35719"/>
          <a:stretch/>
        </p:blipFill>
        <p:spPr>
          <a:xfrm>
            <a:off x="7026349" y="5801558"/>
            <a:ext cx="3047895" cy="909084"/>
          </a:xfrm>
          <a:prstGeom prst="rect">
            <a:avLst/>
          </a:prstGeom>
        </p:spPr>
      </p:pic>
      <p:pic>
        <p:nvPicPr>
          <p:cNvPr id="9" name="Picture 8" descr="A close up of a sign&#10;&#10;Description generated with very high confidence">
            <a:extLst>
              <a:ext uri="{FF2B5EF4-FFF2-40B4-BE49-F238E27FC236}">
                <a16:creationId xmlns:a16="http://schemas.microsoft.com/office/drawing/2014/main" id="{CDABDD9C-BBE1-4CE6-8005-02A1BE7AB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7280" y="5411972"/>
            <a:ext cx="1662545" cy="1371600"/>
          </a:xfrm>
          <a:prstGeom prst="rect">
            <a:avLst/>
          </a:prstGeom>
        </p:spPr>
      </p:pic>
      <p:sp>
        <p:nvSpPr>
          <p:cNvPr id="14" name="Rectangle 13">
            <a:extLst>
              <a:ext uri="{FF2B5EF4-FFF2-40B4-BE49-F238E27FC236}">
                <a16:creationId xmlns:a16="http://schemas.microsoft.com/office/drawing/2014/main" id="{C02AEECA-A6A2-4671-8D7E-9509D1CDA1AE}"/>
              </a:ext>
            </a:extLst>
          </p:cNvPr>
          <p:cNvSpPr/>
          <p:nvPr/>
        </p:nvSpPr>
        <p:spPr>
          <a:xfrm>
            <a:off x="0" y="0"/>
            <a:ext cx="1219200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0" name="Table 9">
            <a:extLst>
              <a:ext uri="{FF2B5EF4-FFF2-40B4-BE49-F238E27FC236}">
                <a16:creationId xmlns:a16="http://schemas.microsoft.com/office/drawing/2014/main" id="{C5263C68-966F-4BB7-BEE8-C22A3EE34697}"/>
              </a:ext>
            </a:extLst>
          </p:cNvPr>
          <p:cNvGraphicFramePr>
            <a:graphicFrameLocks noGrp="1"/>
          </p:cNvGraphicFramePr>
          <p:nvPr>
            <p:extLst>
              <p:ext uri="{D42A27DB-BD31-4B8C-83A1-F6EECF244321}">
                <p14:modId xmlns:p14="http://schemas.microsoft.com/office/powerpoint/2010/main" val="941294293"/>
              </p:ext>
            </p:extLst>
          </p:nvPr>
        </p:nvGraphicFramePr>
        <p:xfrm>
          <a:off x="175592" y="2647454"/>
          <a:ext cx="11840816" cy="1874520"/>
        </p:xfrm>
        <a:graphic>
          <a:graphicData uri="http://schemas.openxmlformats.org/drawingml/2006/table">
            <a:tbl>
              <a:tblPr bandRow="1">
                <a:tableStyleId>{5C22544A-7EE6-4342-B048-85BDC9FD1C3A}</a:tableStyleId>
              </a:tblPr>
              <a:tblGrid>
                <a:gridCol w="2978155">
                  <a:extLst>
                    <a:ext uri="{9D8B030D-6E8A-4147-A177-3AD203B41FA5}">
                      <a16:colId xmlns:a16="http://schemas.microsoft.com/office/drawing/2014/main" val="2290876654"/>
                    </a:ext>
                  </a:extLst>
                </a:gridCol>
                <a:gridCol w="8862661">
                  <a:extLst>
                    <a:ext uri="{9D8B030D-6E8A-4147-A177-3AD203B41FA5}">
                      <a16:colId xmlns:a16="http://schemas.microsoft.com/office/drawing/2014/main" val="2165984205"/>
                    </a:ext>
                  </a:extLst>
                </a:gridCol>
              </a:tblGrid>
              <a:tr h="606177">
                <a:tc>
                  <a:txBody>
                    <a:bodyPr/>
                    <a:lstStyle/>
                    <a:p>
                      <a:r>
                        <a:rPr lang="en-CA" sz="3500" b="1" dirty="0"/>
                        <a:t>Project page</a:t>
                      </a:r>
                    </a:p>
                  </a:txBody>
                  <a:tcPr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CA" sz="3500" u="none" dirty="0">
                          <a:solidFill>
                            <a:schemeClr val="tx1">
                              <a:lumMod val="75000"/>
                              <a:lumOff val="25000"/>
                            </a:schemeClr>
                          </a:solidFill>
                        </a:rPr>
                        <a:t>https://www.dgp.toronto.edu/projects/michell</a:t>
                      </a:r>
                    </a:p>
                  </a:txBody>
                  <a:tcPr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0204343"/>
                  </a:ext>
                </a:extLst>
              </a:tr>
              <a:tr h="606177">
                <a:tc>
                  <a:txBody>
                    <a:bodyPr/>
                    <a:lstStyle/>
                    <a:p>
                      <a:r>
                        <a:rPr lang="en-CA" sz="3500" b="1" dirty="0"/>
                        <a:t>Code</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CA" sz="3500" u="none" dirty="0">
                          <a:solidFill>
                            <a:schemeClr val="tx1">
                              <a:lumMod val="75000"/>
                              <a:lumOff val="25000"/>
                            </a:schemeClr>
                          </a:solidFill>
                        </a:rPr>
                        <a:t>https://github.com/rarora7777/VolumetricTruss</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634726"/>
                  </a:ext>
                </a:extLst>
              </a:tr>
              <a:tr h="606177">
                <a:tc>
                  <a:txBody>
                    <a:bodyPr/>
                    <a:lstStyle/>
                    <a:p>
                      <a:r>
                        <a:rPr lang="en-CA" sz="3500" b="1" dirty="0"/>
                        <a:t>Contact</a:t>
                      </a:r>
                    </a:p>
                  </a:txBody>
                  <a:tcP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r>
                        <a:rPr lang="en-CA" sz="3500" u="none" dirty="0">
                          <a:solidFill>
                            <a:schemeClr val="tx1">
                              <a:lumMod val="75000"/>
                              <a:lumOff val="25000"/>
                            </a:schemeClr>
                          </a:solidFill>
                        </a:rPr>
                        <a:t>arorar@dgp.toronto.edu</a:t>
                      </a:r>
                    </a:p>
                  </a:txBody>
                  <a:tcP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6470885"/>
                  </a:ext>
                </a:extLst>
              </a:tr>
            </a:tbl>
          </a:graphicData>
        </a:graphic>
      </p:graphicFrame>
      <p:sp>
        <p:nvSpPr>
          <p:cNvPr id="2" name="Title 1">
            <a:extLst>
              <a:ext uri="{FF2B5EF4-FFF2-40B4-BE49-F238E27FC236}">
                <a16:creationId xmlns:a16="http://schemas.microsoft.com/office/drawing/2014/main" id="{9153014D-AD0B-4956-91C3-8003E898714F}"/>
              </a:ext>
            </a:extLst>
          </p:cNvPr>
          <p:cNvSpPr>
            <a:spLocks noGrp="1"/>
          </p:cNvSpPr>
          <p:nvPr>
            <p:ph type="ctrTitle"/>
          </p:nvPr>
        </p:nvSpPr>
        <p:spPr>
          <a:xfrm>
            <a:off x="86138" y="486262"/>
            <a:ext cx="12019725" cy="660051"/>
          </a:xfrm>
        </p:spPr>
        <p:txBody>
          <a:bodyPr>
            <a:normAutofit/>
          </a:bodyPr>
          <a:lstStyle/>
          <a:p>
            <a:r>
              <a:rPr lang="en-CA" sz="3400" dirty="0">
                <a:solidFill>
                  <a:srgbClr val="192335"/>
                </a:solidFill>
              </a:rPr>
              <a:t>Volumetric Michell Trusses for Parametric Design &amp; Fabrication</a:t>
            </a:r>
          </a:p>
        </p:txBody>
      </p:sp>
      <p:sp>
        <p:nvSpPr>
          <p:cNvPr id="3" name="Subtitle 2">
            <a:extLst>
              <a:ext uri="{FF2B5EF4-FFF2-40B4-BE49-F238E27FC236}">
                <a16:creationId xmlns:a16="http://schemas.microsoft.com/office/drawing/2014/main" id="{F981D300-3A4D-4201-968A-291EB5B0851F}"/>
              </a:ext>
            </a:extLst>
          </p:cNvPr>
          <p:cNvSpPr>
            <a:spLocks noGrp="1"/>
          </p:cNvSpPr>
          <p:nvPr>
            <p:ph type="subTitle" idx="1"/>
          </p:nvPr>
        </p:nvSpPr>
        <p:spPr>
          <a:xfrm>
            <a:off x="86137" y="1146313"/>
            <a:ext cx="11759825" cy="777242"/>
          </a:xfrm>
        </p:spPr>
        <p:txBody>
          <a:bodyPr/>
          <a:lstStyle/>
          <a:p>
            <a:pPr algn="l"/>
            <a:r>
              <a:rPr lang="en-CA" b="1" dirty="0">
                <a:solidFill>
                  <a:srgbClr val="192335"/>
                </a:solidFill>
              </a:rPr>
              <a:t>Rahul Arora</a:t>
            </a:r>
            <a:r>
              <a:rPr lang="en-CA" dirty="0">
                <a:solidFill>
                  <a:srgbClr val="192335"/>
                </a:solidFill>
              </a:rPr>
              <a:t>, Alec Jacobson, Timothy R. Langlois, </a:t>
            </a:r>
            <a:r>
              <a:rPr lang="en-CA" dirty="0" err="1">
                <a:solidFill>
                  <a:srgbClr val="192335"/>
                </a:solidFill>
              </a:rPr>
              <a:t>Yijiang</a:t>
            </a:r>
            <a:r>
              <a:rPr lang="en-CA" dirty="0">
                <a:solidFill>
                  <a:srgbClr val="192335"/>
                </a:solidFill>
              </a:rPr>
              <a:t> Huang, Caitlin Mueller, Wojciech </a:t>
            </a:r>
            <a:r>
              <a:rPr lang="en-CA" dirty="0" err="1">
                <a:solidFill>
                  <a:srgbClr val="192335"/>
                </a:solidFill>
              </a:rPr>
              <a:t>Matusik</a:t>
            </a:r>
            <a:r>
              <a:rPr lang="en-CA" dirty="0">
                <a:solidFill>
                  <a:srgbClr val="192335"/>
                </a:solidFill>
              </a:rPr>
              <a:t>, Ariel Shamir, Karan Singh, David I.W. Levin</a:t>
            </a:r>
          </a:p>
        </p:txBody>
      </p:sp>
    </p:spTree>
    <p:extLst>
      <p:ext uri="{BB962C8B-B14F-4D97-AF65-F5344CB8AC3E}">
        <p14:creationId xmlns:p14="http://schemas.microsoft.com/office/powerpoint/2010/main" val="272068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2411A-B375-B64B-9161-D985600AE339}"/>
              </a:ext>
            </a:extLst>
          </p:cNvPr>
          <p:cNvSpPr>
            <a:spLocks noGrp="1"/>
          </p:cNvSpPr>
          <p:nvPr>
            <p:ph type="sldNum" sz="quarter" idx="12"/>
          </p:nvPr>
        </p:nvSpPr>
        <p:spPr/>
        <p:txBody>
          <a:bodyPr/>
          <a:lstStyle/>
          <a:p>
            <a:fld id="{03991BCE-6C42-475B-AEED-9BEA686000B2}" type="slidenum">
              <a:rPr lang="en-CA" smtClean="0"/>
              <a:t>7</a:t>
            </a:fld>
            <a:endParaRPr lang="en-CA"/>
          </a:p>
        </p:txBody>
      </p:sp>
      <p:pic>
        <p:nvPicPr>
          <p:cNvPr id="5" name="Picture 4">
            <a:extLst>
              <a:ext uri="{FF2B5EF4-FFF2-40B4-BE49-F238E27FC236}">
                <a16:creationId xmlns:a16="http://schemas.microsoft.com/office/drawing/2014/main" id="{31A7EE7F-BE24-0547-87A2-898E354832BF}"/>
              </a:ext>
            </a:extLst>
          </p:cNvPr>
          <p:cNvPicPr>
            <a:picLocks noChangeAspect="1"/>
          </p:cNvPicPr>
          <p:nvPr/>
        </p:nvPicPr>
        <p:blipFill rotWithShape="1">
          <a:blip r:embed="rId3">
            <a:extLst>
              <a:ext uri="{28A0092B-C50C-407E-A947-70E740481C1C}">
                <a14:useLocalDpi xmlns:a14="http://schemas.microsoft.com/office/drawing/2010/main" val="0"/>
              </a:ext>
            </a:extLst>
          </a:blip>
          <a:srcRect l="2661" t="29704" r="2636" b="13065"/>
          <a:stretch/>
        </p:blipFill>
        <p:spPr>
          <a:xfrm>
            <a:off x="-29067" y="1345474"/>
            <a:ext cx="12181878" cy="4140925"/>
          </a:xfrm>
          <a:prstGeom prst="rect">
            <a:avLst/>
          </a:prstGeom>
        </p:spPr>
      </p:pic>
    </p:spTree>
    <p:extLst>
      <p:ext uri="{BB962C8B-B14F-4D97-AF65-F5344CB8AC3E}">
        <p14:creationId xmlns:p14="http://schemas.microsoft.com/office/powerpoint/2010/main" val="185404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8D35E0-B1C4-4629-A7A8-C16EB30A8193}"/>
              </a:ext>
            </a:extLst>
          </p:cNvPr>
          <p:cNvSpPr>
            <a:spLocks noGrp="1"/>
          </p:cNvSpPr>
          <p:nvPr>
            <p:ph type="sldNum" sz="quarter" idx="12"/>
          </p:nvPr>
        </p:nvSpPr>
        <p:spPr/>
        <p:txBody>
          <a:bodyPr/>
          <a:lstStyle/>
          <a:p>
            <a:fld id="{03991BCE-6C42-475B-AEED-9BEA686000B2}" type="slidenum">
              <a:rPr lang="en-CA" smtClean="0"/>
              <a:t>8</a:t>
            </a:fld>
            <a:endParaRPr lang="en-CA"/>
          </a:p>
        </p:txBody>
      </p:sp>
      <p:pic>
        <p:nvPicPr>
          <p:cNvPr id="4" name="Picture 3" descr="A picture containing indoor, wall, tree&#10;&#10;Description generated with high confidence">
            <a:extLst>
              <a:ext uri="{FF2B5EF4-FFF2-40B4-BE49-F238E27FC236}">
                <a16:creationId xmlns:a16="http://schemas.microsoft.com/office/drawing/2014/main" id="{4D31BE87-A499-401C-8D7C-DA430122C440}"/>
              </a:ext>
            </a:extLst>
          </p:cNvPr>
          <p:cNvPicPr>
            <a:picLocks noChangeAspect="1"/>
          </p:cNvPicPr>
          <p:nvPr/>
        </p:nvPicPr>
        <p:blipFill rotWithShape="1">
          <a:blip r:embed="rId3">
            <a:extLst>
              <a:ext uri="{28A0092B-C50C-407E-A947-70E740481C1C}">
                <a14:useLocalDpi xmlns:a14="http://schemas.microsoft.com/office/drawing/2010/main" val="0"/>
              </a:ext>
            </a:extLst>
          </a:blip>
          <a:srcRect t="43421"/>
          <a:stretch/>
        </p:blipFill>
        <p:spPr>
          <a:xfrm>
            <a:off x="0" y="1719259"/>
            <a:ext cx="12188952" cy="3419481"/>
          </a:xfrm>
          <a:prstGeom prst="rect">
            <a:avLst/>
          </a:prstGeom>
        </p:spPr>
      </p:pic>
      <p:sp>
        <p:nvSpPr>
          <p:cNvPr id="5" name="Rectangle 4">
            <a:extLst>
              <a:ext uri="{FF2B5EF4-FFF2-40B4-BE49-F238E27FC236}">
                <a16:creationId xmlns:a16="http://schemas.microsoft.com/office/drawing/2014/main" id="{7F586CBA-13A4-4928-AF3D-FE6498FBE640}"/>
              </a:ext>
            </a:extLst>
          </p:cNvPr>
          <p:cNvSpPr/>
          <p:nvPr/>
        </p:nvSpPr>
        <p:spPr>
          <a:xfrm>
            <a:off x="0" y="4773616"/>
            <a:ext cx="41988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5331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opoopt_overketch">
            <a:hlinkClick r:id="" action="ppaction://media"/>
            <a:extLst>
              <a:ext uri="{FF2B5EF4-FFF2-40B4-BE49-F238E27FC236}">
                <a16:creationId xmlns:a16="http://schemas.microsoft.com/office/drawing/2014/main" id="{7E780416-AA09-411F-B0AD-EDBCC4B9A6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4" y="-1"/>
            <a:ext cx="12211493" cy="6868965"/>
          </a:xfrm>
          <a:prstGeom prst="rect">
            <a:avLst/>
          </a:prstGeom>
        </p:spPr>
      </p:pic>
      <p:sp>
        <p:nvSpPr>
          <p:cNvPr id="4" name="Slide Number Placeholder 3">
            <a:extLst>
              <a:ext uri="{FF2B5EF4-FFF2-40B4-BE49-F238E27FC236}">
                <a16:creationId xmlns:a16="http://schemas.microsoft.com/office/drawing/2014/main" id="{83FB9943-F308-4621-A106-8F698500145C}"/>
              </a:ext>
            </a:extLst>
          </p:cNvPr>
          <p:cNvSpPr>
            <a:spLocks noGrp="1"/>
          </p:cNvSpPr>
          <p:nvPr>
            <p:ph type="sldNum" sz="quarter" idx="12"/>
          </p:nvPr>
        </p:nvSpPr>
        <p:spPr/>
        <p:txBody>
          <a:bodyPr/>
          <a:lstStyle/>
          <a:p>
            <a:fld id="{03991BCE-6C42-475B-AEED-9BEA686000B2}" type="slidenum">
              <a:rPr lang="en-CA" smtClean="0"/>
              <a:t>9</a:t>
            </a:fld>
            <a:endParaRPr lang="en-CA"/>
          </a:p>
        </p:txBody>
      </p:sp>
    </p:spTree>
    <p:extLst>
      <p:ext uri="{BB962C8B-B14F-4D97-AF65-F5344CB8AC3E}">
        <p14:creationId xmlns:p14="http://schemas.microsoft.com/office/powerpoint/2010/main" val="88969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GP_Biolinum">
  <a:themeElements>
    <a:clrScheme name="Custom 1">
      <a:dk1>
        <a:srgbClr val="0E203F"/>
      </a:dk1>
      <a:lt1>
        <a:srgbClr val="FFFFFF"/>
      </a:lt1>
      <a:dk2>
        <a:srgbClr val="F6D90A"/>
      </a:dk2>
      <a:lt2>
        <a:srgbClr val="EFF3FB"/>
      </a:lt2>
      <a:accent1>
        <a:srgbClr val="4472C4"/>
      </a:accent1>
      <a:accent2>
        <a:srgbClr val="ED7D31"/>
      </a:accent2>
      <a:accent3>
        <a:srgbClr val="A5A5A5"/>
      </a:accent3>
      <a:accent4>
        <a:srgbClr val="FFC000"/>
      </a:accent4>
      <a:accent5>
        <a:srgbClr val="5B9BD5"/>
      </a:accent5>
      <a:accent6>
        <a:srgbClr val="70AD47"/>
      </a:accent6>
      <a:hlink>
        <a:srgbClr val="2F69D1"/>
      </a:hlink>
      <a:folHlink>
        <a:srgbClr val="A32FD1"/>
      </a:folHlink>
    </a:clrScheme>
    <a:fontScheme name="ACM Biolinum">
      <a:majorFont>
        <a:latin typeface="Linux Biolinum"/>
        <a:ea typeface=""/>
        <a:cs typeface=""/>
      </a:majorFont>
      <a:minorFont>
        <a:latin typeface="Linux Biolin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P_Biolinum" id="{71FB3AF7-F46F-4F44-969B-6947B31EBFD9}" vid="{DCD72A0F-4E3F-4C9D-BAD7-36B53540C9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DGP_Biolinum</Template>
  <TotalTime>16534</TotalTime>
  <Words>3488</Words>
  <Application>Microsoft Macintosh PowerPoint</Application>
  <PresentationFormat>Widescreen</PresentationFormat>
  <Paragraphs>444</Paragraphs>
  <Slides>62</Slides>
  <Notes>62</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Cambria Math</vt:lpstr>
      <vt:lpstr>Linux Biolinum</vt:lpstr>
      <vt:lpstr>DGP_Biolinum</vt:lpstr>
      <vt:lpstr>Volumetric Michell Trusses for Parametric Design &amp; Fabrication</vt:lpstr>
      <vt:lpstr>Structural Optimization</vt:lpstr>
      <vt:lpstr>Topology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vt:lpstr>
      <vt:lpstr>Algorithm: Overview</vt:lpstr>
      <vt:lpstr>1. Stress Field Computation</vt:lpstr>
      <vt:lpstr>2. Stress-Aligned Frame-Field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Texture Parametrization</vt:lpstr>
      <vt:lpstr>PowerPoint Presentation</vt:lpstr>
      <vt:lpstr>4. Truss Layout Extraction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Tests</vt:lpstr>
      <vt:lpstr>PowerPoint Presentation</vt:lpstr>
      <vt:lpstr>PowerPoint Presentation</vt:lpstr>
      <vt:lpstr>Limitations and Future Work</vt:lpstr>
      <vt:lpstr>Acknowledgements</vt:lpstr>
      <vt:lpstr>Open-source! (MIT License)</vt:lpstr>
      <vt:lpstr>Volumetric Michell Trusses for Parametric Design &amp; Fabrication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Volumetric Michell Trusses for Parametric Design &amp; Fabrication</dc:title>
  <dc:creator>Rahul Arora</dc:creator>
  <cp:lastModifiedBy>Rahul Arora</cp:lastModifiedBy>
  <cp:revision>197</cp:revision>
  <dcterms:created xsi:type="dcterms:W3CDTF">2019-06-02T17:34:23Z</dcterms:created>
  <dcterms:modified xsi:type="dcterms:W3CDTF">2019-06-20T15:46:12Z</dcterms:modified>
</cp:coreProperties>
</file>