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02" r:id="rId3"/>
    <p:sldId id="259" r:id="rId4"/>
    <p:sldId id="258" r:id="rId5"/>
    <p:sldId id="305" r:id="rId6"/>
    <p:sldId id="306" r:id="rId7"/>
    <p:sldId id="261" r:id="rId8"/>
    <p:sldId id="307" r:id="rId9"/>
    <p:sldId id="309" r:id="rId10"/>
    <p:sldId id="281" r:id="rId11"/>
    <p:sldId id="311" r:id="rId12"/>
    <p:sldId id="312" r:id="rId13"/>
    <p:sldId id="313" r:id="rId14"/>
    <p:sldId id="295" r:id="rId15"/>
    <p:sldId id="317" r:id="rId16"/>
    <p:sldId id="316" r:id="rId17"/>
    <p:sldId id="314" r:id="rId18"/>
    <p:sldId id="31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690323-3B5A-4841-819D-4CFAC1A4704A}">
          <p14:sldIdLst>
            <p14:sldId id="256"/>
            <p14:sldId id="302"/>
            <p14:sldId id="259"/>
            <p14:sldId id="258"/>
            <p14:sldId id="305"/>
            <p14:sldId id="306"/>
          </p14:sldIdLst>
        </p14:section>
        <p14:section name="Subspace Constructions" id="{C7F2E5B3-2D32-4CB2-8150-78BC87868234}">
          <p14:sldIdLst>
            <p14:sldId id="261"/>
            <p14:sldId id="307"/>
            <p14:sldId id="309"/>
            <p14:sldId id="281"/>
            <p14:sldId id="311"/>
            <p14:sldId id="312"/>
            <p14:sldId id="313"/>
            <p14:sldId id="295"/>
            <p14:sldId id="317"/>
            <p14:sldId id="316"/>
            <p14:sldId id="314"/>
            <p14:sldId id="315"/>
          </p14:sldIdLst>
        </p14:section>
        <p14:section name="Method" id="{0712835F-C2A3-4C65-BE88-CBDAC2CBA6DD}">
          <p14:sldIdLst/>
        </p14:section>
        <p14:section name="Force Distribution Zoo" id="{E365D589-0A2C-41E8-B902-EF484E414805}">
          <p14:sldIdLst/>
        </p14:section>
        <p14:section name="Adaptive Scheme" id="{12E15B93-E306-4A04-A338-4086FB739A1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9D18E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556" autoAdjust="0"/>
  </p:normalViewPr>
  <p:slideViewPr>
    <p:cSldViewPr snapToGrid="0" showGuides="1">
      <p:cViewPr varScale="1">
        <p:scale>
          <a:sx n="93" d="100"/>
          <a:sy n="93" d="100"/>
        </p:scale>
        <p:origin x="756" y="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13T02:04:43.698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41387 1,'0'0,"0"0,-5 0,0 0,0 1,0 0,0 0,0 1,0-1,1 1,-1 0,0 1,-5 3,-12 5,22-11,-213 108,31-6,-53 35,-47 27,-35 21,-37 20,224-130,-1376 782,-744 371,-707 473,1760-958,-79 48,127-100,-159 96,862-516,-959 595,201-101,474-290,123-80,-963 634,1084-718,363-242,-3-4,-138 49,56-45,159-56,0-1,-65 5,105-17,2 1,0 0,0-1,0 0,-12-1,18 0,1 1,-1 0,0 0,1-1,-1 1,0 0,1-1,-1 1,0-1,1 1,-1-1,1 1,-1-1,1 1,-1-1,1 1,-1-1,1 0,-1 1,1-1,0 0,0 0,-1 1,1-1,0 0,0 1,0-1,0 0,0 0,0 1,0-2,4-28,-3 25,10-34,0 0,3 2,18-37,65-109,49-64,44-77,-53 60,103-180,101-63,-117 185,-122 154,-81 126,-1 0,17-51,-34 83,0 0,-1 1,0-1,0 0,0-10,-2 16,0 1,-1 0,1 0,-1 0,1 0,-1 0,0 0,0 0,0 0,0 0,-1 0,1 0,-1 1,1-1,-1 1,0-1,0 1,-1-1,1 1,-3-2,-3-2,-1 0,0 1,-1 0,1 1,-1 0,-18-5,-66-9,92 18,-61-7,0 2,-120 7,-130 40,65 14,-32 26,-611 272,42 94,32 59,20 26,770-514,-1338 890,1234-822,-952 588,-53-27,-818 438,611-372,569-306,-507 249,367-189,-197 98,-1151 601,1138-535,421-232,-88 68,764-451,-253 147,-44 5,-73 15,-6-8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98F9B-1452-41C5-BDCA-848B7C19E98D}" type="datetimeFigureOut">
              <a:rPr lang="en-CA" smtClean="0"/>
              <a:t>2025-12-03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934CB-58C8-45F5-9F5D-5AC60B321B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4079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In high </a:t>
            </a:r>
            <a:r>
              <a:rPr lang="en-CA" dirty="0" err="1"/>
              <a:t>schoo</a:t>
            </a:r>
            <a:r>
              <a:rPr lang="en-CA" dirty="0"/>
              <a:t>, I learned all about resonance.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934CB-58C8-45F5-9F5D-5AC60B321BA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0386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distribution on u is easily shown to be Gaussian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 the following mean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mu_u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covariance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Sigma_u</a:t>
            </a:r>
            <a:br>
              <a:rPr lang="en-US" dirty="0"/>
            </a:br>
            <a:endParaRPr lang="en-US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Finally we can just use PCA to obtain the low-dimensional subspace that best captures and reconstructs this distribution u.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This, again gives an eigenproblem!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time it’s on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Sigma_u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US" b="0" dirty="0">
                <a:effectLst/>
              </a:rPr>
            </a:b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Except it’s of this matrix!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That’s it. That’s the extent of our main theoretical contribution.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order to build a subspace, one should solve the eigenproblem on this big matrix.</a:t>
            </a:r>
            <a:endParaRPr lang="en-US" b="0" dirty="0">
              <a:effectLst/>
            </a:endParaRPr>
          </a:p>
          <a:p>
            <a:endParaRPr lang="en-CA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traded one eigenproblem for another. Let’s see what changed</a:t>
            </a:r>
            <a:endParaRPr lang="en-US" b="0" dirty="0">
              <a:effectLst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A91A-9E5F-404C-A6CA-B94C56A87F4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6494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Modal Analysis finds the highest eigenvectors of H inverse period.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also have an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Hinverse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! Except this time it sandwiches our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Sigma_F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force covariance.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 a result our analysis becomes sensitive to our distribution on force we’ve prescribed.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Moreover you can derive that if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Sigma_F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is the identity. Then the resulting eigenvectors will be the same for both frameworks!</a:t>
            </a:r>
            <a:br>
              <a:rPr lang="en-US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934CB-58C8-45F5-9F5D-5AC60B321BA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6317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other words our framework tells us that modal analysis assumes a force distribution of randomly uncorrelated forces acting everywhere on this bridge at all of the time.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That’s pretty extreme. </a:t>
            </a:r>
            <a:endParaRPr lang="en-US" b="0" dirty="0">
              <a:effectLst/>
            </a:endParaRPr>
          </a:p>
          <a:p>
            <a:endParaRPr lang="en-US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Fortunately, our methods allows us to explore different, more realistic distributions on our forces F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934CB-58C8-45F5-9F5D-5AC60B321BA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4846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By properly considering a statistical distribution acting on the muscle, our reduced simulation properly allows the boxer to flex on us,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Without sustaining wrist injuries</a:t>
            </a:r>
            <a:endParaRPr lang="en-US" sz="2800" b="0" dirty="0">
              <a:effectLst/>
            </a:endParaRPr>
          </a:p>
          <a:p>
            <a:br>
              <a:rPr lang="en-US" sz="2800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934CB-58C8-45F5-9F5D-5AC60B321BA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5421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Similarly we can evaluate our method for a simple contact simulation.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Using modal analysis, we get spooky action at a distance because multiple parts of the bear to move at the same time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Instead,  by better approximating the statistical distributions we expect of contact, 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obtain a simulation capable of capturing local interaction, with no new changes in speed. 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A91A-9E5F-404C-A6CA-B94C56A87F4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1945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effectLst/>
              </a:rPr>
              <a:t>Similarly we can click and drag points on our octopus.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Using modal analysis, we see our Pegasus wing collapses into itself, while dragging down the horn makes the wings move alarmingly.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Instead,  by better approximating the statistical distributions for our click interaction, </a:t>
            </a:r>
            <a:b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our sim is capable of capturing the bending of the wing and motion of the horn,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 the same number of degrees of freedom.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934CB-58C8-45F5-9F5D-5AC60B321BAE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10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b="0" dirty="0">
                <a:effectLst/>
              </a:rPr>
              <a:t>Getting this force distribution right is super important, especially for inverse control problems.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Here’ I’m adjusting the rest length of the spring muscles of the dragon with inverse kinematics and simulating the dragon so that it’s front paw follows the control point.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Notice that using a Linear Modal analysis subspace causes the whole dragon to move globally, almost completely ignoring its muscles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Taking into account the force distribution lets the inverse kinematics actually leverage the muscles correctly, and the hand much more faithfully follows the control point.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934CB-58C8-45F5-9F5D-5AC60B321BAE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7824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conclusion,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should not be deriving our subspace construction from vibration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analaysis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we just got extremely lucky the two agree with each other in this special case.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By providing as input a description of your force distributions, we can easily design subspaces that better capture scene interactions.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934CB-58C8-45F5-9F5D-5AC60B321BAE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8558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Thanks for listening, I’d like to thank my collaborators.</a:t>
            </a:r>
          </a:p>
          <a:p>
            <a:endParaRPr lang="en-CA" dirty="0"/>
          </a:p>
          <a:p>
            <a:r>
              <a:rPr lang="en-CA" dirty="0"/>
              <a:t>Stay tuned for more results, our paper just got into SIGGRAPH Asia in </a:t>
            </a:r>
            <a:r>
              <a:rPr lang="en-CA" dirty="0" err="1"/>
              <a:t>hong</a:t>
            </a:r>
            <a:r>
              <a:rPr lang="en-CA" dirty="0"/>
              <a:t> </a:t>
            </a:r>
            <a:r>
              <a:rPr lang="en-CA" dirty="0" err="1"/>
              <a:t>kong</a:t>
            </a:r>
            <a:r>
              <a:rPr lang="en-CA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934CB-58C8-45F5-9F5D-5AC60B321BAE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3390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And I annoyed a lot of people with it.</a:t>
            </a:r>
          </a:p>
          <a:p>
            <a:endParaRPr lang="en-CA" dirty="0"/>
          </a:p>
          <a:p>
            <a:r>
              <a:rPr lang="en-CA" dirty="0"/>
              <a:t>I was told that the reason I could make this sound, is that all shapes have a natural way in which they vibrate,</a:t>
            </a:r>
            <a:br>
              <a:rPr lang="en-CA" dirty="0"/>
            </a:br>
            <a:r>
              <a:rPr lang="en-CA" dirty="0"/>
              <a:t>and that the fingers moved at just the right frequency to trigger those natural vibrations.</a:t>
            </a:r>
          </a:p>
          <a:p>
            <a:endParaRPr lang="en-CA" dirty="0"/>
          </a:p>
          <a:p>
            <a:r>
              <a:rPr lang="en-CA" dirty="0"/>
              <a:t>If you go too fast or if your fingers move too slow, the natural vibrations don’t resonate in an appreciable manner</a:t>
            </a:r>
          </a:p>
          <a:p>
            <a:endParaRPr lang="en-CA" dirty="0"/>
          </a:p>
          <a:p>
            <a:r>
              <a:rPr lang="en-CA" dirty="0"/>
              <a:t>Fast forward 8 years, and I hear about these natural vibrations again, but this time in a different context.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934CB-58C8-45F5-9F5D-5AC60B321BA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4203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Im</a:t>
            </a:r>
            <a:r>
              <a:rPr lang="en-CA" dirty="0"/>
              <a:t> now a grad student doing numerical simulation, whose whole mantra is trying to accelerate the solution to this one equation, many times for every timestep.</a:t>
            </a:r>
          </a:p>
          <a:p>
            <a:endParaRPr lang="en-CA" dirty="0"/>
          </a:p>
          <a:p>
            <a:r>
              <a:rPr lang="en-CA" dirty="0"/>
              <a:t>Here H is some physical energy hessian, f represents any external forces, and u represents displacements that we solve for every iteration.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934CB-58C8-45F5-9F5D-5AC60B321BA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1740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way we speed this up as is the theme in this workshop, is by introducing a linear subspace approximation to our degrees of freedom u, where z are these new low dimensional degrees of freedom,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B is this precomputed subspace mapping matrix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Decades worth of literature in graphics builds this subspace from the natural vibrations of the shape.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same ones I was using to announce I was bored at the dinner table all those years ago.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934CB-58C8-45F5-9F5D-5AC60B321BA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953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is called Linear Modal Analysis, which you would have heard about if you attended the excellent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Eigenanalysis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course on Sunday by Adam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Bargteil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Marc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Olano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934CB-58C8-45F5-9F5D-5AC60B321BA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161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way it works is simple. 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You simply find the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eigenvecors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your hessian matrix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Hinverse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These eigenvectors of your system correspond to the natural vibrations of your shape.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While this does indeed speed the simulation up it has its well known problems: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It’s very easy to induce jarring artifacts when you actually go and use this in a real simulation.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934CB-58C8-45F5-9F5D-5AC60B321BA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9769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 example, if you want to flex this boxer’s muscle, and you use a Modal analysis subspace, you’ll observe this weird deformation around the wrist.</a:t>
            </a:r>
          </a:p>
          <a:p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effectLst/>
              </a:rPr>
              <a:t>Ouch. 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like like to call these global artifacts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spooky action at a distance.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Why does it happen?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reason is actually very simple, but it calls into question the reason we use modal analysis for subspace simulation in the first place</a:t>
            </a:r>
            <a:br>
              <a:rPr lang="en-US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934CB-58C8-45F5-9F5D-5AC60B321BA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9491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very rarely interact with a simulation at its natural] vibrations!</a:t>
            </a:r>
            <a:endParaRPr lang="en-US" b="0" dirty="0">
              <a:effectLst/>
            </a:endParaRPr>
          </a:p>
          <a:p>
            <a:endParaRPr lang="en-CA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fact at run-time whether we’re dealing with contact, point drag forces, or muscle actuation.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 these forces very rarely excite the natural vibrations of the system in a relevant enough capacity unless meticulously crafted. I mean think about how much care I had to put in to move my fingers just right in order to make the glass and make it resonate.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derive a subspace better suited for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everydayl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force interactions, we need to start from scratch at our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favourite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old equation.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934CB-58C8-45F5-9F5D-5AC60B321BA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8886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Except this time, we’ll be treating our external forces as a first class citizen in our derivation.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dirty="0"/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start by treating the forces to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be uncertain, Gaussian random variables, which are parameterized with a mean and a covariance.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dirty="0"/>
            </a:b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These Gaussian-distributed forces, through their linear relationship with u, induce a distribution on displacements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934CB-58C8-45F5-9F5D-5AC60B321BA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5934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6A8F6-7BAC-4F4B-BC81-6F1F34489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75000"/>
                  </a:schemeClr>
                </a:solidFill>
                <a:latin typeface="Aktiv Grotesk Cd Trial Black" panose="020B0906020203020204" pitchFamily="34" charset="0"/>
                <a:ea typeface="Aktiv Grotesk Cd Trial Black" panose="020B0906020203020204" pitchFamily="34" charset="0"/>
                <a:cs typeface="Aktiv Grotesk Cd Trial Black" panose="020B09060202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5A020-6FFC-401A-BA8B-4F622A5F3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02A0A-EBA4-46AF-8B96-B277358A3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fld id="{FC1D3F8C-B4D7-4829-9A89-0518DD5EECA6}" type="datetimeFigureOut">
              <a:rPr lang="en-CA" smtClean="0"/>
              <a:pPr/>
              <a:t>2025-12-03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707FF-7CCC-4517-8245-66B18514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97878-248D-4456-8DED-AA5AC49E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</a:lstStyle>
          <a:p>
            <a:fld id="{AA084AA6-3738-406E-B9D3-1E9DD00BD55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057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FBF37-9D3B-4E95-B69F-29B071F29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ABC2E8-5DF8-4C08-B70F-F2AAB25F8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D67C9-2384-41CE-A8B5-FCAC1079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3F8C-B4D7-4829-9A89-0518DD5EECA6}" type="datetimeFigureOut">
              <a:rPr lang="en-CA" smtClean="0"/>
              <a:t>2025-12-03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2105E-643A-4546-818C-B2F002D15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C752A-FFCB-425A-A897-57D0AFBC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4AA6-3738-406E-B9D3-1E9DD00B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6211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847222-7C1D-463F-936A-7E6CF1000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D04059-A4F8-45B8-82DA-B1B85DFF2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957D5-5D31-4C1F-B423-CD58B9CBA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3F8C-B4D7-4829-9A89-0518DD5EECA6}" type="datetimeFigureOut">
              <a:rPr lang="en-CA" smtClean="0"/>
              <a:t>2025-12-03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DF15C-0E87-4162-926A-B5B7C4A93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491E1-97C5-471B-B926-2DE819582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4AA6-3738-406E-B9D3-1E9DD00B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909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F9903-ADFE-453A-AE27-60931F5A1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D6821-170D-4E64-963D-05E78F44A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tabLst/>
              <a:defRPr>
                <a:solidFill>
                  <a:schemeClr val="tx1"/>
                </a:solidFill>
              </a:defRPr>
            </a:lvl1pPr>
            <a:lvl2pPr>
              <a:tabLst/>
              <a:defRPr>
                <a:solidFill>
                  <a:schemeClr val="tx1"/>
                </a:solidFill>
              </a:defRPr>
            </a:lvl2pPr>
            <a:lvl3pPr>
              <a:tabLst/>
              <a:defRPr>
                <a:solidFill>
                  <a:schemeClr val="tx1"/>
                </a:solidFill>
              </a:defRPr>
            </a:lvl3pPr>
            <a:lvl4pPr>
              <a:tabLst/>
              <a:defRPr>
                <a:solidFill>
                  <a:schemeClr val="tx1"/>
                </a:solidFill>
              </a:defRPr>
            </a:lvl4pPr>
            <a:lvl5pPr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FEEA3-B10C-4D39-B8C5-603B006F9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C1D3F8C-B4D7-4829-9A89-0518DD5EECA6}" type="datetimeFigureOut">
              <a:rPr lang="en-CA" smtClean="0"/>
              <a:pPr/>
              <a:t>2025-12-03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9DEAD-DE2F-474A-BCA9-870F7FFD3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F3178-F4AC-4B65-B008-E13C12CF8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A084AA6-3738-406E-B9D3-1E9DD00BD55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719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6C9C8-9CCF-4135-8C18-0E88AA36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1CE5C-9C42-432B-AE03-639461919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E7110-F709-4F92-9411-55D3791E1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C1D3F8C-B4D7-4829-9A89-0518DD5EECA6}" type="datetimeFigureOut">
              <a:rPr lang="en-CA" smtClean="0"/>
              <a:pPr/>
              <a:t>2025-12-03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D9C3A-E436-46FE-8230-4346775CB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22FAD-2819-474D-833C-007FE759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4AA6-3738-406E-B9D3-1E9DD00B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348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A6D6-E595-4C25-91B0-671E7070A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DAB99-A81C-4214-93E8-285E06BA9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08968-A187-4121-91C8-467ABD0F8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D18FFA-3361-41F4-9798-1572907DA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3F8C-B4D7-4829-9A89-0518DD5EECA6}" type="datetimeFigureOut">
              <a:rPr lang="en-CA" smtClean="0"/>
              <a:t>2025-12-03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095AA4-0272-4109-9147-352566EEE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64781-CCE1-42E5-8161-F63B91D4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4AA6-3738-406E-B9D3-1E9DD00B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4792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0DFF7-EA47-47CC-87E5-B81E19D78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22FE5-C15B-4781-A10F-64EB0FE3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0980F-693E-4E85-B769-73AF6A358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F7B324-6A98-4615-9C0B-ADB703E56F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2F12C5-F5B1-4009-9C78-E3E31E672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5F856-ECBF-49FB-89A7-7CD750465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3F8C-B4D7-4829-9A89-0518DD5EECA6}" type="datetimeFigureOut">
              <a:rPr lang="en-CA" smtClean="0"/>
              <a:t>2025-12-03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06D26F-3708-4A0E-892C-069526D5E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A0F521-459D-4000-9258-4820151B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4AA6-3738-406E-B9D3-1E9DD00B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1935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8BDAA-262E-4F15-AC67-9B8CF142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35CC6E-0A9F-4979-9C4E-E6EB47390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3F8C-B4D7-4829-9A89-0518DD5EECA6}" type="datetimeFigureOut">
              <a:rPr lang="en-CA" smtClean="0"/>
              <a:t>2025-12-03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322D5E-3111-462A-B967-3914B8C13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B4CA06-B7DC-4699-B246-A8A71A05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4AA6-3738-406E-B9D3-1E9DD00B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029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97D3EE-22CB-4C0C-A880-F87491F9E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3F8C-B4D7-4829-9A89-0518DD5EECA6}" type="datetimeFigureOut">
              <a:rPr lang="en-CA" smtClean="0"/>
              <a:t>2025-12-03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7EB1D4-8A04-4D09-A1B1-E0240154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2CBC4-AA00-4AF9-8D54-951C457AD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4AA6-3738-406E-B9D3-1E9DD00B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575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4FC0B-5564-44F8-B742-86C72C248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9A3F-D170-42C7-869C-A7B90F77C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12A12-D79A-4AEA-9BEF-68C76BCA7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907DC-8990-4C07-9A64-2212C9FD7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3F8C-B4D7-4829-9A89-0518DD5EECA6}" type="datetimeFigureOut">
              <a:rPr lang="en-CA" smtClean="0"/>
              <a:t>2025-12-03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4A229-7F80-46EE-B830-801BC82A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E50C9-AB09-4CA0-AFEE-4FE70C68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4AA6-3738-406E-B9D3-1E9DD00B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16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8ACD7-200D-41FC-9281-FF75ACF4F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76A083-F2AF-4F40-A41E-39AC5CF376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8F57B-30E7-44EE-A3BD-B6AC5446E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2F423-D612-4335-B715-7BEF7809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3F8C-B4D7-4829-9A89-0518DD5EECA6}" type="datetimeFigureOut">
              <a:rPr lang="en-CA" smtClean="0"/>
              <a:t>2025-12-03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2A35E-54F5-4AF2-AD29-DF29F230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E15EE-E771-4654-93E6-A5393745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4AA6-3738-406E-B9D3-1E9DD00BD55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880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CCE6E1-F998-44ED-8826-19D1E6922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7B111-5D90-41C2-8D7B-D1B8110BF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B810D-A4B6-43F4-8B05-DD86BB957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fld id="{FC1D3F8C-B4D7-4829-9A89-0518DD5EECA6}" type="datetimeFigureOut">
              <a:rPr lang="en-CA" smtClean="0"/>
              <a:pPr/>
              <a:t>2025-12-03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064B7-8132-4C03-AAC4-A3297EC45E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F3C6A-D54F-4C28-8399-385A7FB22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fld id="{AA084AA6-3738-406E-B9D3-1E9DD00BD55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2007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75000"/>
            </a:schemeClr>
          </a:solidFill>
          <a:latin typeface="Aktiv Grotesk Cd Trial Black" panose="020B0906020203020204" pitchFamily="34" charset="0"/>
          <a:ea typeface="Aktiv Grotesk Cd Trial Black" panose="020B0906020203020204" pitchFamily="34" charset="0"/>
          <a:cs typeface="Aktiv Grotesk Cd Trial Black" panose="020B0906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customXml" Target="../ink/ink1.xml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microsoft.com/office/2007/relationships/media" Target="../media/media5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5" Type="http://schemas.microsoft.com/office/2007/relationships/media" Target="../media/media6.mp4"/><Relationship Id="rId10" Type="http://schemas.openxmlformats.org/officeDocument/2006/relationships/image" Target="../media/image39.png"/><Relationship Id="rId4" Type="http://schemas.openxmlformats.org/officeDocument/2006/relationships/video" Target="../media/media5.mp4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8.mp4"/><Relationship Id="rId7" Type="http://schemas.openxmlformats.org/officeDocument/2006/relationships/image" Target="../media/image4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10.mp4"/><Relationship Id="rId7" Type="http://schemas.openxmlformats.org/officeDocument/2006/relationships/image" Target="../media/image4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0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hyperlink" Target="https://www.youtube.com/watch?v=X5Uy7MhFiWA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DBC9-7DEF-4991-89FC-CFEB6FFA4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231" y="1122363"/>
            <a:ext cx="11723538" cy="2387600"/>
          </a:xfrm>
        </p:spPr>
        <p:txBody>
          <a:bodyPr/>
          <a:lstStyle/>
          <a:p>
            <a:r>
              <a:rPr lang="en-US" dirty="0"/>
              <a:t>Subspaces from Force Distributions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0BA3C-A734-4773-AC14-BBEEC273C6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Otman Benchekroun</a:t>
            </a:r>
          </a:p>
          <a:p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Eitan Grinspun</a:t>
            </a:r>
          </a:p>
          <a:p>
            <a:r>
              <a:rPr lang="en-US" dirty="0">
                <a:solidFill>
                  <a:schemeClr val="tx1"/>
                </a:solidFill>
              </a:rPr>
              <a:t> Maurizio Chiaramonte</a:t>
            </a:r>
          </a:p>
          <a:p>
            <a:r>
              <a:rPr lang="en-US" dirty="0">
                <a:solidFill>
                  <a:schemeClr val="tx1"/>
                </a:solidFill>
              </a:rPr>
              <a:t> Philip Allen Etter </a:t>
            </a:r>
            <a:endParaRPr lang="en-C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89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0B372DF-A779-410E-A3E1-E53071915E86}"/>
                  </a:ext>
                </a:extLst>
              </p:cNvPr>
              <p:cNvSpPr txBox="1"/>
              <p:nvPr/>
            </p:nvSpPr>
            <p:spPr>
              <a:xfrm>
                <a:off x="-1838325" y="533520"/>
                <a:ext cx="16116300" cy="2400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15000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CA" sz="15000" b="1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CA" sz="15000" b="1" i="1" smtClean="0"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en-CA" sz="150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CA" sz="15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50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CA" sz="15000" b="1" i="0" smtClean="0">
                              <a:latin typeface="Cambria Math" panose="02040503050406030204" pitchFamily="18" charset="0"/>
                            </a:rPr>
                            <m:t>𝐮</m:t>
                          </m:r>
                        </m:sub>
                      </m:sSub>
                      <m:r>
                        <a:rPr lang="en-CA" sz="15000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CA" sz="15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5000" b="1" i="0" smtClean="0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CA" sz="15000" b="1" i="0" smtClean="0">
                              <a:latin typeface="Cambria Math" panose="02040503050406030204" pitchFamily="18" charset="0"/>
                            </a:rPr>
                            <m:t>𝐮</m:t>
                          </m:r>
                        </m:sub>
                      </m:sSub>
                      <m:r>
                        <a:rPr lang="en-CA" sz="150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5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0B372DF-A779-410E-A3E1-E53071915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38325" y="533520"/>
                <a:ext cx="16116300" cy="24006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7244BB7-E19F-45C6-87E1-642A0E5F22FC}"/>
                  </a:ext>
                </a:extLst>
              </p:cNvPr>
              <p:cNvSpPr txBox="1"/>
              <p:nvPr/>
            </p:nvSpPr>
            <p:spPr>
              <a:xfrm>
                <a:off x="1423987" y="4967490"/>
                <a:ext cx="11610975" cy="1748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0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0000" b="1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CA" sz="10000" b="1">
                              <a:latin typeface="Cambria Math" panose="02040503050406030204" pitchFamily="18" charset="0"/>
                            </a:rPr>
                            <m:t>𝐮</m:t>
                          </m:r>
                        </m:sub>
                      </m:sSub>
                      <m:r>
                        <a:rPr lang="en-CA" sz="10000" b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10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0000" b="1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CA" sz="10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0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CA" sz="10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0000" b="1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CA" sz="100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</m:sub>
                      </m:sSub>
                      <m:sSubSup>
                        <m:sSubSupPr>
                          <m:ctrlPr>
                            <a:rPr lang="en-CA" sz="10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10000" b="1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CA" sz="10000" b="1">
                              <a:latin typeface="Cambria Math" panose="02040503050406030204" pitchFamily="18" charset="0"/>
                            </a:rPr>
                            <m:t>𝐟</m:t>
                          </m:r>
                        </m:sub>
                        <m:sup>
                          <m:r>
                            <a:rPr lang="en-CA" sz="100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bSup>
                      <m:sSup>
                        <m:sSupPr>
                          <m:ctrlPr>
                            <a:rPr lang="en-CA" sz="10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0000" b="1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CA" sz="10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00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</m:oMath>
                  </m:oMathPara>
                </a14:m>
                <a:endParaRPr lang="en-CA" sz="10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7244BB7-E19F-45C6-87E1-642A0E5F2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987" y="4967490"/>
                <a:ext cx="11610975" cy="17484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D0908B-BAF4-4DFC-9D05-8AE6C4D6798B}"/>
                  </a:ext>
                </a:extLst>
              </p:cNvPr>
              <p:cNvSpPr txBox="1"/>
              <p:nvPr/>
            </p:nvSpPr>
            <p:spPr>
              <a:xfrm>
                <a:off x="1336902" y="3301521"/>
                <a:ext cx="8058150" cy="1665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10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CA" sz="10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00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CA" sz="10000" b="1"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sub>
                          </m:sSub>
                          <m:r>
                            <a:rPr lang="en-CA" sz="10000" b="1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CA" sz="10000" b="1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CA" sz="10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0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CA" sz="10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00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CA" sz="100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</m:sub>
                      </m:sSub>
                    </m:oMath>
                  </m:oMathPara>
                </a14:m>
                <a:endParaRPr lang="en-CA" sz="10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D0908B-BAF4-4DFC-9D05-8AE6C4D67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902" y="3301521"/>
                <a:ext cx="8058150" cy="16659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7832E30-D149-4FE4-A5A2-0F19101DF880}"/>
              </a:ext>
            </a:extLst>
          </p:cNvPr>
          <p:cNvSpPr/>
          <p:nvPr/>
        </p:nvSpPr>
        <p:spPr>
          <a:xfrm>
            <a:off x="0" y="533520"/>
            <a:ext cx="6281225" cy="265281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FDCAA3-2AB2-4696-B0F6-58287D19AEDE}"/>
              </a:ext>
            </a:extLst>
          </p:cNvPr>
          <p:cNvSpPr/>
          <p:nvPr/>
        </p:nvSpPr>
        <p:spPr>
          <a:xfrm>
            <a:off x="8389035" y="465037"/>
            <a:ext cx="3505200" cy="265281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A31C8B-C538-4EC1-B561-8F9C4C0C958D}"/>
              </a:ext>
            </a:extLst>
          </p:cNvPr>
          <p:cNvSpPr/>
          <p:nvPr/>
        </p:nvSpPr>
        <p:spPr>
          <a:xfrm>
            <a:off x="6266895" y="801109"/>
            <a:ext cx="2483210" cy="250041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389AB6-4ECA-4232-AE9E-2E7F771DB3AA}"/>
              </a:ext>
            </a:extLst>
          </p:cNvPr>
          <p:cNvSpPr/>
          <p:nvPr/>
        </p:nvSpPr>
        <p:spPr>
          <a:xfrm>
            <a:off x="11211217" y="617437"/>
            <a:ext cx="835417" cy="265281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18A1EC-3B3F-4277-A885-EB0563833E56}"/>
              </a:ext>
            </a:extLst>
          </p:cNvPr>
          <p:cNvSpPr/>
          <p:nvPr/>
        </p:nvSpPr>
        <p:spPr>
          <a:xfrm>
            <a:off x="747934" y="3186331"/>
            <a:ext cx="7854460" cy="169724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E228886-AD69-4A58-A419-49D318093949}"/>
                  </a:ext>
                </a:extLst>
              </p:cNvPr>
              <p:cNvSpPr txBox="1"/>
              <p:nvPr/>
            </p:nvSpPr>
            <p:spPr>
              <a:xfrm>
                <a:off x="-1867989" y="3923824"/>
                <a:ext cx="15927977" cy="15828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9000" b="1" i="1" smtClean="0"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CA" sz="9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9000" b="0" i="0" smtClean="0">
                          <a:latin typeface="Cambria Math" panose="02040503050406030204" pitchFamily="18" charset="0"/>
                        </a:rPr>
                        <m:t>eigs</m:t>
                      </m:r>
                      <m:r>
                        <a:rPr lang="en-CA" sz="9000" b="1" i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CA" sz="9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9000" b="1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CA" sz="9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9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CA" sz="9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9000" b="1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CA" sz="9000" b="1">
                              <a:latin typeface="Cambria Math" panose="02040503050406030204" pitchFamily="18" charset="0"/>
                            </a:rPr>
                            <m:t>𝐟</m:t>
                          </m:r>
                        </m:sub>
                      </m:sSub>
                      <m:sSubSup>
                        <m:sSubSupPr>
                          <m:ctrlPr>
                            <a:rPr lang="en-CA" sz="9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9000" b="1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CA" sz="9000" b="1">
                              <a:latin typeface="Cambria Math" panose="02040503050406030204" pitchFamily="18" charset="0"/>
                            </a:rPr>
                            <m:t>𝐟</m:t>
                          </m:r>
                        </m:sub>
                        <m:sup>
                          <m:r>
                            <a:rPr lang="en-CA" sz="90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bSup>
                      <m:sSup>
                        <m:sSupPr>
                          <m:ctrlPr>
                            <a:rPr lang="en-CA" sz="9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9000" b="1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CA" sz="9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90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CA" sz="9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9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E228886-AD69-4A58-A419-49D318093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67989" y="3923824"/>
                <a:ext cx="15927977" cy="15828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A30EF14-2DF1-448E-A51B-E0A82F28E8E5}"/>
                  </a:ext>
                </a:extLst>
              </p:cNvPr>
              <p:cNvSpPr txBox="1"/>
              <p:nvPr/>
            </p:nvSpPr>
            <p:spPr>
              <a:xfrm>
                <a:off x="-1413802" y="4028464"/>
                <a:ext cx="9898962" cy="1508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9000" b="1" i="1" smtClean="0"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CA" sz="9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9000" b="0" i="0" smtClean="0">
                          <a:latin typeface="Cambria Math" panose="02040503050406030204" pitchFamily="18" charset="0"/>
                        </a:rPr>
                        <m:t>eigs</m:t>
                      </m:r>
                      <m:r>
                        <a:rPr lang="en-CA" sz="9000" b="1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CA" sz="9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9000" b="1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CA" sz="9000" b="1" i="0" smtClean="0">
                              <a:latin typeface="Cambria Math" panose="02040503050406030204" pitchFamily="18" charset="0"/>
                            </a:rPr>
                            <m:t>𝐮</m:t>
                          </m:r>
                        </m:sub>
                      </m:sSub>
                      <m:r>
                        <a:rPr lang="en-CA" sz="9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9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A30EF14-2DF1-448E-A51B-E0A82F28E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13802" y="4028464"/>
                <a:ext cx="9898962" cy="15086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394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6" grpId="0" animBg="1"/>
      <p:bldP spid="6" grpId="1" animBg="1"/>
      <p:bldP spid="21" grpId="0" animBg="1"/>
      <p:bldP spid="21" grpId="1" animBg="1"/>
      <p:bldP spid="21" grpId="2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/>
      <p:bldP spid="29" grpId="0"/>
      <p:bldP spid="29" grpId="1"/>
    </p:bldLst>
  </p:timing>
  <p:extLst>
    <p:ext uri="{E180D4A7-C9FB-4DFB-919C-405C955672EB}">
      <p14:showEvtLst xmlns:p14="http://schemas.microsoft.com/office/powerpoint/2010/main">
        <p14:playEvt time="922" objId="9"/>
        <p14:stopEvt time="11022" objId="9"/>
        <p14:playEvt time="12539" objId="10"/>
        <p14:playEvt time="12539" objId="9"/>
        <p14:stopEvt time="22606" objId="9"/>
        <p14:stopEvt time="22673" objId="10"/>
        <p14:playEvt time="23174" objId="11"/>
        <p14:playEvt time="23174" objId="9"/>
        <p14:stopEvt time="33307" objId="9"/>
        <p14:stopEvt time="33358" objId="11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70A33B-813F-4178-9E3B-157DF1DBB458}"/>
                  </a:ext>
                </a:extLst>
              </p:cNvPr>
              <p:cNvSpPr txBox="1"/>
              <p:nvPr/>
            </p:nvSpPr>
            <p:spPr>
              <a:xfrm>
                <a:off x="1741714" y="4907789"/>
                <a:ext cx="6096000" cy="1748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0000" b="0" i="0" smtClean="0">
                          <a:latin typeface="Cambria Math" panose="02040503050406030204" pitchFamily="18" charset="0"/>
                        </a:rPr>
                        <m:t>eigs</m:t>
                      </m:r>
                      <m:r>
                        <a:rPr lang="en-CA" sz="10000" b="1" i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CA" sz="10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0000" b="1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CA" sz="10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0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CA" sz="10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0000" b="1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CA" sz="10000" b="1">
                              <a:latin typeface="Cambria Math" panose="02040503050406030204" pitchFamily="18" charset="0"/>
                            </a:rPr>
                            <m:t>𝐟</m:t>
                          </m:r>
                        </m:sub>
                      </m:sSub>
                      <m:sSubSup>
                        <m:sSubSupPr>
                          <m:ctrlPr>
                            <a:rPr lang="en-CA" sz="10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10000" b="1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CA" sz="10000" b="1">
                              <a:latin typeface="Cambria Math" panose="02040503050406030204" pitchFamily="18" charset="0"/>
                            </a:rPr>
                            <m:t>𝐟</m:t>
                          </m:r>
                        </m:sub>
                        <m:sup>
                          <m:r>
                            <a:rPr lang="en-CA" sz="100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bSup>
                      <m:sSup>
                        <m:sSupPr>
                          <m:ctrlPr>
                            <a:rPr lang="en-CA" sz="10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0000" b="1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CA" sz="10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00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CA" sz="10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0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70A33B-813F-4178-9E3B-157DF1DBB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714" y="4907789"/>
                <a:ext cx="6096000" cy="1748427"/>
              </a:xfrm>
              <a:prstGeom prst="rect">
                <a:avLst/>
              </a:prstGeom>
              <a:blipFill>
                <a:blip r:embed="rId3"/>
                <a:stretch>
                  <a:fillRect r="-69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E9B448-8618-45BA-A640-2406916A882A}"/>
                  </a:ext>
                </a:extLst>
              </p:cNvPr>
              <p:cNvSpPr txBox="1"/>
              <p:nvPr/>
            </p:nvSpPr>
            <p:spPr>
              <a:xfrm>
                <a:off x="178526" y="284243"/>
                <a:ext cx="6096000" cy="1665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0000" b="0" i="0" smtClean="0">
                          <a:latin typeface="Cambria Math" panose="02040503050406030204" pitchFamily="18" charset="0"/>
                        </a:rPr>
                        <m:t>eigs</m:t>
                      </m:r>
                      <m:r>
                        <a:rPr lang="en-CA" sz="10000" b="1" i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CA" sz="10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0000" b="1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CA" sz="10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0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CA" sz="10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0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E9B448-8618-45BA-A640-2406916A8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26" y="284243"/>
                <a:ext cx="6096000" cy="16659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68AB87E-0D51-4F79-88C9-6EE5ED56FD07}"/>
                  </a:ext>
                </a:extLst>
              </p14:cNvPr>
              <p14:cNvContentPartPr/>
              <p14:nvPr/>
            </p14:nvContentPartPr>
            <p14:xfrm>
              <a:off x="-1526349" y="-517920"/>
              <a:ext cx="14899320" cy="7501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68AB87E-0D51-4F79-88C9-6EE5ED56FD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589349" y="-580560"/>
                <a:ext cx="15024960" cy="762732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4DFFDF3A-CC97-4866-BDF9-4848D2D49335}"/>
              </a:ext>
            </a:extLst>
          </p:cNvPr>
          <p:cNvSpPr/>
          <p:nvPr/>
        </p:nvSpPr>
        <p:spPr>
          <a:xfrm>
            <a:off x="6666412" y="5172891"/>
            <a:ext cx="2717074" cy="163935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1EFCB2-253F-4AC3-877E-F2F8D0992394}"/>
                  </a:ext>
                </a:extLst>
              </p:cNvPr>
              <p:cNvSpPr txBox="1"/>
              <p:nvPr/>
            </p:nvSpPr>
            <p:spPr>
              <a:xfrm>
                <a:off x="5709039" y="3439622"/>
                <a:ext cx="7759336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96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96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CA" sz="96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sub>
                      </m:sSub>
                      <m:r>
                        <a:rPr lang="en-CA" sz="9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9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CA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D1EFCB2-253F-4AC3-877E-F2F8D0992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039" y="3439622"/>
                <a:ext cx="7759336" cy="15696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raphic 18" descr="Handshake with solid fill">
            <a:extLst>
              <a:ext uri="{FF2B5EF4-FFF2-40B4-BE49-F238E27FC236}">
                <a16:creationId xmlns:a16="http://schemas.microsoft.com/office/drawing/2014/main" id="{37A0ECED-A7E6-4547-9E04-F1AFB438B4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28827" y="726804"/>
            <a:ext cx="5560423" cy="55604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500C4C-2ABB-453A-B40C-6FAB9D151541}"/>
                  </a:ext>
                </a:extLst>
              </p:cNvPr>
              <p:cNvSpPr txBox="1"/>
              <p:nvPr/>
            </p:nvSpPr>
            <p:spPr>
              <a:xfrm>
                <a:off x="7184544" y="5057141"/>
                <a:ext cx="1401745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96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CA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500C4C-2ABB-453A-B40C-6FAB9D151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44" y="5057141"/>
                <a:ext cx="1401745" cy="156966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239C11-471A-4633-B8E1-7CAD162AE812}"/>
              </a:ext>
            </a:extLst>
          </p:cNvPr>
          <p:cNvCxnSpPr>
            <a:cxnSpLocks/>
          </p:cNvCxnSpPr>
          <p:nvPr/>
        </p:nvCxnSpPr>
        <p:spPr>
          <a:xfrm>
            <a:off x="4522763" y="6350601"/>
            <a:ext cx="907366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6F6A247-2819-452A-93CE-76831D0A3A1C}"/>
              </a:ext>
            </a:extLst>
          </p:cNvPr>
          <p:cNvCxnSpPr>
            <a:cxnSpLocks/>
          </p:cNvCxnSpPr>
          <p:nvPr/>
        </p:nvCxnSpPr>
        <p:spPr>
          <a:xfrm>
            <a:off x="9383486" y="6383425"/>
            <a:ext cx="907366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D1917ED-FD01-4D7C-934E-B1A895BF48E8}"/>
              </a:ext>
            </a:extLst>
          </p:cNvPr>
          <p:cNvCxnSpPr>
            <a:cxnSpLocks/>
          </p:cNvCxnSpPr>
          <p:nvPr/>
        </p:nvCxnSpPr>
        <p:spPr>
          <a:xfrm>
            <a:off x="6991643" y="6626801"/>
            <a:ext cx="1753437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67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 animBg="1"/>
      <p:bldP spid="17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5FEC-326C-4DEF-B493-EC2D8D16C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8501"/>
            <a:ext cx="4198034" cy="1325563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C00000"/>
                </a:solidFill>
              </a:rPr>
              <a:t>Modal Analysis</a:t>
            </a:r>
            <a:br>
              <a:rPr lang="en-CA" dirty="0">
                <a:solidFill>
                  <a:srgbClr val="C00000"/>
                </a:solidFill>
              </a:rPr>
            </a:br>
            <a:r>
              <a:rPr lang="en-CA" dirty="0">
                <a:solidFill>
                  <a:srgbClr val="C00000"/>
                </a:solidFill>
              </a:rPr>
              <a:t>Force Sample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8C62377-CB7F-40C7-AB62-55EA6F4CE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7496" y="3337649"/>
            <a:ext cx="5987986" cy="218455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ED209B-7021-43F9-B2FE-ADA5AB499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8" y="3334555"/>
            <a:ext cx="5918317" cy="22480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32B39E-C84F-43CF-AD42-3F39D711F778}"/>
              </a:ext>
            </a:extLst>
          </p:cNvPr>
          <p:cNvSpPr/>
          <p:nvPr/>
        </p:nvSpPr>
        <p:spPr>
          <a:xfrm>
            <a:off x="3936274" y="2483608"/>
            <a:ext cx="1915885" cy="89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7B6F6E-D995-463F-B275-921AD2A2AE5E}"/>
              </a:ext>
            </a:extLst>
          </p:cNvPr>
          <p:cNvSpPr/>
          <p:nvPr/>
        </p:nvSpPr>
        <p:spPr>
          <a:xfrm>
            <a:off x="10559986" y="1292006"/>
            <a:ext cx="793814" cy="1419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177FE31-4E2B-4B19-B374-EC811437CCC8}"/>
              </a:ext>
            </a:extLst>
          </p:cNvPr>
          <p:cNvSpPr txBox="1">
            <a:spLocks/>
          </p:cNvSpPr>
          <p:nvPr/>
        </p:nvSpPr>
        <p:spPr>
          <a:xfrm>
            <a:off x="7111380" y="1198501"/>
            <a:ext cx="41980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75000"/>
                  </a:schemeClr>
                </a:solidFill>
                <a:latin typeface="Aktiv Grotesk Cd Trial Black" panose="020B0906020203020204" pitchFamily="34" charset="0"/>
                <a:ea typeface="Aktiv Grotesk Cd Trial Black" panose="020B0906020203020204" pitchFamily="34" charset="0"/>
                <a:cs typeface="Aktiv Grotesk Cd Trial Black" panose="020B0906020203020204" pitchFamily="34" charset="0"/>
              </a:defRPr>
            </a:lvl1pPr>
          </a:lstStyle>
          <a:p>
            <a:pPr algn="ctr"/>
            <a:r>
              <a:rPr lang="en-CA" dirty="0"/>
              <a:t>Our</a:t>
            </a:r>
            <a:br>
              <a:rPr lang="en-CA" dirty="0"/>
            </a:br>
            <a:r>
              <a:rPr lang="en-CA" dirty="0"/>
              <a:t>Force Sample</a:t>
            </a:r>
          </a:p>
        </p:txBody>
      </p:sp>
    </p:spTree>
    <p:extLst>
      <p:ext uri="{BB962C8B-B14F-4D97-AF65-F5344CB8AC3E}">
        <p14:creationId xmlns:p14="http://schemas.microsoft.com/office/powerpoint/2010/main" val="41326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m_force_dual_eigenmodes">
            <a:hlinkClick r:id="" action="ppaction://media"/>
            <a:extLst>
              <a:ext uri="{FF2B5EF4-FFF2-40B4-BE49-F238E27FC236}">
                <a16:creationId xmlns:a16="http://schemas.microsoft.com/office/drawing/2014/main" id="{17065A5F-8160-4583-A604-2638101454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940"/>
          <a:stretch>
            <a:fillRect/>
          </a:stretch>
        </p:blipFill>
        <p:spPr>
          <a:xfrm>
            <a:off x="1584374" y="534045"/>
            <a:ext cx="9204663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8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kinning_eigenmodes_render">
            <a:hlinkClick r:id="" action="ppaction://media"/>
            <a:extLst>
              <a:ext uri="{FF2B5EF4-FFF2-40B4-BE49-F238E27FC236}">
                <a16:creationId xmlns:a16="http://schemas.microsoft.com/office/drawing/2014/main" id="{FB4298CF-646F-4733-9E79-9B1A66CB38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0565" r="21106" b="14233"/>
          <a:stretch/>
        </p:blipFill>
        <p:spPr>
          <a:xfrm>
            <a:off x="4231587" y="725761"/>
            <a:ext cx="3676854" cy="5406478"/>
          </a:xfrm>
          <a:prstGeom prst="rect">
            <a:avLst/>
          </a:prstGeom>
        </p:spPr>
      </p:pic>
      <p:pic>
        <p:nvPicPr>
          <p:cNvPr id="8" name="force_dual_skinning_eigenmodes_render">
            <a:hlinkClick r:id="" action="ppaction://media"/>
            <a:extLst>
              <a:ext uri="{FF2B5EF4-FFF2-40B4-BE49-F238E27FC236}">
                <a16:creationId xmlns:a16="http://schemas.microsoft.com/office/drawing/2014/main" id="{5F66068F-E85E-412F-949F-0611CAF9DE7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6975" r="21622" b="18062"/>
          <a:stretch/>
        </p:blipFill>
        <p:spPr>
          <a:xfrm>
            <a:off x="7855966" y="531982"/>
            <a:ext cx="4054344" cy="5410206"/>
          </a:xfrm>
          <a:prstGeom prst="rect">
            <a:avLst/>
          </a:prstGeom>
        </p:spPr>
      </p:pic>
      <p:pic>
        <p:nvPicPr>
          <p:cNvPr id="4" name="full_sim_render">
            <a:hlinkClick r:id="" action="ppaction://media"/>
            <a:extLst>
              <a:ext uri="{FF2B5EF4-FFF2-40B4-BE49-F238E27FC236}">
                <a16:creationId xmlns:a16="http://schemas.microsoft.com/office/drawing/2014/main" id="{D85DF183-4E08-431E-BB67-6FD8595ED3E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9771" r="23202" b="19473"/>
          <a:stretch/>
        </p:blipFill>
        <p:spPr>
          <a:xfrm>
            <a:off x="-302854" y="842108"/>
            <a:ext cx="4225208" cy="5076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AC984F-76AE-4C55-9FE3-97ACD2C20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96" y="652057"/>
            <a:ext cx="3518095" cy="1325563"/>
          </a:xfrm>
        </p:spPr>
        <p:txBody>
          <a:bodyPr/>
          <a:lstStyle/>
          <a:p>
            <a:pPr algn="ctr"/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Full </a:t>
            </a:r>
            <a:br>
              <a:rPr lang="en-CA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Simulation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4EA1CA-8B84-4A1C-9FD6-55ECB851B1A3}"/>
              </a:ext>
            </a:extLst>
          </p:cNvPr>
          <p:cNvSpPr txBox="1">
            <a:spLocks/>
          </p:cNvSpPr>
          <p:nvPr/>
        </p:nvSpPr>
        <p:spPr>
          <a:xfrm>
            <a:off x="3398275" y="652057"/>
            <a:ext cx="5479855" cy="1297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defRPr>
            </a:lvl1pPr>
          </a:lstStyle>
          <a:p>
            <a:pPr algn="ctr"/>
            <a:r>
              <a:rPr lang="en-CA" b="1" dirty="0">
                <a:solidFill>
                  <a:srgbClr val="C00000"/>
                </a:solidFill>
                <a:latin typeface="Aktiv Grotesk Cd Trial Black" panose="020B0906020203020204" pitchFamily="34" charset="0"/>
                <a:ea typeface="Aktiv Grotesk Cd Trial Black" panose="020B0906020203020204" pitchFamily="34" charset="0"/>
                <a:cs typeface="Aktiv Grotesk Cd Trial Black" panose="020B0906020203020204" pitchFamily="34" charset="0"/>
              </a:rPr>
              <a:t>Modal </a:t>
            </a:r>
          </a:p>
          <a:p>
            <a:pPr algn="ctr"/>
            <a:r>
              <a:rPr lang="en-CA" b="1" dirty="0">
                <a:solidFill>
                  <a:srgbClr val="C00000"/>
                </a:solidFill>
                <a:latin typeface="Aktiv Grotesk Cd Trial Black" panose="020B0906020203020204" pitchFamily="34" charset="0"/>
                <a:ea typeface="Aktiv Grotesk Cd Trial Black" panose="020B0906020203020204" pitchFamily="34" charset="0"/>
                <a:cs typeface="Aktiv Grotesk Cd Trial Black" panose="020B0906020203020204" pitchFamily="34" charset="0"/>
              </a:rPr>
              <a:t>Analysis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54189D-D5A6-4313-8038-1461E40E41F0}"/>
              </a:ext>
            </a:extLst>
          </p:cNvPr>
          <p:cNvSpPr txBox="1">
            <a:spLocks/>
          </p:cNvSpPr>
          <p:nvPr/>
        </p:nvSpPr>
        <p:spPr>
          <a:xfrm>
            <a:off x="7143211" y="652057"/>
            <a:ext cx="54798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defRPr>
            </a:lvl1pPr>
          </a:lstStyle>
          <a:p>
            <a:pPr algn="ctr"/>
            <a:r>
              <a:rPr lang="en-CA" b="1" dirty="0">
                <a:solidFill>
                  <a:schemeClr val="accent5">
                    <a:lumMod val="75000"/>
                  </a:schemeClr>
                </a:solidFill>
                <a:latin typeface="Aktiv Grotesk Cd Trial Black" panose="020B0906020203020204" pitchFamily="34" charset="0"/>
                <a:ea typeface="Aktiv Grotesk Cd Trial Black" panose="020B0906020203020204" pitchFamily="34" charset="0"/>
                <a:cs typeface="Aktiv Grotesk Cd Trial Black" panose="020B0906020203020204" pitchFamily="34" charset="0"/>
              </a:rPr>
              <a:t>Ours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6933816-4086-4A87-98EC-4A7A9B201C1F}"/>
              </a:ext>
            </a:extLst>
          </p:cNvPr>
          <p:cNvSpPr txBox="1">
            <a:spLocks/>
          </p:cNvSpPr>
          <p:nvPr/>
        </p:nvSpPr>
        <p:spPr>
          <a:xfrm>
            <a:off x="3356990" y="5567989"/>
            <a:ext cx="5479855" cy="1297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defRPr>
            </a:lvl1pPr>
          </a:lstStyle>
          <a:p>
            <a:pPr algn="ctr"/>
            <a:r>
              <a:rPr lang="en-C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ktiv Grotesk Cd Trial Black" panose="020B0906020203020204" pitchFamily="34" charset="0"/>
                <a:ea typeface="Aktiv Grotesk Cd Trial Black" panose="020B0906020203020204" pitchFamily="34" charset="0"/>
                <a:cs typeface="Aktiv Grotesk Cd Trial Black" panose="020B0906020203020204" pitchFamily="34" charset="0"/>
              </a:rPr>
              <a:t>37 FPS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B598542-2586-46A0-91F8-E1DAA921EE6D}"/>
              </a:ext>
            </a:extLst>
          </p:cNvPr>
          <p:cNvSpPr txBox="1">
            <a:spLocks/>
          </p:cNvSpPr>
          <p:nvPr/>
        </p:nvSpPr>
        <p:spPr>
          <a:xfrm>
            <a:off x="-614785" y="5567989"/>
            <a:ext cx="5479855" cy="1297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defRPr>
            </a:lvl1pPr>
          </a:lstStyle>
          <a:p>
            <a:pPr algn="ctr"/>
            <a:r>
              <a:rPr lang="en-C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ktiv Grotesk Cd Trial Black" panose="020B0906020203020204" pitchFamily="34" charset="0"/>
                <a:ea typeface="Aktiv Grotesk Cd Trial Black" panose="020B0906020203020204" pitchFamily="34" charset="0"/>
                <a:cs typeface="Aktiv Grotesk Cd Trial Black" panose="020B0906020203020204" pitchFamily="34" charset="0"/>
              </a:rPr>
              <a:t>0.14FPS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A3345EA-9A04-4ADE-B087-AF78EBAFEE88}"/>
              </a:ext>
            </a:extLst>
          </p:cNvPr>
          <p:cNvSpPr txBox="1">
            <a:spLocks/>
          </p:cNvSpPr>
          <p:nvPr/>
        </p:nvSpPr>
        <p:spPr>
          <a:xfrm>
            <a:off x="7423055" y="5567989"/>
            <a:ext cx="5479855" cy="1297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defRPr>
            </a:lvl1pPr>
          </a:lstStyle>
          <a:p>
            <a:pPr algn="ctr"/>
            <a:r>
              <a:rPr lang="en-C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ktiv Grotesk Cd Trial Black" panose="020B0906020203020204" pitchFamily="34" charset="0"/>
                <a:ea typeface="Aktiv Grotesk Cd Trial Black" panose="020B0906020203020204" pitchFamily="34" charset="0"/>
                <a:cs typeface="Aktiv Grotesk Cd Trial Black" panose="020B0906020203020204" pitchFamily="34" charset="0"/>
              </a:rPr>
              <a:t>37 FPS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8F9249-5056-4D80-B607-57CE91C1B473}"/>
              </a:ext>
            </a:extLst>
          </p:cNvPr>
          <p:cNvSpPr/>
          <p:nvPr/>
        </p:nvSpPr>
        <p:spPr>
          <a:xfrm>
            <a:off x="7981334" y="465036"/>
            <a:ext cx="4054344" cy="621008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DD042D-4B5B-471D-9A7F-FCCBA6488115}"/>
              </a:ext>
            </a:extLst>
          </p:cNvPr>
          <p:cNvSpPr/>
          <p:nvPr/>
        </p:nvSpPr>
        <p:spPr>
          <a:xfrm>
            <a:off x="4128868" y="323958"/>
            <a:ext cx="4140779" cy="654163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04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1"/>
    </mc:Choice>
    <mc:Fallback xmlns="">
      <p:transition spd="slow" advTm="25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6" grpId="0" animBg="1"/>
      <p:bldP spid="27" grpId="0" animBg="1"/>
    </p:bldLst>
  </p:timing>
  <p:extLst>
    <p:ext uri="{E180D4A7-C9FB-4DFB-919C-405C955672EB}">
      <p14:showEvtLst xmlns:p14="http://schemas.microsoft.com/office/powerpoint/2010/main">
        <p14:playEvt time="201" objId="4"/>
        <p14:playEvt time="308" objId="5"/>
        <p14:playEvt time="7893" objId="4"/>
        <p14:playEvt time="7932" objId="5"/>
        <p14:playEvt time="15605" objId="5"/>
        <p14:playEvt time="15695" objId="4"/>
        <p14:playEvt time="23175" objId="5"/>
        <p14:playEvt time="23429" objId="4"/>
        <p14:stopEvt time="25465" objId="4"/>
        <p14:stopEvt time="25465" objId="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kinning_eigenmodes_sim_render">
            <a:hlinkClick r:id="" action="ppaction://media"/>
            <a:extLst>
              <a:ext uri="{FF2B5EF4-FFF2-40B4-BE49-F238E27FC236}">
                <a16:creationId xmlns:a16="http://schemas.microsoft.com/office/drawing/2014/main" id="{F8135734-02CE-435A-92C9-33F2A6CC3F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8978" y="1196390"/>
            <a:ext cx="5015501" cy="5040000"/>
          </a:xfrm>
          <a:custGeom>
            <a:avLst/>
            <a:gdLst>
              <a:gd name="connsiteX0" fmla="*/ 0 w 5015501"/>
              <a:gd name="connsiteY0" fmla="*/ 0 h 5040000"/>
              <a:gd name="connsiteX1" fmla="*/ 657588 w 5015501"/>
              <a:gd name="connsiteY1" fmla="*/ 0 h 5040000"/>
              <a:gd name="connsiteX2" fmla="*/ 1214866 w 5015501"/>
              <a:gd name="connsiteY2" fmla="*/ 0 h 5040000"/>
              <a:gd name="connsiteX3" fmla="*/ 1872454 w 5015501"/>
              <a:gd name="connsiteY3" fmla="*/ 0 h 5040000"/>
              <a:gd name="connsiteX4" fmla="*/ 2279267 w 5015501"/>
              <a:gd name="connsiteY4" fmla="*/ 0 h 5040000"/>
              <a:gd name="connsiteX5" fmla="*/ 2936854 w 5015501"/>
              <a:gd name="connsiteY5" fmla="*/ 0 h 5040000"/>
              <a:gd name="connsiteX6" fmla="*/ 3494132 w 5015501"/>
              <a:gd name="connsiteY6" fmla="*/ 0 h 5040000"/>
              <a:gd name="connsiteX7" fmla="*/ 3900945 w 5015501"/>
              <a:gd name="connsiteY7" fmla="*/ 0 h 5040000"/>
              <a:gd name="connsiteX8" fmla="*/ 4458223 w 5015501"/>
              <a:gd name="connsiteY8" fmla="*/ 0 h 5040000"/>
              <a:gd name="connsiteX9" fmla="*/ 5015501 w 5015501"/>
              <a:gd name="connsiteY9" fmla="*/ 0 h 5040000"/>
              <a:gd name="connsiteX10" fmla="*/ 5015501 w 5015501"/>
              <a:gd name="connsiteY10" fmla="*/ 610400 h 5040000"/>
              <a:gd name="connsiteX11" fmla="*/ 5015501 w 5015501"/>
              <a:gd name="connsiteY11" fmla="*/ 1019200 h 5040000"/>
              <a:gd name="connsiteX12" fmla="*/ 5015501 w 5015501"/>
              <a:gd name="connsiteY12" fmla="*/ 1579200 h 5040000"/>
              <a:gd name="connsiteX13" fmla="*/ 5015501 w 5015501"/>
              <a:gd name="connsiteY13" fmla="*/ 2240000 h 5040000"/>
              <a:gd name="connsiteX14" fmla="*/ 5015501 w 5015501"/>
              <a:gd name="connsiteY14" fmla="*/ 2749600 h 5040000"/>
              <a:gd name="connsiteX15" fmla="*/ 5015501 w 5015501"/>
              <a:gd name="connsiteY15" fmla="*/ 3158400 h 5040000"/>
              <a:gd name="connsiteX16" fmla="*/ 5015501 w 5015501"/>
              <a:gd name="connsiteY16" fmla="*/ 3617600 h 5040000"/>
              <a:gd name="connsiteX17" fmla="*/ 5015501 w 5015501"/>
              <a:gd name="connsiteY17" fmla="*/ 4228000 h 5040000"/>
              <a:gd name="connsiteX18" fmla="*/ 5015501 w 5015501"/>
              <a:gd name="connsiteY18" fmla="*/ 5040000 h 5040000"/>
              <a:gd name="connsiteX19" fmla="*/ 4558533 w 5015501"/>
              <a:gd name="connsiteY19" fmla="*/ 5040000 h 5040000"/>
              <a:gd name="connsiteX20" fmla="*/ 4051410 w 5015501"/>
              <a:gd name="connsiteY20" fmla="*/ 5040000 h 5040000"/>
              <a:gd name="connsiteX21" fmla="*/ 3443977 w 5015501"/>
              <a:gd name="connsiteY21" fmla="*/ 5040000 h 5040000"/>
              <a:gd name="connsiteX22" fmla="*/ 2886699 w 5015501"/>
              <a:gd name="connsiteY22" fmla="*/ 5040000 h 5040000"/>
              <a:gd name="connsiteX23" fmla="*/ 2329422 w 5015501"/>
              <a:gd name="connsiteY23" fmla="*/ 5040000 h 5040000"/>
              <a:gd name="connsiteX24" fmla="*/ 1872454 w 5015501"/>
              <a:gd name="connsiteY24" fmla="*/ 5040000 h 5040000"/>
              <a:gd name="connsiteX25" fmla="*/ 1415486 w 5015501"/>
              <a:gd name="connsiteY25" fmla="*/ 5040000 h 5040000"/>
              <a:gd name="connsiteX26" fmla="*/ 858208 w 5015501"/>
              <a:gd name="connsiteY26" fmla="*/ 5040000 h 5040000"/>
              <a:gd name="connsiteX27" fmla="*/ 0 w 5015501"/>
              <a:gd name="connsiteY27" fmla="*/ 5040000 h 5040000"/>
              <a:gd name="connsiteX28" fmla="*/ 0 w 5015501"/>
              <a:gd name="connsiteY28" fmla="*/ 4429600 h 5040000"/>
              <a:gd name="connsiteX29" fmla="*/ 0 w 5015501"/>
              <a:gd name="connsiteY29" fmla="*/ 4020800 h 5040000"/>
              <a:gd name="connsiteX30" fmla="*/ 0 w 5015501"/>
              <a:gd name="connsiteY30" fmla="*/ 3511200 h 5040000"/>
              <a:gd name="connsiteX31" fmla="*/ 0 w 5015501"/>
              <a:gd name="connsiteY31" fmla="*/ 3102400 h 5040000"/>
              <a:gd name="connsiteX32" fmla="*/ 0 w 5015501"/>
              <a:gd name="connsiteY32" fmla="*/ 2441600 h 5040000"/>
              <a:gd name="connsiteX33" fmla="*/ 0 w 5015501"/>
              <a:gd name="connsiteY33" fmla="*/ 1831200 h 5040000"/>
              <a:gd name="connsiteX34" fmla="*/ 0 w 5015501"/>
              <a:gd name="connsiteY34" fmla="*/ 1422400 h 5040000"/>
              <a:gd name="connsiteX35" fmla="*/ 0 w 5015501"/>
              <a:gd name="connsiteY35" fmla="*/ 862400 h 5040000"/>
              <a:gd name="connsiteX36" fmla="*/ 0 w 5015501"/>
              <a:gd name="connsiteY36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015501" h="5040000" fill="none" extrusionOk="0">
                <a:moveTo>
                  <a:pt x="0" y="0"/>
                </a:moveTo>
                <a:cubicBezTo>
                  <a:pt x="138403" y="-74538"/>
                  <a:pt x="521409" y="39950"/>
                  <a:pt x="657588" y="0"/>
                </a:cubicBezTo>
                <a:cubicBezTo>
                  <a:pt x="793767" y="-39950"/>
                  <a:pt x="993698" y="63847"/>
                  <a:pt x="1214866" y="0"/>
                </a:cubicBezTo>
                <a:cubicBezTo>
                  <a:pt x="1436034" y="-63847"/>
                  <a:pt x="1646563" y="17451"/>
                  <a:pt x="1872454" y="0"/>
                </a:cubicBezTo>
                <a:cubicBezTo>
                  <a:pt x="2098345" y="-17451"/>
                  <a:pt x="2174286" y="44422"/>
                  <a:pt x="2279267" y="0"/>
                </a:cubicBezTo>
                <a:cubicBezTo>
                  <a:pt x="2384248" y="-44422"/>
                  <a:pt x="2631121" y="78380"/>
                  <a:pt x="2936854" y="0"/>
                </a:cubicBezTo>
                <a:cubicBezTo>
                  <a:pt x="3242587" y="-78380"/>
                  <a:pt x="3222686" y="59205"/>
                  <a:pt x="3494132" y="0"/>
                </a:cubicBezTo>
                <a:cubicBezTo>
                  <a:pt x="3765578" y="-59205"/>
                  <a:pt x="3785608" y="44734"/>
                  <a:pt x="3900945" y="0"/>
                </a:cubicBezTo>
                <a:cubicBezTo>
                  <a:pt x="4016282" y="-44734"/>
                  <a:pt x="4193301" y="39582"/>
                  <a:pt x="4458223" y="0"/>
                </a:cubicBezTo>
                <a:cubicBezTo>
                  <a:pt x="4723145" y="-39582"/>
                  <a:pt x="4799076" y="30023"/>
                  <a:pt x="5015501" y="0"/>
                </a:cubicBezTo>
                <a:cubicBezTo>
                  <a:pt x="5045836" y="159221"/>
                  <a:pt x="4996882" y="352956"/>
                  <a:pt x="5015501" y="610400"/>
                </a:cubicBezTo>
                <a:cubicBezTo>
                  <a:pt x="5034120" y="867844"/>
                  <a:pt x="5009494" y="918369"/>
                  <a:pt x="5015501" y="1019200"/>
                </a:cubicBezTo>
                <a:cubicBezTo>
                  <a:pt x="5021508" y="1120031"/>
                  <a:pt x="4978153" y="1424663"/>
                  <a:pt x="5015501" y="1579200"/>
                </a:cubicBezTo>
                <a:cubicBezTo>
                  <a:pt x="5052849" y="1733737"/>
                  <a:pt x="4979421" y="2059876"/>
                  <a:pt x="5015501" y="2240000"/>
                </a:cubicBezTo>
                <a:cubicBezTo>
                  <a:pt x="5051581" y="2420124"/>
                  <a:pt x="5009050" y="2522527"/>
                  <a:pt x="5015501" y="2749600"/>
                </a:cubicBezTo>
                <a:cubicBezTo>
                  <a:pt x="5021952" y="2976673"/>
                  <a:pt x="4971207" y="2980647"/>
                  <a:pt x="5015501" y="3158400"/>
                </a:cubicBezTo>
                <a:cubicBezTo>
                  <a:pt x="5059795" y="3336153"/>
                  <a:pt x="5002406" y="3407728"/>
                  <a:pt x="5015501" y="3617600"/>
                </a:cubicBezTo>
                <a:cubicBezTo>
                  <a:pt x="5028596" y="3827472"/>
                  <a:pt x="4964691" y="3939853"/>
                  <a:pt x="5015501" y="4228000"/>
                </a:cubicBezTo>
                <a:cubicBezTo>
                  <a:pt x="5066311" y="4516147"/>
                  <a:pt x="4943784" y="4828016"/>
                  <a:pt x="5015501" y="5040000"/>
                </a:cubicBezTo>
                <a:cubicBezTo>
                  <a:pt x="4795594" y="5045515"/>
                  <a:pt x="4736764" y="5028336"/>
                  <a:pt x="4558533" y="5040000"/>
                </a:cubicBezTo>
                <a:cubicBezTo>
                  <a:pt x="4380302" y="5051664"/>
                  <a:pt x="4253699" y="4982158"/>
                  <a:pt x="4051410" y="5040000"/>
                </a:cubicBezTo>
                <a:cubicBezTo>
                  <a:pt x="3849121" y="5097842"/>
                  <a:pt x="3669397" y="5010180"/>
                  <a:pt x="3443977" y="5040000"/>
                </a:cubicBezTo>
                <a:cubicBezTo>
                  <a:pt x="3218557" y="5069820"/>
                  <a:pt x="3027234" y="5035601"/>
                  <a:pt x="2886699" y="5040000"/>
                </a:cubicBezTo>
                <a:cubicBezTo>
                  <a:pt x="2746164" y="5044399"/>
                  <a:pt x="2494562" y="5023026"/>
                  <a:pt x="2329422" y="5040000"/>
                </a:cubicBezTo>
                <a:cubicBezTo>
                  <a:pt x="2164282" y="5056974"/>
                  <a:pt x="2036543" y="5004156"/>
                  <a:pt x="1872454" y="5040000"/>
                </a:cubicBezTo>
                <a:cubicBezTo>
                  <a:pt x="1708365" y="5075844"/>
                  <a:pt x="1515901" y="4992426"/>
                  <a:pt x="1415486" y="5040000"/>
                </a:cubicBezTo>
                <a:cubicBezTo>
                  <a:pt x="1315071" y="5087574"/>
                  <a:pt x="992598" y="5003544"/>
                  <a:pt x="858208" y="5040000"/>
                </a:cubicBezTo>
                <a:cubicBezTo>
                  <a:pt x="723818" y="5076456"/>
                  <a:pt x="388148" y="4966462"/>
                  <a:pt x="0" y="5040000"/>
                </a:cubicBezTo>
                <a:cubicBezTo>
                  <a:pt x="-59424" y="4761798"/>
                  <a:pt x="58763" y="4723961"/>
                  <a:pt x="0" y="4429600"/>
                </a:cubicBezTo>
                <a:cubicBezTo>
                  <a:pt x="-58763" y="4135239"/>
                  <a:pt x="41075" y="4219034"/>
                  <a:pt x="0" y="4020800"/>
                </a:cubicBezTo>
                <a:cubicBezTo>
                  <a:pt x="-41075" y="3822566"/>
                  <a:pt x="59766" y="3614020"/>
                  <a:pt x="0" y="3511200"/>
                </a:cubicBezTo>
                <a:cubicBezTo>
                  <a:pt x="-59766" y="3408380"/>
                  <a:pt x="25602" y="3248876"/>
                  <a:pt x="0" y="3102400"/>
                </a:cubicBezTo>
                <a:cubicBezTo>
                  <a:pt x="-25602" y="2955924"/>
                  <a:pt x="10965" y="2577332"/>
                  <a:pt x="0" y="2441600"/>
                </a:cubicBezTo>
                <a:cubicBezTo>
                  <a:pt x="-10965" y="2305868"/>
                  <a:pt x="45052" y="1975960"/>
                  <a:pt x="0" y="1831200"/>
                </a:cubicBezTo>
                <a:cubicBezTo>
                  <a:pt x="-45052" y="1686440"/>
                  <a:pt x="2716" y="1520399"/>
                  <a:pt x="0" y="1422400"/>
                </a:cubicBezTo>
                <a:cubicBezTo>
                  <a:pt x="-2716" y="1324401"/>
                  <a:pt x="7351" y="1029035"/>
                  <a:pt x="0" y="862400"/>
                </a:cubicBezTo>
                <a:cubicBezTo>
                  <a:pt x="-7351" y="695765"/>
                  <a:pt x="20885" y="248209"/>
                  <a:pt x="0" y="0"/>
                </a:cubicBezTo>
                <a:close/>
              </a:path>
              <a:path w="5015501" h="5040000" stroke="0" extrusionOk="0">
                <a:moveTo>
                  <a:pt x="0" y="0"/>
                </a:moveTo>
                <a:cubicBezTo>
                  <a:pt x="128328" y="-31808"/>
                  <a:pt x="337100" y="66364"/>
                  <a:pt x="607433" y="0"/>
                </a:cubicBezTo>
                <a:cubicBezTo>
                  <a:pt x="877766" y="-66364"/>
                  <a:pt x="869820" y="15244"/>
                  <a:pt x="1064401" y="0"/>
                </a:cubicBezTo>
                <a:cubicBezTo>
                  <a:pt x="1258982" y="-15244"/>
                  <a:pt x="1436722" y="24239"/>
                  <a:pt x="1571524" y="0"/>
                </a:cubicBezTo>
                <a:cubicBezTo>
                  <a:pt x="1706326" y="-24239"/>
                  <a:pt x="2056903" y="32963"/>
                  <a:pt x="2178957" y="0"/>
                </a:cubicBezTo>
                <a:cubicBezTo>
                  <a:pt x="2301011" y="-32963"/>
                  <a:pt x="2656856" y="57090"/>
                  <a:pt x="2786389" y="0"/>
                </a:cubicBezTo>
                <a:cubicBezTo>
                  <a:pt x="2915922" y="-57090"/>
                  <a:pt x="3087335" y="53913"/>
                  <a:pt x="3243357" y="0"/>
                </a:cubicBezTo>
                <a:cubicBezTo>
                  <a:pt x="3399379" y="-53913"/>
                  <a:pt x="3732920" y="48246"/>
                  <a:pt x="3900945" y="0"/>
                </a:cubicBezTo>
                <a:cubicBezTo>
                  <a:pt x="4068970" y="-48246"/>
                  <a:pt x="4153619" y="37107"/>
                  <a:pt x="4307758" y="0"/>
                </a:cubicBezTo>
                <a:cubicBezTo>
                  <a:pt x="4461897" y="-37107"/>
                  <a:pt x="4765343" y="65286"/>
                  <a:pt x="5015501" y="0"/>
                </a:cubicBezTo>
                <a:cubicBezTo>
                  <a:pt x="5076570" y="208108"/>
                  <a:pt x="4965314" y="390974"/>
                  <a:pt x="5015501" y="560000"/>
                </a:cubicBezTo>
                <a:cubicBezTo>
                  <a:pt x="5065688" y="729026"/>
                  <a:pt x="4974188" y="1046076"/>
                  <a:pt x="5015501" y="1220800"/>
                </a:cubicBezTo>
                <a:cubicBezTo>
                  <a:pt x="5056814" y="1395524"/>
                  <a:pt x="4997654" y="1540359"/>
                  <a:pt x="5015501" y="1730400"/>
                </a:cubicBezTo>
                <a:cubicBezTo>
                  <a:pt x="5033348" y="1920441"/>
                  <a:pt x="5002346" y="2052773"/>
                  <a:pt x="5015501" y="2139200"/>
                </a:cubicBezTo>
                <a:cubicBezTo>
                  <a:pt x="5028656" y="2225627"/>
                  <a:pt x="4973833" y="2449364"/>
                  <a:pt x="5015501" y="2598400"/>
                </a:cubicBezTo>
                <a:cubicBezTo>
                  <a:pt x="5057169" y="2747436"/>
                  <a:pt x="4998785" y="2911970"/>
                  <a:pt x="5015501" y="3158400"/>
                </a:cubicBezTo>
                <a:cubicBezTo>
                  <a:pt x="5032217" y="3404830"/>
                  <a:pt x="4984536" y="3594832"/>
                  <a:pt x="5015501" y="3768800"/>
                </a:cubicBezTo>
                <a:cubicBezTo>
                  <a:pt x="5046466" y="3942768"/>
                  <a:pt x="4987207" y="4008340"/>
                  <a:pt x="5015501" y="4228000"/>
                </a:cubicBezTo>
                <a:cubicBezTo>
                  <a:pt x="5043795" y="4447660"/>
                  <a:pt x="5013398" y="4743438"/>
                  <a:pt x="5015501" y="5040000"/>
                </a:cubicBezTo>
                <a:cubicBezTo>
                  <a:pt x="4888137" y="5042119"/>
                  <a:pt x="4552591" y="5013847"/>
                  <a:pt x="4408068" y="5040000"/>
                </a:cubicBezTo>
                <a:cubicBezTo>
                  <a:pt x="4263545" y="5066153"/>
                  <a:pt x="3983572" y="5033832"/>
                  <a:pt x="3750480" y="5040000"/>
                </a:cubicBezTo>
                <a:cubicBezTo>
                  <a:pt x="3517388" y="5046168"/>
                  <a:pt x="3390620" y="5017006"/>
                  <a:pt x="3143047" y="5040000"/>
                </a:cubicBezTo>
                <a:cubicBezTo>
                  <a:pt x="2895474" y="5062994"/>
                  <a:pt x="2791712" y="5010522"/>
                  <a:pt x="2686079" y="5040000"/>
                </a:cubicBezTo>
                <a:cubicBezTo>
                  <a:pt x="2580446" y="5069478"/>
                  <a:pt x="2362413" y="5034489"/>
                  <a:pt x="2178957" y="5040000"/>
                </a:cubicBezTo>
                <a:cubicBezTo>
                  <a:pt x="1995501" y="5045511"/>
                  <a:pt x="1831784" y="5020655"/>
                  <a:pt x="1571524" y="5040000"/>
                </a:cubicBezTo>
                <a:cubicBezTo>
                  <a:pt x="1311264" y="5059345"/>
                  <a:pt x="1150189" y="4992685"/>
                  <a:pt x="913936" y="5040000"/>
                </a:cubicBezTo>
                <a:cubicBezTo>
                  <a:pt x="677683" y="5087315"/>
                  <a:pt x="317435" y="4947681"/>
                  <a:pt x="0" y="5040000"/>
                </a:cubicBezTo>
                <a:cubicBezTo>
                  <a:pt x="-57232" y="4823588"/>
                  <a:pt x="30772" y="4703591"/>
                  <a:pt x="0" y="4480000"/>
                </a:cubicBezTo>
                <a:cubicBezTo>
                  <a:pt x="-30772" y="4256409"/>
                  <a:pt x="10786" y="4103335"/>
                  <a:pt x="0" y="3819200"/>
                </a:cubicBezTo>
                <a:cubicBezTo>
                  <a:pt x="-10786" y="3535065"/>
                  <a:pt x="33068" y="3498333"/>
                  <a:pt x="0" y="3309600"/>
                </a:cubicBezTo>
                <a:cubicBezTo>
                  <a:pt x="-33068" y="3120867"/>
                  <a:pt x="78369" y="2939975"/>
                  <a:pt x="0" y="2648800"/>
                </a:cubicBezTo>
                <a:cubicBezTo>
                  <a:pt x="-78369" y="2357625"/>
                  <a:pt x="42872" y="2362656"/>
                  <a:pt x="0" y="2240000"/>
                </a:cubicBezTo>
                <a:cubicBezTo>
                  <a:pt x="-42872" y="2117344"/>
                  <a:pt x="14727" y="1806227"/>
                  <a:pt x="0" y="1680000"/>
                </a:cubicBezTo>
                <a:cubicBezTo>
                  <a:pt x="-14727" y="1553773"/>
                  <a:pt x="37633" y="1244675"/>
                  <a:pt x="0" y="1120000"/>
                </a:cubicBezTo>
                <a:cubicBezTo>
                  <a:pt x="-37633" y="995325"/>
                  <a:pt x="25198" y="842008"/>
                  <a:pt x="0" y="610400"/>
                </a:cubicBezTo>
                <a:cubicBezTo>
                  <a:pt x="-25198" y="378792"/>
                  <a:pt x="62273" y="298651"/>
                  <a:pt x="0" y="0"/>
                </a:cubicBezTo>
                <a:close/>
              </a:path>
            </a:pathLst>
          </a:custGeom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725430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force_dual_skinning_eigenmodes_sim_render">
            <a:hlinkClick r:id="" action="ppaction://media"/>
            <a:extLst>
              <a:ext uri="{FF2B5EF4-FFF2-40B4-BE49-F238E27FC236}">
                <a16:creationId xmlns:a16="http://schemas.microsoft.com/office/drawing/2014/main" id="{55731FDE-2380-45B1-9B8B-2C66A84109D2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7523" y="1253331"/>
            <a:ext cx="5040000" cy="5040000"/>
          </a:xfrm>
          <a:custGeom>
            <a:avLst/>
            <a:gdLst>
              <a:gd name="connsiteX0" fmla="*/ 0 w 5040000"/>
              <a:gd name="connsiteY0" fmla="*/ 0 h 5040000"/>
              <a:gd name="connsiteX1" fmla="*/ 660800 w 5040000"/>
              <a:gd name="connsiteY1" fmla="*/ 0 h 5040000"/>
              <a:gd name="connsiteX2" fmla="*/ 1120000 w 5040000"/>
              <a:gd name="connsiteY2" fmla="*/ 0 h 5040000"/>
              <a:gd name="connsiteX3" fmla="*/ 1680000 w 5040000"/>
              <a:gd name="connsiteY3" fmla="*/ 0 h 5040000"/>
              <a:gd name="connsiteX4" fmla="*/ 2290400 w 5040000"/>
              <a:gd name="connsiteY4" fmla="*/ 0 h 5040000"/>
              <a:gd name="connsiteX5" fmla="*/ 2699200 w 5040000"/>
              <a:gd name="connsiteY5" fmla="*/ 0 h 5040000"/>
              <a:gd name="connsiteX6" fmla="*/ 3108000 w 5040000"/>
              <a:gd name="connsiteY6" fmla="*/ 0 h 5040000"/>
              <a:gd name="connsiteX7" fmla="*/ 3768800 w 5040000"/>
              <a:gd name="connsiteY7" fmla="*/ 0 h 5040000"/>
              <a:gd name="connsiteX8" fmla="*/ 4328800 w 5040000"/>
              <a:gd name="connsiteY8" fmla="*/ 0 h 5040000"/>
              <a:gd name="connsiteX9" fmla="*/ 5040000 w 5040000"/>
              <a:gd name="connsiteY9" fmla="*/ 0 h 5040000"/>
              <a:gd name="connsiteX10" fmla="*/ 5040000 w 5040000"/>
              <a:gd name="connsiteY10" fmla="*/ 560000 h 5040000"/>
              <a:gd name="connsiteX11" fmla="*/ 5040000 w 5040000"/>
              <a:gd name="connsiteY11" fmla="*/ 1170400 h 5040000"/>
              <a:gd name="connsiteX12" fmla="*/ 5040000 w 5040000"/>
              <a:gd name="connsiteY12" fmla="*/ 1629600 h 5040000"/>
              <a:gd name="connsiteX13" fmla="*/ 5040000 w 5040000"/>
              <a:gd name="connsiteY13" fmla="*/ 2189600 h 5040000"/>
              <a:gd name="connsiteX14" fmla="*/ 5040000 w 5040000"/>
              <a:gd name="connsiteY14" fmla="*/ 2598400 h 5040000"/>
              <a:gd name="connsiteX15" fmla="*/ 5040000 w 5040000"/>
              <a:gd name="connsiteY15" fmla="*/ 3259200 h 5040000"/>
              <a:gd name="connsiteX16" fmla="*/ 5040000 w 5040000"/>
              <a:gd name="connsiteY16" fmla="*/ 3819200 h 5040000"/>
              <a:gd name="connsiteX17" fmla="*/ 5040000 w 5040000"/>
              <a:gd name="connsiteY17" fmla="*/ 4480000 h 5040000"/>
              <a:gd name="connsiteX18" fmla="*/ 5040000 w 5040000"/>
              <a:gd name="connsiteY18" fmla="*/ 5040000 h 5040000"/>
              <a:gd name="connsiteX19" fmla="*/ 4580800 w 5040000"/>
              <a:gd name="connsiteY19" fmla="*/ 5040000 h 5040000"/>
              <a:gd name="connsiteX20" fmla="*/ 3920000 w 5040000"/>
              <a:gd name="connsiteY20" fmla="*/ 5040000 h 5040000"/>
              <a:gd name="connsiteX21" fmla="*/ 3360000 w 5040000"/>
              <a:gd name="connsiteY21" fmla="*/ 5040000 h 5040000"/>
              <a:gd name="connsiteX22" fmla="*/ 2951200 w 5040000"/>
              <a:gd name="connsiteY22" fmla="*/ 5040000 h 5040000"/>
              <a:gd name="connsiteX23" fmla="*/ 2391200 w 5040000"/>
              <a:gd name="connsiteY23" fmla="*/ 5040000 h 5040000"/>
              <a:gd name="connsiteX24" fmla="*/ 1881600 w 5040000"/>
              <a:gd name="connsiteY24" fmla="*/ 5040000 h 5040000"/>
              <a:gd name="connsiteX25" fmla="*/ 1372000 w 5040000"/>
              <a:gd name="connsiteY25" fmla="*/ 5040000 h 5040000"/>
              <a:gd name="connsiteX26" fmla="*/ 862400 w 5040000"/>
              <a:gd name="connsiteY26" fmla="*/ 5040000 h 5040000"/>
              <a:gd name="connsiteX27" fmla="*/ 0 w 5040000"/>
              <a:gd name="connsiteY27" fmla="*/ 5040000 h 5040000"/>
              <a:gd name="connsiteX28" fmla="*/ 0 w 5040000"/>
              <a:gd name="connsiteY28" fmla="*/ 4429600 h 5040000"/>
              <a:gd name="connsiteX29" fmla="*/ 0 w 5040000"/>
              <a:gd name="connsiteY29" fmla="*/ 3920000 h 5040000"/>
              <a:gd name="connsiteX30" fmla="*/ 0 w 5040000"/>
              <a:gd name="connsiteY30" fmla="*/ 3511200 h 5040000"/>
              <a:gd name="connsiteX31" fmla="*/ 0 w 5040000"/>
              <a:gd name="connsiteY31" fmla="*/ 3001600 h 5040000"/>
              <a:gd name="connsiteX32" fmla="*/ 0 w 5040000"/>
              <a:gd name="connsiteY32" fmla="*/ 2391200 h 5040000"/>
              <a:gd name="connsiteX33" fmla="*/ 0 w 5040000"/>
              <a:gd name="connsiteY33" fmla="*/ 1730400 h 5040000"/>
              <a:gd name="connsiteX34" fmla="*/ 0 w 5040000"/>
              <a:gd name="connsiteY34" fmla="*/ 1321600 h 5040000"/>
              <a:gd name="connsiteX35" fmla="*/ 0 w 5040000"/>
              <a:gd name="connsiteY35" fmla="*/ 912800 h 5040000"/>
              <a:gd name="connsiteX36" fmla="*/ 0 w 5040000"/>
              <a:gd name="connsiteY36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040000" h="5040000" fill="none" extrusionOk="0">
                <a:moveTo>
                  <a:pt x="0" y="0"/>
                </a:moveTo>
                <a:cubicBezTo>
                  <a:pt x="170102" y="-60848"/>
                  <a:pt x="486886" y="53070"/>
                  <a:pt x="660800" y="0"/>
                </a:cubicBezTo>
                <a:cubicBezTo>
                  <a:pt x="834714" y="-53070"/>
                  <a:pt x="969320" y="39163"/>
                  <a:pt x="1120000" y="0"/>
                </a:cubicBezTo>
                <a:cubicBezTo>
                  <a:pt x="1270680" y="-39163"/>
                  <a:pt x="1508847" y="10682"/>
                  <a:pt x="1680000" y="0"/>
                </a:cubicBezTo>
                <a:cubicBezTo>
                  <a:pt x="1851153" y="-10682"/>
                  <a:pt x="2005924" y="67971"/>
                  <a:pt x="2290400" y="0"/>
                </a:cubicBezTo>
                <a:cubicBezTo>
                  <a:pt x="2574876" y="-67971"/>
                  <a:pt x="2578524" y="47869"/>
                  <a:pt x="2699200" y="0"/>
                </a:cubicBezTo>
                <a:cubicBezTo>
                  <a:pt x="2819876" y="-47869"/>
                  <a:pt x="2999382" y="27077"/>
                  <a:pt x="3108000" y="0"/>
                </a:cubicBezTo>
                <a:cubicBezTo>
                  <a:pt x="3216618" y="-27077"/>
                  <a:pt x="3444470" y="56715"/>
                  <a:pt x="3768800" y="0"/>
                </a:cubicBezTo>
                <a:cubicBezTo>
                  <a:pt x="4093130" y="-56715"/>
                  <a:pt x="4055691" y="5861"/>
                  <a:pt x="4328800" y="0"/>
                </a:cubicBezTo>
                <a:cubicBezTo>
                  <a:pt x="4601909" y="-5861"/>
                  <a:pt x="4881239" y="44542"/>
                  <a:pt x="5040000" y="0"/>
                </a:cubicBezTo>
                <a:cubicBezTo>
                  <a:pt x="5048662" y="245178"/>
                  <a:pt x="4987017" y="447669"/>
                  <a:pt x="5040000" y="560000"/>
                </a:cubicBezTo>
                <a:cubicBezTo>
                  <a:pt x="5092983" y="672331"/>
                  <a:pt x="5035288" y="913169"/>
                  <a:pt x="5040000" y="1170400"/>
                </a:cubicBezTo>
                <a:cubicBezTo>
                  <a:pt x="5044712" y="1427631"/>
                  <a:pt x="5002460" y="1447932"/>
                  <a:pt x="5040000" y="1629600"/>
                </a:cubicBezTo>
                <a:cubicBezTo>
                  <a:pt x="5077540" y="1811268"/>
                  <a:pt x="5009577" y="1927507"/>
                  <a:pt x="5040000" y="2189600"/>
                </a:cubicBezTo>
                <a:cubicBezTo>
                  <a:pt x="5070423" y="2451693"/>
                  <a:pt x="5008819" y="2499645"/>
                  <a:pt x="5040000" y="2598400"/>
                </a:cubicBezTo>
                <a:cubicBezTo>
                  <a:pt x="5071181" y="2697155"/>
                  <a:pt x="5018365" y="3051554"/>
                  <a:pt x="5040000" y="3259200"/>
                </a:cubicBezTo>
                <a:cubicBezTo>
                  <a:pt x="5061635" y="3466846"/>
                  <a:pt x="5024030" y="3572687"/>
                  <a:pt x="5040000" y="3819200"/>
                </a:cubicBezTo>
                <a:cubicBezTo>
                  <a:pt x="5055970" y="4065713"/>
                  <a:pt x="4965968" y="4302884"/>
                  <a:pt x="5040000" y="4480000"/>
                </a:cubicBezTo>
                <a:cubicBezTo>
                  <a:pt x="5114032" y="4657116"/>
                  <a:pt x="4987016" y="4901751"/>
                  <a:pt x="5040000" y="5040000"/>
                </a:cubicBezTo>
                <a:cubicBezTo>
                  <a:pt x="4844389" y="5069111"/>
                  <a:pt x="4689014" y="5016957"/>
                  <a:pt x="4580800" y="5040000"/>
                </a:cubicBezTo>
                <a:cubicBezTo>
                  <a:pt x="4472586" y="5063043"/>
                  <a:pt x="4197151" y="5011935"/>
                  <a:pt x="3920000" y="5040000"/>
                </a:cubicBezTo>
                <a:cubicBezTo>
                  <a:pt x="3642849" y="5068065"/>
                  <a:pt x="3577644" y="5035965"/>
                  <a:pt x="3360000" y="5040000"/>
                </a:cubicBezTo>
                <a:cubicBezTo>
                  <a:pt x="3142356" y="5044035"/>
                  <a:pt x="3038111" y="5033148"/>
                  <a:pt x="2951200" y="5040000"/>
                </a:cubicBezTo>
                <a:cubicBezTo>
                  <a:pt x="2864289" y="5046852"/>
                  <a:pt x="2515137" y="5016008"/>
                  <a:pt x="2391200" y="5040000"/>
                </a:cubicBezTo>
                <a:cubicBezTo>
                  <a:pt x="2267263" y="5063992"/>
                  <a:pt x="2108958" y="5037114"/>
                  <a:pt x="1881600" y="5040000"/>
                </a:cubicBezTo>
                <a:cubicBezTo>
                  <a:pt x="1654242" y="5042886"/>
                  <a:pt x="1566880" y="5024787"/>
                  <a:pt x="1372000" y="5040000"/>
                </a:cubicBezTo>
                <a:cubicBezTo>
                  <a:pt x="1177120" y="5055213"/>
                  <a:pt x="989338" y="5004763"/>
                  <a:pt x="862400" y="5040000"/>
                </a:cubicBezTo>
                <a:cubicBezTo>
                  <a:pt x="735462" y="5075237"/>
                  <a:pt x="219881" y="4938961"/>
                  <a:pt x="0" y="5040000"/>
                </a:cubicBezTo>
                <a:cubicBezTo>
                  <a:pt x="-28838" y="4873334"/>
                  <a:pt x="26478" y="4733652"/>
                  <a:pt x="0" y="4429600"/>
                </a:cubicBezTo>
                <a:cubicBezTo>
                  <a:pt x="-26478" y="4125548"/>
                  <a:pt x="1471" y="4056403"/>
                  <a:pt x="0" y="3920000"/>
                </a:cubicBezTo>
                <a:cubicBezTo>
                  <a:pt x="-1471" y="3783597"/>
                  <a:pt x="21217" y="3598336"/>
                  <a:pt x="0" y="3511200"/>
                </a:cubicBezTo>
                <a:cubicBezTo>
                  <a:pt x="-21217" y="3424064"/>
                  <a:pt x="40389" y="3190248"/>
                  <a:pt x="0" y="3001600"/>
                </a:cubicBezTo>
                <a:cubicBezTo>
                  <a:pt x="-40389" y="2812952"/>
                  <a:pt x="23349" y="2610970"/>
                  <a:pt x="0" y="2391200"/>
                </a:cubicBezTo>
                <a:cubicBezTo>
                  <a:pt x="-23349" y="2171430"/>
                  <a:pt x="46472" y="1991490"/>
                  <a:pt x="0" y="1730400"/>
                </a:cubicBezTo>
                <a:cubicBezTo>
                  <a:pt x="-46472" y="1469310"/>
                  <a:pt x="29411" y="1434066"/>
                  <a:pt x="0" y="1321600"/>
                </a:cubicBezTo>
                <a:cubicBezTo>
                  <a:pt x="-29411" y="1209134"/>
                  <a:pt x="12949" y="1050475"/>
                  <a:pt x="0" y="912800"/>
                </a:cubicBezTo>
                <a:cubicBezTo>
                  <a:pt x="-12949" y="775125"/>
                  <a:pt x="27689" y="440789"/>
                  <a:pt x="0" y="0"/>
                </a:cubicBezTo>
                <a:close/>
              </a:path>
              <a:path w="5040000" h="5040000" stroke="0" extrusionOk="0">
                <a:moveTo>
                  <a:pt x="0" y="0"/>
                </a:moveTo>
                <a:cubicBezTo>
                  <a:pt x="188724" y="-30781"/>
                  <a:pt x="355427" y="34787"/>
                  <a:pt x="509600" y="0"/>
                </a:cubicBezTo>
                <a:cubicBezTo>
                  <a:pt x="663773" y="-34787"/>
                  <a:pt x="770084" y="36665"/>
                  <a:pt x="918400" y="0"/>
                </a:cubicBezTo>
                <a:cubicBezTo>
                  <a:pt x="1066716" y="-36665"/>
                  <a:pt x="1345439" y="60773"/>
                  <a:pt x="1579200" y="0"/>
                </a:cubicBezTo>
                <a:cubicBezTo>
                  <a:pt x="1812961" y="-60773"/>
                  <a:pt x="1964411" y="49365"/>
                  <a:pt x="2088800" y="0"/>
                </a:cubicBezTo>
                <a:cubicBezTo>
                  <a:pt x="2213189" y="-49365"/>
                  <a:pt x="2476040" y="11617"/>
                  <a:pt x="2598400" y="0"/>
                </a:cubicBezTo>
                <a:cubicBezTo>
                  <a:pt x="2720760" y="-11617"/>
                  <a:pt x="2945947" y="26167"/>
                  <a:pt x="3259200" y="0"/>
                </a:cubicBezTo>
                <a:cubicBezTo>
                  <a:pt x="3572453" y="-26167"/>
                  <a:pt x="3520265" y="47883"/>
                  <a:pt x="3718400" y="0"/>
                </a:cubicBezTo>
                <a:cubicBezTo>
                  <a:pt x="3916535" y="-47883"/>
                  <a:pt x="4172792" y="9111"/>
                  <a:pt x="4379200" y="0"/>
                </a:cubicBezTo>
                <a:cubicBezTo>
                  <a:pt x="4585608" y="-9111"/>
                  <a:pt x="4727869" y="67141"/>
                  <a:pt x="5040000" y="0"/>
                </a:cubicBezTo>
                <a:cubicBezTo>
                  <a:pt x="5044259" y="205380"/>
                  <a:pt x="4988997" y="415864"/>
                  <a:pt x="5040000" y="560000"/>
                </a:cubicBezTo>
                <a:cubicBezTo>
                  <a:pt x="5091003" y="704136"/>
                  <a:pt x="4986069" y="956225"/>
                  <a:pt x="5040000" y="1120000"/>
                </a:cubicBezTo>
                <a:cubicBezTo>
                  <a:pt x="5093931" y="1283775"/>
                  <a:pt x="5028154" y="1600162"/>
                  <a:pt x="5040000" y="1730400"/>
                </a:cubicBezTo>
                <a:cubicBezTo>
                  <a:pt x="5051846" y="1860638"/>
                  <a:pt x="5028151" y="1995901"/>
                  <a:pt x="5040000" y="2139200"/>
                </a:cubicBezTo>
                <a:cubicBezTo>
                  <a:pt x="5051849" y="2282499"/>
                  <a:pt x="5016361" y="2523712"/>
                  <a:pt x="5040000" y="2699200"/>
                </a:cubicBezTo>
                <a:cubicBezTo>
                  <a:pt x="5063639" y="2874688"/>
                  <a:pt x="5024213" y="2991870"/>
                  <a:pt x="5040000" y="3259200"/>
                </a:cubicBezTo>
                <a:cubicBezTo>
                  <a:pt x="5055787" y="3526530"/>
                  <a:pt x="5025441" y="3688392"/>
                  <a:pt x="5040000" y="3819200"/>
                </a:cubicBezTo>
                <a:cubicBezTo>
                  <a:pt x="5054559" y="3950008"/>
                  <a:pt x="5000887" y="4195533"/>
                  <a:pt x="5040000" y="4429600"/>
                </a:cubicBezTo>
                <a:cubicBezTo>
                  <a:pt x="5079113" y="4663667"/>
                  <a:pt x="5035083" y="4737512"/>
                  <a:pt x="5040000" y="5040000"/>
                </a:cubicBezTo>
                <a:cubicBezTo>
                  <a:pt x="4786631" y="5112180"/>
                  <a:pt x="4618305" y="4975133"/>
                  <a:pt x="4429600" y="5040000"/>
                </a:cubicBezTo>
                <a:cubicBezTo>
                  <a:pt x="4240895" y="5104867"/>
                  <a:pt x="4085901" y="5030897"/>
                  <a:pt x="3970400" y="5040000"/>
                </a:cubicBezTo>
                <a:cubicBezTo>
                  <a:pt x="3854899" y="5049103"/>
                  <a:pt x="3575429" y="4977712"/>
                  <a:pt x="3309600" y="5040000"/>
                </a:cubicBezTo>
                <a:cubicBezTo>
                  <a:pt x="3043771" y="5102288"/>
                  <a:pt x="2988130" y="5018533"/>
                  <a:pt x="2749600" y="5040000"/>
                </a:cubicBezTo>
                <a:cubicBezTo>
                  <a:pt x="2511070" y="5061467"/>
                  <a:pt x="2470654" y="4994103"/>
                  <a:pt x="2290400" y="5040000"/>
                </a:cubicBezTo>
                <a:cubicBezTo>
                  <a:pt x="2110146" y="5085897"/>
                  <a:pt x="1928172" y="5008486"/>
                  <a:pt x="1730400" y="5040000"/>
                </a:cubicBezTo>
                <a:cubicBezTo>
                  <a:pt x="1532628" y="5071514"/>
                  <a:pt x="1480299" y="5007768"/>
                  <a:pt x="1321600" y="5040000"/>
                </a:cubicBezTo>
                <a:cubicBezTo>
                  <a:pt x="1162901" y="5072232"/>
                  <a:pt x="1094438" y="5000694"/>
                  <a:pt x="912800" y="5040000"/>
                </a:cubicBezTo>
                <a:cubicBezTo>
                  <a:pt x="731162" y="5079306"/>
                  <a:pt x="416861" y="4975232"/>
                  <a:pt x="0" y="5040000"/>
                </a:cubicBezTo>
                <a:cubicBezTo>
                  <a:pt x="-29411" y="4888514"/>
                  <a:pt x="28140" y="4715335"/>
                  <a:pt x="0" y="4580800"/>
                </a:cubicBezTo>
                <a:cubicBezTo>
                  <a:pt x="-28140" y="4446265"/>
                  <a:pt x="69902" y="4219996"/>
                  <a:pt x="0" y="3920000"/>
                </a:cubicBezTo>
                <a:cubicBezTo>
                  <a:pt x="-69902" y="3620004"/>
                  <a:pt x="42215" y="3548715"/>
                  <a:pt x="0" y="3410400"/>
                </a:cubicBezTo>
                <a:cubicBezTo>
                  <a:pt x="-42215" y="3272085"/>
                  <a:pt x="14085" y="3123355"/>
                  <a:pt x="0" y="3001600"/>
                </a:cubicBezTo>
                <a:cubicBezTo>
                  <a:pt x="-14085" y="2879845"/>
                  <a:pt x="54904" y="2624207"/>
                  <a:pt x="0" y="2391200"/>
                </a:cubicBezTo>
                <a:cubicBezTo>
                  <a:pt x="-54904" y="2158193"/>
                  <a:pt x="24296" y="2081466"/>
                  <a:pt x="0" y="1932000"/>
                </a:cubicBezTo>
                <a:cubicBezTo>
                  <a:pt x="-24296" y="1782534"/>
                  <a:pt x="53517" y="1556781"/>
                  <a:pt x="0" y="1321600"/>
                </a:cubicBezTo>
                <a:cubicBezTo>
                  <a:pt x="-53517" y="1086419"/>
                  <a:pt x="34577" y="846044"/>
                  <a:pt x="0" y="660800"/>
                </a:cubicBezTo>
                <a:cubicBezTo>
                  <a:pt x="-34577" y="475556"/>
                  <a:pt x="45487" y="299762"/>
                  <a:pt x="0" y="0"/>
                </a:cubicBezTo>
                <a:close/>
              </a:path>
            </a:pathLst>
          </a:custGeom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99C1142-A781-46C9-9993-A66DA2F03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7070"/>
            <a:ext cx="4198034" cy="1325563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C00000"/>
                </a:solidFill>
              </a:rPr>
              <a:t>Modal Analysis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25B9FB-4505-4C14-8634-2577DDADB7F2}"/>
              </a:ext>
            </a:extLst>
          </p:cNvPr>
          <p:cNvSpPr txBox="1">
            <a:spLocks/>
          </p:cNvSpPr>
          <p:nvPr/>
        </p:nvSpPr>
        <p:spPr>
          <a:xfrm>
            <a:off x="7111380" y="977070"/>
            <a:ext cx="41980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75000"/>
                  </a:schemeClr>
                </a:solidFill>
                <a:latin typeface="Aktiv Grotesk Cd Trial Black" panose="020B0906020203020204" pitchFamily="34" charset="0"/>
                <a:ea typeface="Aktiv Grotesk Cd Trial Black" panose="020B0906020203020204" pitchFamily="34" charset="0"/>
                <a:cs typeface="Aktiv Grotesk Cd Trial Black" panose="020B0906020203020204" pitchFamily="34" charset="0"/>
              </a:defRPr>
            </a:lvl1pPr>
          </a:lstStyle>
          <a:p>
            <a:pPr algn="ctr"/>
            <a:r>
              <a:rPr lang="en-CA" dirty="0"/>
              <a:t>Ours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C978FF-1A7D-4BF0-9C3C-D395824E4C7D}"/>
              </a:ext>
            </a:extLst>
          </p:cNvPr>
          <p:cNvSpPr/>
          <p:nvPr/>
        </p:nvSpPr>
        <p:spPr>
          <a:xfrm>
            <a:off x="293039" y="-66782"/>
            <a:ext cx="6006904" cy="654163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657CEB-A5C4-4365-8F6C-CA127294BFEF}"/>
              </a:ext>
            </a:extLst>
          </p:cNvPr>
          <p:cNvSpPr/>
          <p:nvPr/>
        </p:nvSpPr>
        <p:spPr>
          <a:xfrm>
            <a:off x="6251333" y="103163"/>
            <a:ext cx="6006904" cy="654163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371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D629-A97F-434C-8712-ACEB336FF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A8F67-9B05-4E18-8C39-2D0A9C5FB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force_dual_eigs_left_front_leg_edge_vis">
            <a:hlinkClick r:id="" action="ppaction://media"/>
            <a:extLst>
              <a:ext uri="{FF2B5EF4-FFF2-40B4-BE49-F238E27FC236}">
                <a16:creationId xmlns:a16="http://schemas.microsoft.com/office/drawing/2014/main" id="{36CDDE94-40AE-456C-8A8D-6D66C54E51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6945"/>
          <a:stretch>
            <a:fillRect/>
          </a:stretch>
        </p:blipFill>
        <p:spPr>
          <a:xfrm>
            <a:off x="5488715" y="933974"/>
            <a:ext cx="6605720" cy="7953375"/>
          </a:xfrm>
          <a:prstGeom prst="rect">
            <a:avLst/>
          </a:prstGeom>
        </p:spPr>
      </p:pic>
      <p:pic>
        <p:nvPicPr>
          <p:cNvPr id="5" name="eigs_left_front_leg_edge_vis">
            <a:hlinkClick r:id="" action="ppaction://media"/>
            <a:extLst>
              <a:ext uri="{FF2B5EF4-FFF2-40B4-BE49-F238E27FC236}">
                <a16:creationId xmlns:a16="http://schemas.microsoft.com/office/drawing/2014/main" id="{87611B50-90BF-40D9-B098-A82C2E08E1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19085" y="933974"/>
            <a:ext cx="7953375" cy="79533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D65C38-8F48-4E1E-855F-0444E751321A}"/>
              </a:ext>
            </a:extLst>
          </p:cNvPr>
          <p:cNvSpPr txBox="1">
            <a:spLocks/>
          </p:cNvSpPr>
          <p:nvPr/>
        </p:nvSpPr>
        <p:spPr>
          <a:xfrm>
            <a:off x="-100644" y="379105"/>
            <a:ext cx="5479855" cy="1297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defRPr>
            </a:lvl1pPr>
          </a:lstStyle>
          <a:p>
            <a:pPr algn="ctr"/>
            <a:r>
              <a:rPr lang="en-CA" b="1" dirty="0">
                <a:solidFill>
                  <a:srgbClr val="C00000"/>
                </a:solidFill>
                <a:latin typeface="Aktiv Grotesk Cd Trial Black" panose="020B0906020203020204" pitchFamily="34" charset="0"/>
                <a:ea typeface="Aktiv Grotesk Cd Trial Black" panose="020B0906020203020204" pitchFamily="34" charset="0"/>
                <a:cs typeface="Aktiv Grotesk Cd Trial Black" panose="020B0906020203020204" pitchFamily="34" charset="0"/>
              </a:rPr>
              <a:t>Modal </a:t>
            </a:r>
          </a:p>
          <a:p>
            <a:pPr algn="ctr"/>
            <a:r>
              <a:rPr lang="en-CA" b="1" dirty="0">
                <a:solidFill>
                  <a:srgbClr val="C00000"/>
                </a:solidFill>
                <a:latin typeface="Aktiv Grotesk Cd Trial Black" panose="020B0906020203020204" pitchFamily="34" charset="0"/>
                <a:ea typeface="Aktiv Grotesk Cd Trial Black" panose="020B0906020203020204" pitchFamily="34" charset="0"/>
                <a:cs typeface="Aktiv Grotesk Cd Trial Black" panose="020B0906020203020204" pitchFamily="34" charset="0"/>
              </a:rPr>
              <a:t>Analysis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C8F5E0-265C-415F-A90B-81A23FA04325}"/>
              </a:ext>
            </a:extLst>
          </p:cNvPr>
          <p:cNvSpPr txBox="1">
            <a:spLocks/>
          </p:cNvSpPr>
          <p:nvPr/>
        </p:nvSpPr>
        <p:spPr>
          <a:xfrm>
            <a:off x="6253297" y="379105"/>
            <a:ext cx="54798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defRPr>
            </a:lvl1pPr>
          </a:lstStyle>
          <a:p>
            <a:pPr algn="ctr"/>
            <a:r>
              <a:rPr lang="en-CA" b="1" dirty="0">
                <a:solidFill>
                  <a:schemeClr val="accent5">
                    <a:lumMod val="75000"/>
                  </a:schemeClr>
                </a:solidFill>
                <a:latin typeface="Aktiv Grotesk Cd Trial Black" panose="020B0906020203020204" pitchFamily="34" charset="0"/>
                <a:ea typeface="Aktiv Grotesk Cd Trial Black" panose="020B0906020203020204" pitchFamily="34" charset="0"/>
                <a:cs typeface="Aktiv Grotesk Cd Trial Black" panose="020B0906020203020204" pitchFamily="34" charset="0"/>
              </a:rPr>
              <a:t>Ours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C0FB55-5175-4195-BA9F-EB5E9E2F23C6}"/>
              </a:ext>
            </a:extLst>
          </p:cNvPr>
          <p:cNvCxnSpPr/>
          <p:nvPr/>
        </p:nvCxnSpPr>
        <p:spPr>
          <a:xfrm>
            <a:off x="6096000" y="1676706"/>
            <a:ext cx="0" cy="47311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C8A6BEF-9CA8-475C-9349-9063B83750D4}"/>
              </a:ext>
            </a:extLst>
          </p:cNvPr>
          <p:cNvSpPr/>
          <p:nvPr/>
        </p:nvSpPr>
        <p:spPr>
          <a:xfrm>
            <a:off x="6630460" y="647917"/>
            <a:ext cx="5376297" cy="625932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905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84E5-B536-4E92-96E8-4CB4BD91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DE3C4-E1AE-4360-AC9B-A66130717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35105"/>
            <a:ext cx="10515600" cy="994948"/>
          </a:xfrm>
        </p:spPr>
        <p:txBody>
          <a:bodyPr/>
          <a:lstStyle/>
          <a:p>
            <a:pPr marL="0" indent="0" algn="ctr">
              <a:buNone/>
            </a:pPr>
            <a:r>
              <a:rPr lang="en-CA" dirty="0"/>
              <a:t>Reduced Order Modelling requires as input</a:t>
            </a:r>
            <a:br>
              <a:rPr lang="en-CA" dirty="0"/>
            </a:br>
            <a:r>
              <a:rPr lang="en-CA" dirty="0"/>
              <a:t>force distributions that will be observed at run-time.</a:t>
            </a:r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578D063-2E29-458A-B3E1-C1DF909D75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6859" y="2012310"/>
                <a:ext cx="10515600" cy="5885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tabLst/>
                  <a:defRPr sz="28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24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20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CA" dirty="0"/>
                  <a:t>Subspace construction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CA" dirty="0"/>
                  <a:t> Vibration analysis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578D063-2E29-458A-B3E1-C1DF909D7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59" y="2012310"/>
                <a:ext cx="10515600" cy="588528"/>
              </a:xfrm>
              <a:prstGeom prst="rect">
                <a:avLst/>
              </a:prstGeom>
              <a:blipFill>
                <a:blip r:embed="rId3"/>
                <a:stretch>
                  <a:fillRect t="-16495" b="-1030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883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C8E6A-86A1-40F2-ADFF-2717E1982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Thank You!</a:t>
            </a:r>
          </a:p>
        </p:txBody>
      </p:sp>
      <p:pic>
        <p:nvPicPr>
          <p:cNvPr id="4098" name="Picture 2" descr="Philip ETTER | PhD Student | Stanford University, Stanford | SU | Institute  for Computational and Mathematical Engineering | Research profile">
            <a:extLst>
              <a:ext uri="{FF2B5EF4-FFF2-40B4-BE49-F238E27FC236}">
                <a16:creationId xmlns:a16="http://schemas.microsoft.com/office/drawing/2014/main" id="{F38C8D77-D641-4000-91A2-AEF3D0337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745" y="2023404"/>
            <a:ext cx="2753163" cy="275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urizio Chiaramonte - Meta | LinkedIn">
            <a:extLst>
              <a:ext uri="{FF2B5EF4-FFF2-40B4-BE49-F238E27FC236}">
                <a16:creationId xmlns:a16="http://schemas.microsoft.com/office/drawing/2014/main" id="{98E8D7C2-A536-449E-865C-2B3D624FE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91" y="2023404"/>
            <a:ext cx="2753163" cy="275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lumbia Computer Graphics Group">
            <a:extLst>
              <a:ext uri="{FF2B5EF4-FFF2-40B4-BE49-F238E27FC236}">
                <a16:creationId xmlns:a16="http://schemas.microsoft.com/office/drawing/2014/main" id="{77879B1C-0DCF-4DFC-82CB-6130F62B3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37" y="2023404"/>
            <a:ext cx="2753163" cy="275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uthor Image">
            <a:extLst>
              <a:ext uri="{FF2B5EF4-FFF2-40B4-BE49-F238E27FC236}">
                <a16:creationId xmlns:a16="http://schemas.microsoft.com/office/drawing/2014/main" id="{73BDC6F9-0FE3-4266-ACD4-907B45696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0" y="2023403"/>
            <a:ext cx="2811796" cy="275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8C2040-3D94-4858-8A9D-F2C48D0157D8}"/>
              </a:ext>
            </a:extLst>
          </p:cNvPr>
          <p:cNvSpPr txBox="1"/>
          <p:nvPr/>
        </p:nvSpPr>
        <p:spPr>
          <a:xfrm>
            <a:off x="588198" y="4964446"/>
            <a:ext cx="2628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Otman Benchekroun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7009B-5A05-496C-845E-BD1C9FBC0275}"/>
              </a:ext>
            </a:extLst>
          </p:cNvPr>
          <p:cNvSpPr txBox="1"/>
          <p:nvPr/>
        </p:nvSpPr>
        <p:spPr>
          <a:xfrm>
            <a:off x="3217098" y="4981280"/>
            <a:ext cx="2628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Eitan Grinspun 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85CB9D-4E08-455B-9C0D-7C6E7A24187C}"/>
              </a:ext>
            </a:extLst>
          </p:cNvPr>
          <p:cNvSpPr txBox="1"/>
          <p:nvPr/>
        </p:nvSpPr>
        <p:spPr>
          <a:xfrm>
            <a:off x="6130291" y="5056138"/>
            <a:ext cx="2628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Maurizio Chiaramonte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4921CD-7FFF-4730-8D1C-BCE587263BF9}"/>
              </a:ext>
            </a:extLst>
          </p:cNvPr>
          <p:cNvSpPr txBox="1"/>
          <p:nvPr/>
        </p:nvSpPr>
        <p:spPr>
          <a:xfrm>
            <a:off x="8974902" y="5109283"/>
            <a:ext cx="2628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Philip Allen Etter 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426D973-6243-41D4-BBD5-4CEB39846963}"/>
              </a:ext>
            </a:extLst>
          </p:cNvPr>
          <p:cNvSpPr txBox="1">
            <a:spLocks/>
          </p:cNvSpPr>
          <p:nvPr/>
        </p:nvSpPr>
        <p:spPr>
          <a:xfrm>
            <a:off x="838200" y="55009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75000"/>
                  </a:schemeClr>
                </a:solidFill>
                <a:latin typeface="Aktiv Grotesk Cd Trial Black" panose="020B0906020203020204" pitchFamily="34" charset="0"/>
                <a:ea typeface="Aktiv Grotesk Cd Trial Black" panose="020B0906020203020204" pitchFamily="34" charset="0"/>
                <a:cs typeface="Aktiv Grotesk Cd Trial Black" panose="020B0906020203020204" pitchFamily="34" charset="0"/>
              </a:defRPr>
            </a:lvl1pPr>
          </a:lstStyle>
          <a:p>
            <a:r>
              <a:rPr lang="en-CA" dirty="0"/>
              <a:t>Stay tuned…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87850-8CED-4CB6-9478-CCDF2022A6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031"/>
          <a:stretch/>
        </p:blipFill>
        <p:spPr>
          <a:xfrm>
            <a:off x="7646990" y="5497990"/>
            <a:ext cx="469648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3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33492-BC28-436A-B115-2CFE9EDE8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Resonance</a:t>
            </a:r>
          </a:p>
        </p:txBody>
      </p:sp>
      <p:pic>
        <p:nvPicPr>
          <p:cNvPr id="4" name="Water Goblet Resonance">
            <a:hlinkClick r:id="" action="ppaction://media"/>
            <a:extLst>
              <a:ext uri="{FF2B5EF4-FFF2-40B4-BE49-F238E27FC236}">
                <a16:creationId xmlns:a16="http://schemas.microsoft.com/office/drawing/2014/main" id="{AB494B4B-E78F-49DD-B82B-2FA9018D581C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99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8405" y="1690688"/>
            <a:ext cx="7559040" cy="4251864"/>
          </a:xfrm>
          <a:custGeom>
            <a:avLst/>
            <a:gdLst>
              <a:gd name="connsiteX0" fmla="*/ 0 w 7559040"/>
              <a:gd name="connsiteY0" fmla="*/ 0 h 4251864"/>
              <a:gd name="connsiteX1" fmla="*/ 581465 w 7559040"/>
              <a:gd name="connsiteY1" fmla="*/ 0 h 4251864"/>
              <a:gd name="connsiteX2" fmla="*/ 1314110 w 7559040"/>
              <a:gd name="connsiteY2" fmla="*/ 0 h 4251864"/>
              <a:gd name="connsiteX3" fmla="*/ 1819984 w 7559040"/>
              <a:gd name="connsiteY3" fmla="*/ 0 h 4251864"/>
              <a:gd name="connsiteX4" fmla="*/ 2325858 w 7559040"/>
              <a:gd name="connsiteY4" fmla="*/ 0 h 4251864"/>
              <a:gd name="connsiteX5" fmla="*/ 2907323 w 7559040"/>
              <a:gd name="connsiteY5" fmla="*/ 0 h 4251864"/>
              <a:gd name="connsiteX6" fmla="*/ 3564378 w 7559040"/>
              <a:gd name="connsiteY6" fmla="*/ 0 h 4251864"/>
              <a:gd name="connsiteX7" fmla="*/ 4221433 w 7559040"/>
              <a:gd name="connsiteY7" fmla="*/ 0 h 4251864"/>
              <a:gd name="connsiteX8" fmla="*/ 4878488 w 7559040"/>
              <a:gd name="connsiteY8" fmla="*/ 0 h 4251864"/>
              <a:gd name="connsiteX9" fmla="*/ 5611134 w 7559040"/>
              <a:gd name="connsiteY9" fmla="*/ 0 h 4251864"/>
              <a:gd name="connsiteX10" fmla="*/ 6192598 w 7559040"/>
              <a:gd name="connsiteY10" fmla="*/ 0 h 4251864"/>
              <a:gd name="connsiteX11" fmla="*/ 6849653 w 7559040"/>
              <a:gd name="connsiteY11" fmla="*/ 0 h 4251864"/>
              <a:gd name="connsiteX12" fmla="*/ 7559040 w 7559040"/>
              <a:gd name="connsiteY12" fmla="*/ 0 h 4251864"/>
              <a:gd name="connsiteX13" fmla="*/ 7559040 w 7559040"/>
              <a:gd name="connsiteY13" fmla="*/ 531483 h 4251864"/>
              <a:gd name="connsiteX14" fmla="*/ 7559040 w 7559040"/>
              <a:gd name="connsiteY14" fmla="*/ 1105485 h 4251864"/>
              <a:gd name="connsiteX15" fmla="*/ 7559040 w 7559040"/>
              <a:gd name="connsiteY15" fmla="*/ 1722005 h 4251864"/>
              <a:gd name="connsiteX16" fmla="*/ 7559040 w 7559040"/>
              <a:gd name="connsiteY16" fmla="*/ 2296007 h 4251864"/>
              <a:gd name="connsiteX17" fmla="*/ 7559040 w 7559040"/>
              <a:gd name="connsiteY17" fmla="*/ 2742452 h 4251864"/>
              <a:gd name="connsiteX18" fmla="*/ 7559040 w 7559040"/>
              <a:gd name="connsiteY18" fmla="*/ 3316454 h 4251864"/>
              <a:gd name="connsiteX19" fmla="*/ 7559040 w 7559040"/>
              <a:gd name="connsiteY19" fmla="*/ 4251864 h 4251864"/>
              <a:gd name="connsiteX20" fmla="*/ 7128756 w 7559040"/>
              <a:gd name="connsiteY20" fmla="*/ 4251864 h 4251864"/>
              <a:gd name="connsiteX21" fmla="*/ 6774063 w 7559040"/>
              <a:gd name="connsiteY21" fmla="*/ 4251864 h 4251864"/>
              <a:gd name="connsiteX22" fmla="*/ 6268189 w 7559040"/>
              <a:gd name="connsiteY22" fmla="*/ 4251864 h 4251864"/>
              <a:gd name="connsiteX23" fmla="*/ 5611134 w 7559040"/>
              <a:gd name="connsiteY23" fmla="*/ 4251864 h 4251864"/>
              <a:gd name="connsiteX24" fmla="*/ 5180850 w 7559040"/>
              <a:gd name="connsiteY24" fmla="*/ 4251864 h 4251864"/>
              <a:gd name="connsiteX25" fmla="*/ 4448204 w 7559040"/>
              <a:gd name="connsiteY25" fmla="*/ 4251864 h 4251864"/>
              <a:gd name="connsiteX26" fmla="*/ 3715559 w 7559040"/>
              <a:gd name="connsiteY26" fmla="*/ 4251864 h 4251864"/>
              <a:gd name="connsiteX27" fmla="*/ 3134094 w 7559040"/>
              <a:gd name="connsiteY27" fmla="*/ 4251864 h 4251864"/>
              <a:gd name="connsiteX28" fmla="*/ 2401449 w 7559040"/>
              <a:gd name="connsiteY28" fmla="*/ 4251864 h 4251864"/>
              <a:gd name="connsiteX29" fmla="*/ 1819984 w 7559040"/>
              <a:gd name="connsiteY29" fmla="*/ 4251864 h 4251864"/>
              <a:gd name="connsiteX30" fmla="*/ 1162929 w 7559040"/>
              <a:gd name="connsiteY30" fmla="*/ 4251864 h 4251864"/>
              <a:gd name="connsiteX31" fmla="*/ 808236 w 7559040"/>
              <a:gd name="connsiteY31" fmla="*/ 4251864 h 4251864"/>
              <a:gd name="connsiteX32" fmla="*/ 0 w 7559040"/>
              <a:gd name="connsiteY32" fmla="*/ 4251864 h 4251864"/>
              <a:gd name="connsiteX33" fmla="*/ 0 w 7559040"/>
              <a:gd name="connsiteY33" fmla="*/ 3762900 h 4251864"/>
              <a:gd name="connsiteX34" fmla="*/ 0 w 7559040"/>
              <a:gd name="connsiteY34" fmla="*/ 3273935 h 4251864"/>
              <a:gd name="connsiteX35" fmla="*/ 0 w 7559040"/>
              <a:gd name="connsiteY35" fmla="*/ 2827490 h 4251864"/>
              <a:gd name="connsiteX36" fmla="*/ 0 w 7559040"/>
              <a:gd name="connsiteY36" fmla="*/ 2338525 h 4251864"/>
              <a:gd name="connsiteX37" fmla="*/ 0 w 7559040"/>
              <a:gd name="connsiteY37" fmla="*/ 1764524 h 4251864"/>
              <a:gd name="connsiteX38" fmla="*/ 0 w 7559040"/>
              <a:gd name="connsiteY38" fmla="*/ 1318078 h 4251864"/>
              <a:gd name="connsiteX39" fmla="*/ 0 w 7559040"/>
              <a:gd name="connsiteY39" fmla="*/ 914151 h 4251864"/>
              <a:gd name="connsiteX40" fmla="*/ 0 w 7559040"/>
              <a:gd name="connsiteY40" fmla="*/ 0 h 425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559040" h="4251864" fill="none" extrusionOk="0">
                <a:moveTo>
                  <a:pt x="0" y="0"/>
                </a:moveTo>
                <a:cubicBezTo>
                  <a:pt x="127913" y="-63156"/>
                  <a:pt x="321564" y="36617"/>
                  <a:pt x="581465" y="0"/>
                </a:cubicBezTo>
                <a:cubicBezTo>
                  <a:pt x="841367" y="-36617"/>
                  <a:pt x="958736" y="466"/>
                  <a:pt x="1314110" y="0"/>
                </a:cubicBezTo>
                <a:cubicBezTo>
                  <a:pt x="1669485" y="-466"/>
                  <a:pt x="1579893" y="57405"/>
                  <a:pt x="1819984" y="0"/>
                </a:cubicBezTo>
                <a:cubicBezTo>
                  <a:pt x="2060075" y="-57405"/>
                  <a:pt x="2178359" y="25876"/>
                  <a:pt x="2325858" y="0"/>
                </a:cubicBezTo>
                <a:cubicBezTo>
                  <a:pt x="2473357" y="-25876"/>
                  <a:pt x="2778300" y="12639"/>
                  <a:pt x="2907323" y="0"/>
                </a:cubicBezTo>
                <a:cubicBezTo>
                  <a:pt x="3036346" y="-12639"/>
                  <a:pt x="3404342" y="2931"/>
                  <a:pt x="3564378" y="0"/>
                </a:cubicBezTo>
                <a:cubicBezTo>
                  <a:pt x="3724415" y="-2931"/>
                  <a:pt x="4053585" y="9009"/>
                  <a:pt x="4221433" y="0"/>
                </a:cubicBezTo>
                <a:cubicBezTo>
                  <a:pt x="4389281" y="-9009"/>
                  <a:pt x="4565908" y="38902"/>
                  <a:pt x="4878488" y="0"/>
                </a:cubicBezTo>
                <a:cubicBezTo>
                  <a:pt x="5191068" y="-38902"/>
                  <a:pt x="5340261" y="10798"/>
                  <a:pt x="5611134" y="0"/>
                </a:cubicBezTo>
                <a:cubicBezTo>
                  <a:pt x="5882007" y="-10798"/>
                  <a:pt x="5905714" y="35302"/>
                  <a:pt x="6192598" y="0"/>
                </a:cubicBezTo>
                <a:cubicBezTo>
                  <a:pt x="6479482" y="-35302"/>
                  <a:pt x="6552536" y="22111"/>
                  <a:pt x="6849653" y="0"/>
                </a:cubicBezTo>
                <a:cubicBezTo>
                  <a:pt x="7146771" y="-22111"/>
                  <a:pt x="7355040" y="49009"/>
                  <a:pt x="7559040" y="0"/>
                </a:cubicBezTo>
                <a:cubicBezTo>
                  <a:pt x="7565614" y="157586"/>
                  <a:pt x="7534623" y="300349"/>
                  <a:pt x="7559040" y="531483"/>
                </a:cubicBezTo>
                <a:cubicBezTo>
                  <a:pt x="7583457" y="762617"/>
                  <a:pt x="7533261" y="872338"/>
                  <a:pt x="7559040" y="1105485"/>
                </a:cubicBezTo>
                <a:cubicBezTo>
                  <a:pt x="7584819" y="1338632"/>
                  <a:pt x="7514478" y="1416232"/>
                  <a:pt x="7559040" y="1722005"/>
                </a:cubicBezTo>
                <a:cubicBezTo>
                  <a:pt x="7603602" y="2027778"/>
                  <a:pt x="7516820" y="2139441"/>
                  <a:pt x="7559040" y="2296007"/>
                </a:cubicBezTo>
                <a:cubicBezTo>
                  <a:pt x="7601260" y="2452573"/>
                  <a:pt x="7508969" y="2623108"/>
                  <a:pt x="7559040" y="2742452"/>
                </a:cubicBezTo>
                <a:cubicBezTo>
                  <a:pt x="7609111" y="2861796"/>
                  <a:pt x="7508575" y="3074648"/>
                  <a:pt x="7559040" y="3316454"/>
                </a:cubicBezTo>
                <a:cubicBezTo>
                  <a:pt x="7609505" y="3558260"/>
                  <a:pt x="7517737" y="3846894"/>
                  <a:pt x="7559040" y="4251864"/>
                </a:cubicBezTo>
                <a:cubicBezTo>
                  <a:pt x="7347282" y="4266630"/>
                  <a:pt x="7293513" y="4245527"/>
                  <a:pt x="7128756" y="4251864"/>
                </a:cubicBezTo>
                <a:cubicBezTo>
                  <a:pt x="6963999" y="4258201"/>
                  <a:pt x="6917644" y="4209383"/>
                  <a:pt x="6774063" y="4251864"/>
                </a:cubicBezTo>
                <a:cubicBezTo>
                  <a:pt x="6630482" y="4294345"/>
                  <a:pt x="6444248" y="4244551"/>
                  <a:pt x="6268189" y="4251864"/>
                </a:cubicBezTo>
                <a:cubicBezTo>
                  <a:pt x="6092130" y="4259177"/>
                  <a:pt x="5879371" y="4235481"/>
                  <a:pt x="5611134" y="4251864"/>
                </a:cubicBezTo>
                <a:cubicBezTo>
                  <a:pt x="5342898" y="4268247"/>
                  <a:pt x="5316040" y="4248601"/>
                  <a:pt x="5180850" y="4251864"/>
                </a:cubicBezTo>
                <a:cubicBezTo>
                  <a:pt x="5045660" y="4255127"/>
                  <a:pt x="4750695" y="4200756"/>
                  <a:pt x="4448204" y="4251864"/>
                </a:cubicBezTo>
                <a:cubicBezTo>
                  <a:pt x="4145713" y="4302972"/>
                  <a:pt x="4030829" y="4184670"/>
                  <a:pt x="3715559" y="4251864"/>
                </a:cubicBezTo>
                <a:cubicBezTo>
                  <a:pt x="3400290" y="4319058"/>
                  <a:pt x="3418139" y="4210057"/>
                  <a:pt x="3134094" y="4251864"/>
                </a:cubicBezTo>
                <a:cubicBezTo>
                  <a:pt x="2850049" y="4293671"/>
                  <a:pt x="2676028" y="4180693"/>
                  <a:pt x="2401449" y="4251864"/>
                </a:cubicBezTo>
                <a:cubicBezTo>
                  <a:pt x="2126871" y="4323035"/>
                  <a:pt x="1945457" y="4207166"/>
                  <a:pt x="1819984" y="4251864"/>
                </a:cubicBezTo>
                <a:cubicBezTo>
                  <a:pt x="1694511" y="4296562"/>
                  <a:pt x="1359876" y="4239448"/>
                  <a:pt x="1162929" y="4251864"/>
                </a:cubicBezTo>
                <a:cubicBezTo>
                  <a:pt x="965983" y="4264280"/>
                  <a:pt x="953673" y="4237085"/>
                  <a:pt x="808236" y="4251864"/>
                </a:cubicBezTo>
                <a:cubicBezTo>
                  <a:pt x="662799" y="4266643"/>
                  <a:pt x="295119" y="4226730"/>
                  <a:pt x="0" y="4251864"/>
                </a:cubicBezTo>
                <a:cubicBezTo>
                  <a:pt x="-6560" y="4104724"/>
                  <a:pt x="15385" y="3935995"/>
                  <a:pt x="0" y="3762900"/>
                </a:cubicBezTo>
                <a:cubicBezTo>
                  <a:pt x="-15385" y="3589805"/>
                  <a:pt x="19760" y="3499814"/>
                  <a:pt x="0" y="3273935"/>
                </a:cubicBezTo>
                <a:cubicBezTo>
                  <a:pt x="-19760" y="3048057"/>
                  <a:pt x="28946" y="2962421"/>
                  <a:pt x="0" y="2827490"/>
                </a:cubicBezTo>
                <a:cubicBezTo>
                  <a:pt x="-28946" y="2692559"/>
                  <a:pt x="57629" y="2495167"/>
                  <a:pt x="0" y="2338525"/>
                </a:cubicBezTo>
                <a:cubicBezTo>
                  <a:pt x="-57629" y="2181883"/>
                  <a:pt x="50231" y="1977178"/>
                  <a:pt x="0" y="1764524"/>
                </a:cubicBezTo>
                <a:cubicBezTo>
                  <a:pt x="-50231" y="1551870"/>
                  <a:pt x="2598" y="1505221"/>
                  <a:pt x="0" y="1318078"/>
                </a:cubicBezTo>
                <a:cubicBezTo>
                  <a:pt x="-2598" y="1130935"/>
                  <a:pt x="27383" y="1087701"/>
                  <a:pt x="0" y="914151"/>
                </a:cubicBezTo>
                <a:cubicBezTo>
                  <a:pt x="-27383" y="740601"/>
                  <a:pt x="26567" y="320309"/>
                  <a:pt x="0" y="0"/>
                </a:cubicBezTo>
                <a:close/>
              </a:path>
              <a:path w="7559040" h="4251864" stroke="0" extrusionOk="0">
                <a:moveTo>
                  <a:pt x="0" y="0"/>
                </a:moveTo>
                <a:cubicBezTo>
                  <a:pt x="204553" y="-23100"/>
                  <a:pt x="347947" y="47424"/>
                  <a:pt x="505874" y="0"/>
                </a:cubicBezTo>
                <a:cubicBezTo>
                  <a:pt x="663801" y="-47424"/>
                  <a:pt x="758028" y="14544"/>
                  <a:pt x="860568" y="0"/>
                </a:cubicBezTo>
                <a:cubicBezTo>
                  <a:pt x="963108" y="-14544"/>
                  <a:pt x="1293393" y="30020"/>
                  <a:pt x="1593213" y="0"/>
                </a:cubicBezTo>
                <a:cubicBezTo>
                  <a:pt x="1893034" y="-30020"/>
                  <a:pt x="1849279" y="5754"/>
                  <a:pt x="2099087" y="0"/>
                </a:cubicBezTo>
                <a:cubicBezTo>
                  <a:pt x="2348895" y="-5754"/>
                  <a:pt x="2363208" y="24047"/>
                  <a:pt x="2604961" y="0"/>
                </a:cubicBezTo>
                <a:cubicBezTo>
                  <a:pt x="2846714" y="-24047"/>
                  <a:pt x="3042300" y="77610"/>
                  <a:pt x="3337607" y="0"/>
                </a:cubicBezTo>
                <a:cubicBezTo>
                  <a:pt x="3632914" y="-77610"/>
                  <a:pt x="3614902" y="28526"/>
                  <a:pt x="3767891" y="0"/>
                </a:cubicBezTo>
                <a:cubicBezTo>
                  <a:pt x="3920880" y="-28526"/>
                  <a:pt x="4259705" y="1253"/>
                  <a:pt x="4500536" y="0"/>
                </a:cubicBezTo>
                <a:cubicBezTo>
                  <a:pt x="4741367" y="-1253"/>
                  <a:pt x="4940526" y="58556"/>
                  <a:pt x="5233182" y="0"/>
                </a:cubicBezTo>
                <a:cubicBezTo>
                  <a:pt x="5525838" y="-58556"/>
                  <a:pt x="5660980" y="40322"/>
                  <a:pt x="5814646" y="0"/>
                </a:cubicBezTo>
                <a:cubicBezTo>
                  <a:pt x="5968312" y="-40322"/>
                  <a:pt x="6246534" y="50805"/>
                  <a:pt x="6547292" y="0"/>
                </a:cubicBezTo>
                <a:cubicBezTo>
                  <a:pt x="6848050" y="-50805"/>
                  <a:pt x="6862557" y="36143"/>
                  <a:pt x="7053166" y="0"/>
                </a:cubicBezTo>
                <a:cubicBezTo>
                  <a:pt x="7243775" y="-36143"/>
                  <a:pt x="7383338" y="47060"/>
                  <a:pt x="7559040" y="0"/>
                </a:cubicBezTo>
                <a:cubicBezTo>
                  <a:pt x="7627671" y="227299"/>
                  <a:pt x="7549091" y="408445"/>
                  <a:pt x="7559040" y="574002"/>
                </a:cubicBezTo>
                <a:cubicBezTo>
                  <a:pt x="7568989" y="739559"/>
                  <a:pt x="7549890" y="878572"/>
                  <a:pt x="7559040" y="1105485"/>
                </a:cubicBezTo>
                <a:cubicBezTo>
                  <a:pt x="7568190" y="1332398"/>
                  <a:pt x="7557055" y="1463926"/>
                  <a:pt x="7559040" y="1636968"/>
                </a:cubicBezTo>
                <a:cubicBezTo>
                  <a:pt x="7561025" y="1810010"/>
                  <a:pt x="7522402" y="1957567"/>
                  <a:pt x="7559040" y="2210969"/>
                </a:cubicBezTo>
                <a:cubicBezTo>
                  <a:pt x="7595678" y="2464371"/>
                  <a:pt x="7520556" y="2549218"/>
                  <a:pt x="7559040" y="2784971"/>
                </a:cubicBezTo>
                <a:cubicBezTo>
                  <a:pt x="7597524" y="3020724"/>
                  <a:pt x="7557417" y="3201600"/>
                  <a:pt x="7559040" y="3358973"/>
                </a:cubicBezTo>
                <a:cubicBezTo>
                  <a:pt x="7560663" y="3516346"/>
                  <a:pt x="7527113" y="3640574"/>
                  <a:pt x="7559040" y="3762900"/>
                </a:cubicBezTo>
                <a:cubicBezTo>
                  <a:pt x="7590967" y="3885226"/>
                  <a:pt x="7547308" y="4092421"/>
                  <a:pt x="7559040" y="4251864"/>
                </a:cubicBezTo>
                <a:cubicBezTo>
                  <a:pt x="7368504" y="4284793"/>
                  <a:pt x="7207053" y="4249020"/>
                  <a:pt x="6901985" y="4251864"/>
                </a:cubicBezTo>
                <a:cubicBezTo>
                  <a:pt x="6596917" y="4254708"/>
                  <a:pt x="6644614" y="4216196"/>
                  <a:pt x="6471701" y="4251864"/>
                </a:cubicBezTo>
                <a:cubicBezTo>
                  <a:pt x="6298788" y="4287532"/>
                  <a:pt x="6075942" y="4194965"/>
                  <a:pt x="5890237" y="4251864"/>
                </a:cubicBezTo>
                <a:cubicBezTo>
                  <a:pt x="5704532" y="4308763"/>
                  <a:pt x="5635316" y="4237225"/>
                  <a:pt x="5535543" y="4251864"/>
                </a:cubicBezTo>
                <a:cubicBezTo>
                  <a:pt x="5435770" y="4266503"/>
                  <a:pt x="5355501" y="4248712"/>
                  <a:pt x="5180850" y="4251864"/>
                </a:cubicBezTo>
                <a:cubicBezTo>
                  <a:pt x="5006199" y="4255016"/>
                  <a:pt x="4800195" y="4205074"/>
                  <a:pt x="4599385" y="4251864"/>
                </a:cubicBezTo>
                <a:cubicBezTo>
                  <a:pt x="4398575" y="4298654"/>
                  <a:pt x="4280831" y="4217205"/>
                  <a:pt x="4169101" y="4251864"/>
                </a:cubicBezTo>
                <a:cubicBezTo>
                  <a:pt x="4057371" y="4286523"/>
                  <a:pt x="3802605" y="4177491"/>
                  <a:pt x="3512046" y="4251864"/>
                </a:cubicBezTo>
                <a:cubicBezTo>
                  <a:pt x="3221488" y="4326237"/>
                  <a:pt x="3245730" y="4250705"/>
                  <a:pt x="3081762" y="4251864"/>
                </a:cubicBezTo>
                <a:cubicBezTo>
                  <a:pt x="2917794" y="4253023"/>
                  <a:pt x="2602179" y="4209745"/>
                  <a:pt x="2424707" y="4251864"/>
                </a:cubicBezTo>
                <a:cubicBezTo>
                  <a:pt x="2247235" y="4293983"/>
                  <a:pt x="2197436" y="4229108"/>
                  <a:pt x="2070014" y="4251864"/>
                </a:cubicBezTo>
                <a:cubicBezTo>
                  <a:pt x="1942592" y="4274620"/>
                  <a:pt x="1572496" y="4214763"/>
                  <a:pt x="1412959" y="4251864"/>
                </a:cubicBezTo>
                <a:cubicBezTo>
                  <a:pt x="1253423" y="4288965"/>
                  <a:pt x="1193339" y="4230965"/>
                  <a:pt x="982675" y="4251864"/>
                </a:cubicBezTo>
                <a:cubicBezTo>
                  <a:pt x="772011" y="4272763"/>
                  <a:pt x="739589" y="4228430"/>
                  <a:pt x="627982" y="4251864"/>
                </a:cubicBezTo>
                <a:cubicBezTo>
                  <a:pt x="516375" y="4275298"/>
                  <a:pt x="204288" y="4219855"/>
                  <a:pt x="0" y="4251864"/>
                </a:cubicBezTo>
                <a:cubicBezTo>
                  <a:pt x="-26890" y="3976639"/>
                  <a:pt x="13753" y="3891938"/>
                  <a:pt x="0" y="3677862"/>
                </a:cubicBezTo>
                <a:cubicBezTo>
                  <a:pt x="-13753" y="3463786"/>
                  <a:pt x="16965" y="3394409"/>
                  <a:pt x="0" y="3231417"/>
                </a:cubicBezTo>
                <a:cubicBezTo>
                  <a:pt x="-16965" y="3068426"/>
                  <a:pt x="9669" y="2969602"/>
                  <a:pt x="0" y="2827490"/>
                </a:cubicBezTo>
                <a:cubicBezTo>
                  <a:pt x="-9669" y="2685378"/>
                  <a:pt x="13864" y="2600271"/>
                  <a:pt x="0" y="2423562"/>
                </a:cubicBezTo>
                <a:cubicBezTo>
                  <a:pt x="-13864" y="2246853"/>
                  <a:pt x="58707" y="2048570"/>
                  <a:pt x="0" y="1849561"/>
                </a:cubicBezTo>
                <a:cubicBezTo>
                  <a:pt x="-58707" y="1650552"/>
                  <a:pt x="37501" y="1637363"/>
                  <a:pt x="0" y="1445634"/>
                </a:cubicBezTo>
                <a:cubicBezTo>
                  <a:pt x="-37501" y="1253905"/>
                  <a:pt x="11315" y="1178373"/>
                  <a:pt x="0" y="914151"/>
                </a:cubicBezTo>
                <a:cubicBezTo>
                  <a:pt x="-11315" y="649929"/>
                  <a:pt x="27167" y="688044"/>
                  <a:pt x="0" y="467705"/>
                </a:cubicBezTo>
                <a:cubicBezTo>
                  <a:pt x="-27167" y="247366"/>
                  <a:pt x="50471" y="104829"/>
                  <a:pt x="0" y="0"/>
                </a:cubicBezTo>
                <a:close/>
              </a:path>
            </a:pathLst>
          </a:custGeom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0305F5-2C50-45DC-8BEC-612480B1510A}"/>
              </a:ext>
            </a:extLst>
          </p:cNvPr>
          <p:cNvSpPr txBox="1"/>
          <p:nvPr/>
        </p:nvSpPr>
        <p:spPr>
          <a:xfrm>
            <a:off x="3533775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6"/>
              </a:rPr>
              <a:t>https://www.youtube.com/watch?v=X5Uy7MhFiWA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67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94E473-B56D-40D1-8EBB-95B9387ADEF1}"/>
                  </a:ext>
                </a:extLst>
              </p:cNvPr>
              <p:cNvSpPr txBox="1"/>
              <p:nvPr/>
            </p:nvSpPr>
            <p:spPr>
              <a:xfrm>
                <a:off x="-323850" y="1890117"/>
                <a:ext cx="12738022" cy="30777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0" b="1" i="0" smtClean="0">
                          <a:latin typeface="Cambria Math" panose="02040503050406030204" pitchFamily="18" charset="0"/>
                        </a:rPr>
                        <m:t>𝐇</m:t>
                      </m:r>
                      <m:r>
                        <a:rPr lang="en-CA" sz="20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20000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CA" sz="20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0000" b="1" i="0" smtClean="0">
                          <a:latin typeface="Cambria Math" panose="02040503050406030204" pitchFamily="18" charset="0"/>
                        </a:rPr>
                        <m:t>𝐟</m:t>
                      </m:r>
                    </m:oMath>
                  </m:oMathPara>
                </a14:m>
                <a:endParaRPr lang="en-CA" sz="20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94E473-B56D-40D1-8EBB-95B9387AD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3850" y="1890117"/>
                <a:ext cx="12738022" cy="30777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30C9B99-1B4E-4902-9708-037B8D875AB0}"/>
              </a:ext>
            </a:extLst>
          </p:cNvPr>
          <p:cNvSpPr txBox="1"/>
          <p:nvPr/>
        </p:nvSpPr>
        <p:spPr>
          <a:xfrm>
            <a:off x="161925" y="5213478"/>
            <a:ext cx="54546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000" dirty="0">
                <a:latin typeface="Franklin Gothic Book" panose="020B0503020102020204" pitchFamily="34" charset="0"/>
              </a:rPr>
              <a:t>Energy Hessian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BF1D7-FBD4-4610-919D-FE0BB13F4DDB}"/>
              </a:ext>
            </a:extLst>
          </p:cNvPr>
          <p:cNvSpPr txBox="1"/>
          <p:nvPr/>
        </p:nvSpPr>
        <p:spPr>
          <a:xfrm>
            <a:off x="2738519" y="1259801"/>
            <a:ext cx="48704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000" dirty="0">
                <a:latin typeface="Franklin Gothic Book" panose="020B0503020102020204" pitchFamily="34" charset="0"/>
              </a:rPr>
              <a:t>displacements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FACCA-E649-4DC3-9021-79C4442464CE}"/>
              </a:ext>
            </a:extLst>
          </p:cNvPr>
          <p:cNvSpPr txBox="1"/>
          <p:nvPr/>
        </p:nvSpPr>
        <p:spPr>
          <a:xfrm>
            <a:off x="8039100" y="5208715"/>
            <a:ext cx="3314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000" dirty="0">
                <a:latin typeface="Franklin Gothic Book" panose="020B0503020102020204" pitchFamily="34" charset="0"/>
              </a:rPr>
              <a:t>forces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7E50805-DB60-49BF-8DCD-7E1F20C6C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93481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1ECBA1-6D9F-47DC-AA78-B94D260CE4C0}"/>
                  </a:ext>
                </a:extLst>
              </p:cNvPr>
              <p:cNvSpPr txBox="1"/>
              <p:nvPr/>
            </p:nvSpPr>
            <p:spPr>
              <a:xfrm>
                <a:off x="1769902" y="583546"/>
                <a:ext cx="7734300" cy="2400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5000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CA" sz="15000" b="1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CA" sz="15000" b="1" i="0" smtClean="0"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CA" sz="15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5000" b="1" i="0" smtClean="0">
                          <a:latin typeface="Cambria Math" panose="02040503050406030204" pitchFamily="18" charset="0"/>
                        </a:rPr>
                        <m:t>𝐳</m:t>
                      </m:r>
                    </m:oMath>
                  </m:oMathPara>
                </a14:m>
                <a:endParaRPr lang="en-CA" sz="150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1ECBA1-6D9F-47DC-AA78-B94D260CE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902" y="583546"/>
                <a:ext cx="7734300" cy="24006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7DB9D9F-7F73-477A-86A7-DF14A0893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25941"/>
            <a:ext cx="5275735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093B60-1BC0-4636-936D-C50BC9555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17" y="2825941"/>
            <a:ext cx="5275751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1E271A-D8BC-4DFD-938E-94F5E06B4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291" y="2825941"/>
            <a:ext cx="5260731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EAE19E-D91E-4CBA-840A-B6AB72A08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4304" y="2825941"/>
            <a:ext cx="5277330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6CFA5E-489E-45AF-88DC-70E3E54C90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1909" y="2825941"/>
            <a:ext cx="5286986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C1B8AA-092A-421A-A272-D71F165536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8259" y="2825941"/>
            <a:ext cx="5263638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6D31FF1-1C2A-4DDC-B02F-6237D2B1AC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4001" y="2825941"/>
            <a:ext cx="5669788" cy="73702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1E33D6-4E3A-45EC-BF61-4BB829AB06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4803" y="2825941"/>
            <a:ext cx="5504728" cy="71457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27D3A72-43BD-4E01-99D2-365F662AD41D}"/>
              </a:ext>
            </a:extLst>
          </p:cNvPr>
          <p:cNvSpPr/>
          <p:nvPr/>
        </p:nvSpPr>
        <p:spPr>
          <a:xfrm>
            <a:off x="1971139" y="540181"/>
            <a:ext cx="4178104" cy="195465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FFFFFF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A900A7-DF32-44DC-9647-3F6EDF930FCF}"/>
              </a:ext>
            </a:extLst>
          </p:cNvPr>
          <p:cNvSpPr/>
          <p:nvPr/>
        </p:nvSpPr>
        <p:spPr>
          <a:xfrm>
            <a:off x="7621759" y="698493"/>
            <a:ext cx="4178104" cy="195465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FFFFFF">
                <a:alpha val="8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1EC6DF-4561-4AA7-B365-69F98BAC71CB}"/>
              </a:ext>
            </a:extLst>
          </p:cNvPr>
          <p:cNvSpPr txBox="1"/>
          <p:nvPr/>
        </p:nvSpPr>
        <p:spPr>
          <a:xfrm>
            <a:off x="7558856" y="-49624"/>
            <a:ext cx="4760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ranklin Gothic Book" panose="020B0503020102020204" pitchFamily="34" charset="0"/>
              </a:rPr>
              <a:t>Low-dimensional</a:t>
            </a:r>
          </a:p>
          <a:p>
            <a:pPr algn="ctr"/>
            <a:r>
              <a:rPr lang="en-US" sz="4000" dirty="0">
                <a:latin typeface="Franklin Gothic Book" panose="020B0503020102020204" pitchFamily="34" charset="0"/>
              </a:rPr>
              <a:t>degrees of freedom</a:t>
            </a:r>
            <a:endParaRPr lang="en-CA" sz="4000" dirty="0">
              <a:latin typeface="Franklin Gothic Book" panose="020B0503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BDFAAE-145A-4790-856A-A05ED58A5F7E}"/>
              </a:ext>
            </a:extLst>
          </p:cNvPr>
          <p:cNvSpPr txBox="1"/>
          <p:nvPr/>
        </p:nvSpPr>
        <p:spPr>
          <a:xfrm>
            <a:off x="4060191" y="-3701"/>
            <a:ext cx="4760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ranklin Gothic Book" panose="020B0503020102020204" pitchFamily="34" charset="0"/>
              </a:rPr>
              <a:t>Subspace matrix</a:t>
            </a:r>
            <a:endParaRPr lang="en-CA" sz="4000" dirty="0">
              <a:latin typeface="Franklin Gothic Book" panose="020B05030201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FD9AB0-CECE-4AA3-B3A7-2615D2D16CF1}"/>
              </a:ext>
            </a:extLst>
          </p:cNvPr>
          <p:cNvCxnSpPr>
            <a:cxnSpLocks/>
          </p:cNvCxnSpPr>
          <p:nvPr/>
        </p:nvCxnSpPr>
        <p:spPr>
          <a:xfrm flipH="1">
            <a:off x="8777177" y="1273815"/>
            <a:ext cx="1100471" cy="693208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EEBF78-2128-4B4F-A29A-5521063E6E2E}"/>
              </a:ext>
            </a:extLst>
          </p:cNvPr>
          <p:cNvCxnSpPr>
            <a:cxnSpLocks/>
          </p:cNvCxnSpPr>
          <p:nvPr/>
        </p:nvCxnSpPr>
        <p:spPr>
          <a:xfrm>
            <a:off x="6696202" y="582091"/>
            <a:ext cx="0" cy="533387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36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16" grpId="0"/>
      <p:bldP spid="16" grpId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B7F8-9EF2-4B0C-958E-5E43E6B85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Modal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EE4A1-513F-4130-A3F0-415E548B4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C18756-B5E2-4BA4-B253-B525A325F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825625"/>
            <a:ext cx="7162800" cy="39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60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B7F8-9EF2-4B0C-958E-5E43E6B85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Linear Modal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775680-8B14-4BBB-9A75-C8AE71804818}"/>
                  </a:ext>
                </a:extLst>
              </p:cNvPr>
              <p:cNvSpPr txBox="1"/>
              <p:nvPr/>
            </p:nvSpPr>
            <p:spPr>
              <a:xfrm>
                <a:off x="1747077" y="2563442"/>
                <a:ext cx="9285491" cy="17311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1000" b="1" i="0" smtClean="0"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CA" sz="11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11000" b="0" i="0" smtClean="0">
                          <a:latin typeface="Cambria Math" panose="02040503050406030204" pitchFamily="18" charset="0"/>
                        </a:rPr>
                        <m:t>eigs</m:t>
                      </m:r>
                      <m:r>
                        <a:rPr lang="en-CA" sz="11000" b="1" i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CA" sz="11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10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CA" sz="110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1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CA" sz="110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1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775680-8B14-4BBB-9A75-C8AE71804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077" y="2563442"/>
                <a:ext cx="9285491" cy="17311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D536AA3-55FB-4E5C-AFCC-ABA558BF32EE}"/>
              </a:ext>
            </a:extLst>
          </p:cNvPr>
          <p:cNvSpPr txBox="1"/>
          <p:nvPr/>
        </p:nvSpPr>
        <p:spPr>
          <a:xfrm>
            <a:off x="157753" y="5331249"/>
            <a:ext cx="48704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000" dirty="0">
                <a:latin typeface="Franklin Gothic Book" panose="020B0503020102020204" pitchFamily="34" charset="0"/>
              </a:rPr>
              <a:t>eigenvectors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37B8F2-5245-43C5-98B3-CB4316DFB269}"/>
              </a:ext>
            </a:extLst>
          </p:cNvPr>
          <p:cNvCxnSpPr>
            <a:cxnSpLocks/>
          </p:cNvCxnSpPr>
          <p:nvPr/>
        </p:nvCxnSpPr>
        <p:spPr>
          <a:xfrm flipV="1">
            <a:off x="2447778" y="4044463"/>
            <a:ext cx="0" cy="1122848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65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im_skinning_eigenmodes">
            <a:hlinkClick r:id="" action="ppaction://media"/>
            <a:extLst>
              <a:ext uri="{FF2B5EF4-FFF2-40B4-BE49-F238E27FC236}">
                <a16:creationId xmlns:a16="http://schemas.microsoft.com/office/drawing/2014/main" id="{516CA34A-18CA-4C5F-A947-ED5D85A662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320"/>
                </p14:media>
              </p:ext>
            </p:extLst>
          </p:nvPr>
        </p:nvPicPr>
        <p:blipFill rotWithShape="1">
          <a:blip r:embed="rId5"/>
          <a:srcRect l="23712" r="23392"/>
          <a:stretch/>
        </p:blipFill>
        <p:spPr>
          <a:xfrm>
            <a:off x="2936875" y="-171000"/>
            <a:ext cx="6318250" cy="72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37858C-B39C-42AB-80C6-898E1779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142283">
            <a:off x="-1855036" y="3004344"/>
            <a:ext cx="16316325" cy="1325563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Spooky Action at A Distance!</a:t>
            </a:r>
            <a:endParaRPr lang="en-CA" sz="8000" dirty="0">
              <a:ln w="381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2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67B53FB-D2C4-41CA-856F-786E1783379A}"/>
                  </a:ext>
                </a:extLst>
              </p:cNvPr>
              <p:cNvSpPr txBox="1"/>
              <p:nvPr/>
            </p:nvSpPr>
            <p:spPr>
              <a:xfrm>
                <a:off x="985837" y="726549"/>
                <a:ext cx="10220325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2000" dirty="0">
                    <a:latin typeface="Aktiv Grotesk Cd Trial Black" panose="020B0906020203020204" pitchFamily="34" charset="0"/>
                    <a:ea typeface="Aktiv Grotesk Cd Trial Black" panose="020B0906020203020204" pitchFamily="34" charset="0"/>
                    <a:cs typeface="Aktiv Grotesk Cd Trial Black" panose="020B0906020203020204" pitchFamily="34" charset="0"/>
                  </a:rPr>
                  <a:t>Interactions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12000" b="0" i="1" smtClean="0">
                          <a:latin typeface="Cambria Math" panose="02040503050406030204" pitchFamily="18" charset="0"/>
                          <a:ea typeface="Aktiv Grotesk Cd Trial Black" panose="020B0906020203020204" pitchFamily="34" charset="0"/>
                          <a:cs typeface="Aktiv Grotesk Cd Trial Black" panose="020B0906020203020204" pitchFamily="34" charset="0"/>
                        </a:rPr>
                        <m:t>≠</m:t>
                      </m:r>
                    </m:oMath>
                  </m:oMathPara>
                </a14:m>
                <a:br>
                  <a:rPr lang="en-CA" sz="12000" dirty="0">
                    <a:latin typeface="Aktiv Grotesk Cd Trial Black" panose="020B0906020203020204" pitchFamily="34" charset="0"/>
                    <a:ea typeface="Aktiv Grotesk Cd Trial Black" panose="020B0906020203020204" pitchFamily="34" charset="0"/>
                    <a:cs typeface="Aktiv Grotesk Cd Trial Black" panose="020B0906020203020204" pitchFamily="34" charset="0"/>
                  </a:rPr>
                </a:br>
                <a:r>
                  <a:rPr lang="en-CA" sz="12000" dirty="0">
                    <a:latin typeface="Aktiv Grotesk Cd Trial Black" panose="020B0906020203020204" pitchFamily="34" charset="0"/>
                    <a:ea typeface="Aktiv Grotesk Cd Trial Black" panose="020B0906020203020204" pitchFamily="34" charset="0"/>
                    <a:cs typeface="Aktiv Grotesk Cd Trial Black" panose="020B0906020203020204" pitchFamily="34" charset="0"/>
                  </a:rPr>
                  <a:t>natural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67B53FB-D2C4-41CA-856F-786E17833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37" y="726549"/>
                <a:ext cx="10220325" cy="5632311"/>
              </a:xfrm>
              <a:prstGeom prst="rect">
                <a:avLst/>
              </a:prstGeom>
              <a:blipFill>
                <a:blip r:embed="rId3"/>
                <a:stretch>
                  <a:fillRect t="-7251" b="-1461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12+ Thousand Click Drag Royalty-Free Images, Stock Photos &amp; Pictures |  Shutterstock">
            <a:extLst>
              <a:ext uri="{FF2B5EF4-FFF2-40B4-BE49-F238E27FC236}">
                <a16:creationId xmlns:a16="http://schemas.microsoft.com/office/drawing/2014/main" id="{B0EDA82B-0643-4DDE-BCD9-E256EA5BA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176" y="2820268"/>
            <a:ext cx="3311183" cy="3311183"/>
          </a:xfrm>
          <a:custGeom>
            <a:avLst/>
            <a:gdLst>
              <a:gd name="connsiteX0" fmla="*/ 0 w 3311183"/>
              <a:gd name="connsiteY0" fmla="*/ 0 h 3311183"/>
              <a:gd name="connsiteX1" fmla="*/ 485640 w 3311183"/>
              <a:gd name="connsiteY1" fmla="*/ 0 h 3311183"/>
              <a:gd name="connsiteX2" fmla="*/ 971280 w 3311183"/>
              <a:gd name="connsiteY2" fmla="*/ 0 h 3311183"/>
              <a:gd name="connsiteX3" fmla="*/ 1456921 w 3311183"/>
              <a:gd name="connsiteY3" fmla="*/ 0 h 3311183"/>
              <a:gd name="connsiteX4" fmla="*/ 1909449 w 3311183"/>
              <a:gd name="connsiteY4" fmla="*/ 0 h 3311183"/>
              <a:gd name="connsiteX5" fmla="*/ 2395089 w 3311183"/>
              <a:gd name="connsiteY5" fmla="*/ 0 h 3311183"/>
              <a:gd name="connsiteX6" fmla="*/ 3311183 w 3311183"/>
              <a:gd name="connsiteY6" fmla="*/ 0 h 3311183"/>
              <a:gd name="connsiteX7" fmla="*/ 3311183 w 3311183"/>
              <a:gd name="connsiteY7" fmla="*/ 584976 h 3311183"/>
              <a:gd name="connsiteX8" fmla="*/ 3311183 w 3311183"/>
              <a:gd name="connsiteY8" fmla="*/ 1136839 h 3311183"/>
              <a:gd name="connsiteX9" fmla="*/ 3311183 w 3311183"/>
              <a:gd name="connsiteY9" fmla="*/ 1721815 h 3311183"/>
              <a:gd name="connsiteX10" fmla="*/ 3311183 w 3311183"/>
              <a:gd name="connsiteY10" fmla="*/ 2273679 h 3311183"/>
              <a:gd name="connsiteX11" fmla="*/ 3311183 w 3311183"/>
              <a:gd name="connsiteY11" fmla="*/ 2792431 h 3311183"/>
              <a:gd name="connsiteX12" fmla="*/ 3311183 w 3311183"/>
              <a:gd name="connsiteY12" fmla="*/ 3311183 h 3311183"/>
              <a:gd name="connsiteX13" fmla="*/ 2759319 w 3311183"/>
              <a:gd name="connsiteY13" fmla="*/ 3311183 h 3311183"/>
              <a:gd name="connsiteX14" fmla="*/ 2174344 w 3311183"/>
              <a:gd name="connsiteY14" fmla="*/ 3311183 h 3311183"/>
              <a:gd name="connsiteX15" fmla="*/ 1721815 w 3311183"/>
              <a:gd name="connsiteY15" fmla="*/ 3311183 h 3311183"/>
              <a:gd name="connsiteX16" fmla="*/ 1236175 w 3311183"/>
              <a:gd name="connsiteY16" fmla="*/ 3311183 h 3311183"/>
              <a:gd name="connsiteX17" fmla="*/ 783647 w 3311183"/>
              <a:gd name="connsiteY17" fmla="*/ 3311183 h 3311183"/>
              <a:gd name="connsiteX18" fmla="*/ 0 w 3311183"/>
              <a:gd name="connsiteY18" fmla="*/ 3311183 h 3311183"/>
              <a:gd name="connsiteX19" fmla="*/ 0 w 3311183"/>
              <a:gd name="connsiteY19" fmla="*/ 2693096 h 3311183"/>
              <a:gd name="connsiteX20" fmla="*/ 0 w 3311183"/>
              <a:gd name="connsiteY20" fmla="*/ 2075008 h 3311183"/>
              <a:gd name="connsiteX21" fmla="*/ 0 w 3311183"/>
              <a:gd name="connsiteY21" fmla="*/ 1490032 h 3311183"/>
              <a:gd name="connsiteX22" fmla="*/ 0 w 3311183"/>
              <a:gd name="connsiteY22" fmla="*/ 871945 h 3311183"/>
              <a:gd name="connsiteX23" fmla="*/ 0 w 3311183"/>
              <a:gd name="connsiteY23" fmla="*/ 0 h 3311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311183" h="3311183" extrusionOk="0">
                <a:moveTo>
                  <a:pt x="0" y="0"/>
                </a:moveTo>
                <a:cubicBezTo>
                  <a:pt x="143752" y="-41621"/>
                  <a:pt x="288937" y="7863"/>
                  <a:pt x="485640" y="0"/>
                </a:cubicBezTo>
                <a:cubicBezTo>
                  <a:pt x="682343" y="-7863"/>
                  <a:pt x="807609" y="20805"/>
                  <a:pt x="971280" y="0"/>
                </a:cubicBezTo>
                <a:cubicBezTo>
                  <a:pt x="1134951" y="-20805"/>
                  <a:pt x="1230849" y="4637"/>
                  <a:pt x="1456921" y="0"/>
                </a:cubicBezTo>
                <a:cubicBezTo>
                  <a:pt x="1682993" y="-4637"/>
                  <a:pt x="1733930" y="4089"/>
                  <a:pt x="1909449" y="0"/>
                </a:cubicBezTo>
                <a:cubicBezTo>
                  <a:pt x="2084968" y="-4089"/>
                  <a:pt x="2199317" y="4200"/>
                  <a:pt x="2395089" y="0"/>
                </a:cubicBezTo>
                <a:cubicBezTo>
                  <a:pt x="2590861" y="-4200"/>
                  <a:pt x="2945208" y="91486"/>
                  <a:pt x="3311183" y="0"/>
                </a:cubicBezTo>
                <a:cubicBezTo>
                  <a:pt x="3358701" y="214029"/>
                  <a:pt x="3255955" y="406742"/>
                  <a:pt x="3311183" y="584976"/>
                </a:cubicBezTo>
                <a:cubicBezTo>
                  <a:pt x="3366411" y="763210"/>
                  <a:pt x="3253371" y="905363"/>
                  <a:pt x="3311183" y="1136839"/>
                </a:cubicBezTo>
                <a:cubicBezTo>
                  <a:pt x="3368995" y="1368315"/>
                  <a:pt x="3257001" y="1521109"/>
                  <a:pt x="3311183" y="1721815"/>
                </a:cubicBezTo>
                <a:cubicBezTo>
                  <a:pt x="3365365" y="1922521"/>
                  <a:pt x="3254558" y="2144655"/>
                  <a:pt x="3311183" y="2273679"/>
                </a:cubicBezTo>
                <a:cubicBezTo>
                  <a:pt x="3367808" y="2402703"/>
                  <a:pt x="3262398" y="2670465"/>
                  <a:pt x="3311183" y="2792431"/>
                </a:cubicBezTo>
                <a:cubicBezTo>
                  <a:pt x="3359968" y="2914397"/>
                  <a:pt x="3301963" y="3158551"/>
                  <a:pt x="3311183" y="3311183"/>
                </a:cubicBezTo>
                <a:cubicBezTo>
                  <a:pt x="3165921" y="3334767"/>
                  <a:pt x="3004809" y="3281280"/>
                  <a:pt x="2759319" y="3311183"/>
                </a:cubicBezTo>
                <a:cubicBezTo>
                  <a:pt x="2513829" y="3341086"/>
                  <a:pt x="2375066" y="3242945"/>
                  <a:pt x="2174344" y="3311183"/>
                </a:cubicBezTo>
                <a:cubicBezTo>
                  <a:pt x="1973622" y="3379421"/>
                  <a:pt x="1842200" y="3265682"/>
                  <a:pt x="1721815" y="3311183"/>
                </a:cubicBezTo>
                <a:cubicBezTo>
                  <a:pt x="1601430" y="3356684"/>
                  <a:pt x="1403239" y="3279495"/>
                  <a:pt x="1236175" y="3311183"/>
                </a:cubicBezTo>
                <a:cubicBezTo>
                  <a:pt x="1069111" y="3342871"/>
                  <a:pt x="974116" y="3299617"/>
                  <a:pt x="783647" y="3311183"/>
                </a:cubicBezTo>
                <a:cubicBezTo>
                  <a:pt x="593178" y="3322749"/>
                  <a:pt x="368043" y="3235881"/>
                  <a:pt x="0" y="3311183"/>
                </a:cubicBezTo>
                <a:cubicBezTo>
                  <a:pt x="-3288" y="3084278"/>
                  <a:pt x="30210" y="2818771"/>
                  <a:pt x="0" y="2693096"/>
                </a:cubicBezTo>
                <a:cubicBezTo>
                  <a:pt x="-30210" y="2567421"/>
                  <a:pt x="28190" y="2295639"/>
                  <a:pt x="0" y="2075008"/>
                </a:cubicBezTo>
                <a:cubicBezTo>
                  <a:pt x="-28190" y="1854377"/>
                  <a:pt x="29550" y="1684118"/>
                  <a:pt x="0" y="1490032"/>
                </a:cubicBezTo>
                <a:cubicBezTo>
                  <a:pt x="-29550" y="1295946"/>
                  <a:pt x="37540" y="1167306"/>
                  <a:pt x="0" y="871945"/>
                </a:cubicBezTo>
                <a:cubicBezTo>
                  <a:pt x="-37540" y="576584"/>
                  <a:pt x="78889" y="344169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6472150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PC">
            <a:extLst>
              <a:ext uri="{FF2B5EF4-FFF2-40B4-BE49-F238E27FC236}">
                <a16:creationId xmlns:a16="http://schemas.microsoft.com/office/drawing/2014/main" id="{13C4C060-2D07-44AB-9A3D-E5A3EA86A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0"/>
          <a:stretch/>
        </p:blipFill>
        <p:spPr bwMode="auto">
          <a:xfrm>
            <a:off x="165724" y="3039700"/>
            <a:ext cx="4065564" cy="2918230"/>
          </a:xfrm>
          <a:custGeom>
            <a:avLst/>
            <a:gdLst>
              <a:gd name="connsiteX0" fmla="*/ 0 w 4065564"/>
              <a:gd name="connsiteY0" fmla="*/ 0 h 2918230"/>
              <a:gd name="connsiteX1" fmla="*/ 621450 w 4065564"/>
              <a:gd name="connsiteY1" fmla="*/ 0 h 2918230"/>
              <a:gd name="connsiteX2" fmla="*/ 1080278 w 4065564"/>
              <a:gd name="connsiteY2" fmla="*/ 0 h 2918230"/>
              <a:gd name="connsiteX3" fmla="*/ 1579762 w 4065564"/>
              <a:gd name="connsiteY3" fmla="*/ 0 h 2918230"/>
              <a:gd name="connsiteX4" fmla="*/ 2079246 w 4065564"/>
              <a:gd name="connsiteY4" fmla="*/ 0 h 2918230"/>
              <a:gd name="connsiteX5" fmla="*/ 2578729 w 4065564"/>
              <a:gd name="connsiteY5" fmla="*/ 0 h 2918230"/>
              <a:gd name="connsiteX6" fmla="*/ 3037557 w 4065564"/>
              <a:gd name="connsiteY6" fmla="*/ 0 h 2918230"/>
              <a:gd name="connsiteX7" fmla="*/ 4065564 w 4065564"/>
              <a:gd name="connsiteY7" fmla="*/ 0 h 2918230"/>
              <a:gd name="connsiteX8" fmla="*/ 4065564 w 4065564"/>
              <a:gd name="connsiteY8" fmla="*/ 642011 h 2918230"/>
              <a:gd name="connsiteX9" fmla="*/ 4065564 w 4065564"/>
              <a:gd name="connsiteY9" fmla="*/ 1284021 h 2918230"/>
              <a:gd name="connsiteX10" fmla="*/ 4065564 w 4065564"/>
              <a:gd name="connsiteY10" fmla="*/ 1896850 h 2918230"/>
              <a:gd name="connsiteX11" fmla="*/ 4065564 w 4065564"/>
              <a:gd name="connsiteY11" fmla="*/ 2918230 h 2918230"/>
              <a:gd name="connsiteX12" fmla="*/ 3525425 w 4065564"/>
              <a:gd name="connsiteY12" fmla="*/ 2918230 h 2918230"/>
              <a:gd name="connsiteX13" fmla="*/ 3066597 w 4065564"/>
              <a:gd name="connsiteY13" fmla="*/ 2918230 h 2918230"/>
              <a:gd name="connsiteX14" fmla="*/ 2607769 w 4065564"/>
              <a:gd name="connsiteY14" fmla="*/ 2918230 h 2918230"/>
              <a:gd name="connsiteX15" fmla="*/ 2067630 w 4065564"/>
              <a:gd name="connsiteY15" fmla="*/ 2918230 h 2918230"/>
              <a:gd name="connsiteX16" fmla="*/ 1486835 w 4065564"/>
              <a:gd name="connsiteY16" fmla="*/ 2918230 h 2918230"/>
              <a:gd name="connsiteX17" fmla="*/ 865384 w 4065564"/>
              <a:gd name="connsiteY17" fmla="*/ 2918230 h 2918230"/>
              <a:gd name="connsiteX18" fmla="*/ 0 w 4065564"/>
              <a:gd name="connsiteY18" fmla="*/ 2918230 h 2918230"/>
              <a:gd name="connsiteX19" fmla="*/ 0 w 4065564"/>
              <a:gd name="connsiteY19" fmla="*/ 2334584 h 2918230"/>
              <a:gd name="connsiteX20" fmla="*/ 0 w 4065564"/>
              <a:gd name="connsiteY20" fmla="*/ 1750938 h 2918230"/>
              <a:gd name="connsiteX21" fmla="*/ 0 w 4065564"/>
              <a:gd name="connsiteY21" fmla="*/ 1196474 h 2918230"/>
              <a:gd name="connsiteX22" fmla="*/ 0 w 4065564"/>
              <a:gd name="connsiteY22" fmla="*/ 671193 h 2918230"/>
              <a:gd name="connsiteX23" fmla="*/ 0 w 4065564"/>
              <a:gd name="connsiteY23" fmla="*/ 0 h 291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5564" h="2918230" extrusionOk="0">
                <a:moveTo>
                  <a:pt x="0" y="0"/>
                </a:moveTo>
                <a:cubicBezTo>
                  <a:pt x="239803" y="-3858"/>
                  <a:pt x="337361" y="68963"/>
                  <a:pt x="621450" y="0"/>
                </a:cubicBezTo>
                <a:cubicBezTo>
                  <a:pt x="905539" y="-68963"/>
                  <a:pt x="865380" y="4067"/>
                  <a:pt x="1080278" y="0"/>
                </a:cubicBezTo>
                <a:cubicBezTo>
                  <a:pt x="1295176" y="-4067"/>
                  <a:pt x="1359405" y="22335"/>
                  <a:pt x="1579762" y="0"/>
                </a:cubicBezTo>
                <a:cubicBezTo>
                  <a:pt x="1800119" y="-22335"/>
                  <a:pt x="1887439" y="51528"/>
                  <a:pt x="2079246" y="0"/>
                </a:cubicBezTo>
                <a:cubicBezTo>
                  <a:pt x="2271053" y="-51528"/>
                  <a:pt x="2337606" y="19611"/>
                  <a:pt x="2578729" y="0"/>
                </a:cubicBezTo>
                <a:cubicBezTo>
                  <a:pt x="2819852" y="-19611"/>
                  <a:pt x="2876326" y="17508"/>
                  <a:pt x="3037557" y="0"/>
                </a:cubicBezTo>
                <a:cubicBezTo>
                  <a:pt x="3198788" y="-17508"/>
                  <a:pt x="3751357" y="26527"/>
                  <a:pt x="4065564" y="0"/>
                </a:cubicBezTo>
                <a:cubicBezTo>
                  <a:pt x="4085970" y="134675"/>
                  <a:pt x="3991817" y="441249"/>
                  <a:pt x="4065564" y="642011"/>
                </a:cubicBezTo>
                <a:cubicBezTo>
                  <a:pt x="4139311" y="842773"/>
                  <a:pt x="4015708" y="973148"/>
                  <a:pt x="4065564" y="1284021"/>
                </a:cubicBezTo>
                <a:cubicBezTo>
                  <a:pt x="4115420" y="1594894"/>
                  <a:pt x="4055054" y="1717338"/>
                  <a:pt x="4065564" y="1896850"/>
                </a:cubicBezTo>
                <a:cubicBezTo>
                  <a:pt x="4076074" y="2076362"/>
                  <a:pt x="4025663" y="2528350"/>
                  <a:pt x="4065564" y="2918230"/>
                </a:cubicBezTo>
                <a:cubicBezTo>
                  <a:pt x="3838050" y="2932898"/>
                  <a:pt x="3689810" y="2872008"/>
                  <a:pt x="3525425" y="2918230"/>
                </a:cubicBezTo>
                <a:cubicBezTo>
                  <a:pt x="3361040" y="2964452"/>
                  <a:pt x="3168803" y="2872316"/>
                  <a:pt x="3066597" y="2918230"/>
                </a:cubicBezTo>
                <a:cubicBezTo>
                  <a:pt x="2964391" y="2964144"/>
                  <a:pt x="2772531" y="2884832"/>
                  <a:pt x="2607769" y="2918230"/>
                </a:cubicBezTo>
                <a:cubicBezTo>
                  <a:pt x="2443007" y="2951628"/>
                  <a:pt x="2178424" y="2854098"/>
                  <a:pt x="2067630" y="2918230"/>
                </a:cubicBezTo>
                <a:cubicBezTo>
                  <a:pt x="1956836" y="2982362"/>
                  <a:pt x="1686388" y="2853289"/>
                  <a:pt x="1486835" y="2918230"/>
                </a:cubicBezTo>
                <a:cubicBezTo>
                  <a:pt x="1287282" y="2983171"/>
                  <a:pt x="1026796" y="2911604"/>
                  <a:pt x="865384" y="2918230"/>
                </a:cubicBezTo>
                <a:cubicBezTo>
                  <a:pt x="703972" y="2924856"/>
                  <a:pt x="220069" y="2832104"/>
                  <a:pt x="0" y="2918230"/>
                </a:cubicBezTo>
                <a:cubicBezTo>
                  <a:pt x="-40340" y="2664229"/>
                  <a:pt x="25691" y="2474150"/>
                  <a:pt x="0" y="2334584"/>
                </a:cubicBezTo>
                <a:cubicBezTo>
                  <a:pt x="-25691" y="2195018"/>
                  <a:pt x="26409" y="1946220"/>
                  <a:pt x="0" y="1750938"/>
                </a:cubicBezTo>
                <a:cubicBezTo>
                  <a:pt x="-26409" y="1555656"/>
                  <a:pt x="16007" y="1450076"/>
                  <a:pt x="0" y="1196474"/>
                </a:cubicBezTo>
                <a:cubicBezTo>
                  <a:pt x="-16007" y="942872"/>
                  <a:pt x="49168" y="929492"/>
                  <a:pt x="0" y="671193"/>
                </a:cubicBezTo>
                <a:cubicBezTo>
                  <a:pt x="-49168" y="412894"/>
                  <a:pt x="57874" y="299711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2590992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2,683 Arm Flex Anatomy Stock Vectors and Vector Art | Shutterstock">
            <a:extLst>
              <a:ext uri="{FF2B5EF4-FFF2-40B4-BE49-F238E27FC236}">
                <a16:creationId xmlns:a16="http://schemas.microsoft.com/office/drawing/2014/main" id="{83A83CEA-1FB8-4909-96C9-D8D8F8B54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248" y="3132830"/>
            <a:ext cx="4146027" cy="2929859"/>
          </a:xfrm>
          <a:custGeom>
            <a:avLst/>
            <a:gdLst>
              <a:gd name="connsiteX0" fmla="*/ 0 w 4146027"/>
              <a:gd name="connsiteY0" fmla="*/ 0 h 2929859"/>
              <a:gd name="connsiteX1" fmla="*/ 675210 w 4146027"/>
              <a:gd name="connsiteY1" fmla="*/ 0 h 2929859"/>
              <a:gd name="connsiteX2" fmla="*/ 1350420 w 4146027"/>
              <a:gd name="connsiteY2" fmla="*/ 0 h 2929859"/>
              <a:gd name="connsiteX3" fmla="*/ 2025630 w 4146027"/>
              <a:gd name="connsiteY3" fmla="*/ 0 h 2929859"/>
              <a:gd name="connsiteX4" fmla="*/ 2617920 w 4146027"/>
              <a:gd name="connsiteY4" fmla="*/ 0 h 2929859"/>
              <a:gd name="connsiteX5" fmla="*/ 3085829 w 4146027"/>
              <a:gd name="connsiteY5" fmla="*/ 0 h 2929859"/>
              <a:gd name="connsiteX6" fmla="*/ 4146027 w 4146027"/>
              <a:gd name="connsiteY6" fmla="*/ 0 h 2929859"/>
              <a:gd name="connsiteX7" fmla="*/ 4146027 w 4146027"/>
              <a:gd name="connsiteY7" fmla="*/ 527375 h 2929859"/>
              <a:gd name="connsiteX8" fmla="*/ 4146027 w 4146027"/>
              <a:gd name="connsiteY8" fmla="*/ 1054749 h 2929859"/>
              <a:gd name="connsiteX9" fmla="*/ 4146027 w 4146027"/>
              <a:gd name="connsiteY9" fmla="*/ 1552825 h 2929859"/>
              <a:gd name="connsiteX10" fmla="*/ 4146027 w 4146027"/>
              <a:gd name="connsiteY10" fmla="*/ 2109498 h 2929859"/>
              <a:gd name="connsiteX11" fmla="*/ 4146027 w 4146027"/>
              <a:gd name="connsiteY11" fmla="*/ 2929859 h 2929859"/>
              <a:gd name="connsiteX12" fmla="*/ 3470817 w 4146027"/>
              <a:gd name="connsiteY12" fmla="*/ 2929859 h 2929859"/>
              <a:gd name="connsiteX13" fmla="*/ 2919988 w 4146027"/>
              <a:gd name="connsiteY13" fmla="*/ 2929859 h 2929859"/>
              <a:gd name="connsiteX14" fmla="*/ 2452079 w 4146027"/>
              <a:gd name="connsiteY14" fmla="*/ 2929859 h 2929859"/>
              <a:gd name="connsiteX15" fmla="*/ 1859789 w 4146027"/>
              <a:gd name="connsiteY15" fmla="*/ 2929859 h 2929859"/>
              <a:gd name="connsiteX16" fmla="*/ 1267500 w 4146027"/>
              <a:gd name="connsiteY16" fmla="*/ 2929859 h 2929859"/>
              <a:gd name="connsiteX17" fmla="*/ 592290 w 4146027"/>
              <a:gd name="connsiteY17" fmla="*/ 2929859 h 2929859"/>
              <a:gd name="connsiteX18" fmla="*/ 0 w 4146027"/>
              <a:gd name="connsiteY18" fmla="*/ 2929859 h 2929859"/>
              <a:gd name="connsiteX19" fmla="*/ 0 w 4146027"/>
              <a:gd name="connsiteY19" fmla="*/ 2402484 h 2929859"/>
              <a:gd name="connsiteX20" fmla="*/ 0 w 4146027"/>
              <a:gd name="connsiteY20" fmla="*/ 1904408 h 2929859"/>
              <a:gd name="connsiteX21" fmla="*/ 0 w 4146027"/>
              <a:gd name="connsiteY21" fmla="*/ 1406332 h 2929859"/>
              <a:gd name="connsiteX22" fmla="*/ 0 w 4146027"/>
              <a:gd name="connsiteY22" fmla="*/ 820361 h 2929859"/>
              <a:gd name="connsiteX23" fmla="*/ 0 w 4146027"/>
              <a:gd name="connsiteY23" fmla="*/ 0 h 292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146027" h="2929859" extrusionOk="0">
                <a:moveTo>
                  <a:pt x="0" y="0"/>
                </a:moveTo>
                <a:cubicBezTo>
                  <a:pt x="277763" y="-44012"/>
                  <a:pt x="419815" y="60360"/>
                  <a:pt x="675210" y="0"/>
                </a:cubicBezTo>
                <a:cubicBezTo>
                  <a:pt x="930605" y="-60360"/>
                  <a:pt x="1165663" y="24466"/>
                  <a:pt x="1350420" y="0"/>
                </a:cubicBezTo>
                <a:cubicBezTo>
                  <a:pt x="1535177" y="-24466"/>
                  <a:pt x="1808153" y="18090"/>
                  <a:pt x="2025630" y="0"/>
                </a:cubicBezTo>
                <a:cubicBezTo>
                  <a:pt x="2243107" y="-18090"/>
                  <a:pt x="2406688" y="69725"/>
                  <a:pt x="2617920" y="0"/>
                </a:cubicBezTo>
                <a:cubicBezTo>
                  <a:pt x="2829152" y="-69725"/>
                  <a:pt x="2984913" y="47846"/>
                  <a:pt x="3085829" y="0"/>
                </a:cubicBezTo>
                <a:cubicBezTo>
                  <a:pt x="3186745" y="-47846"/>
                  <a:pt x="3664981" y="100705"/>
                  <a:pt x="4146027" y="0"/>
                </a:cubicBezTo>
                <a:cubicBezTo>
                  <a:pt x="4196249" y="112363"/>
                  <a:pt x="4138181" y="402979"/>
                  <a:pt x="4146027" y="527375"/>
                </a:cubicBezTo>
                <a:cubicBezTo>
                  <a:pt x="4153873" y="651772"/>
                  <a:pt x="4086759" y="897756"/>
                  <a:pt x="4146027" y="1054749"/>
                </a:cubicBezTo>
                <a:cubicBezTo>
                  <a:pt x="4205295" y="1211742"/>
                  <a:pt x="4136359" y="1434945"/>
                  <a:pt x="4146027" y="1552825"/>
                </a:cubicBezTo>
                <a:cubicBezTo>
                  <a:pt x="4155695" y="1670705"/>
                  <a:pt x="4139576" y="1834623"/>
                  <a:pt x="4146027" y="2109498"/>
                </a:cubicBezTo>
                <a:cubicBezTo>
                  <a:pt x="4152478" y="2384373"/>
                  <a:pt x="4128608" y="2761084"/>
                  <a:pt x="4146027" y="2929859"/>
                </a:cubicBezTo>
                <a:cubicBezTo>
                  <a:pt x="3892070" y="2991376"/>
                  <a:pt x="3691118" y="2888893"/>
                  <a:pt x="3470817" y="2929859"/>
                </a:cubicBezTo>
                <a:cubicBezTo>
                  <a:pt x="3250516" y="2970825"/>
                  <a:pt x="3103310" y="2907165"/>
                  <a:pt x="2919988" y="2929859"/>
                </a:cubicBezTo>
                <a:cubicBezTo>
                  <a:pt x="2736666" y="2952553"/>
                  <a:pt x="2573914" y="2895580"/>
                  <a:pt x="2452079" y="2929859"/>
                </a:cubicBezTo>
                <a:cubicBezTo>
                  <a:pt x="2330244" y="2964138"/>
                  <a:pt x="2053107" y="2867351"/>
                  <a:pt x="1859789" y="2929859"/>
                </a:cubicBezTo>
                <a:cubicBezTo>
                  <a:pt x="1666471" y="2992367"/>
                  <a:pt x="1501698" y="2866051"/>
                  <a:pt x="1267500" y="2929859"/>
                </a:cubicBezTo>
                <a:cubicBezTo>
                  <a:pt x="1033302" y="2993667"/>
                  <a:pt x="802784" y="2916773"/>
                  <a:pt x="592290" y="2929859"/>
                </a:cubicBezTo>
                <a:cubicBezTo>
                  <a:pt x="381796" y="2942945"/>
                  <a:pt x="171285" y="2919666"/>
                  <a:pt x="0" y="2929859"/>
                </a:cubicBezTo>
                <a:cubicBezTo>
                  <a:pt x="-22047" y="2731386"/>
                  <a:pt x="28420" y="2560211"/>
                  <a:pt x="0" y="2402484"/>
                </a:cubicBezTo>
                <a:cubicBezTo>
                  <a:pt x="-28420" y="2244758"/>
                  <a:pt x="15537" y="2103413"/>
                  <a:pt x="0" y="1904408"/>
                </a:cubicBezTo>
                <a:cubicBezTo>
                  <a:pt x="-15537" y="1705403"/>
                  <a:pt x="56384" y="1527861"/>
                  <a:pt x="0" y="1406332"/>
                </a:cubicBezTo>
                <a:cubicBezTo>
                  <a:pt x="-56384" y="1284803"/>
                  <a:pt x="15552" y="986198"/>
                  <a:pt x="0" y="820361"/>
                </a:cubicBezTo>
                <a:cubicBezTo>
                  <a:pt x="-15552" y="654524"/>
                  <a:pt x="38081" y="250144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847969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25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EDD831-2B2C-4AAC-ABE7-CD6EA013CCCE}"/>
                  </a:ext>
                </a:extLst>
              </p:cNvPr>
              <p:cNvSpPr txBox="1"/>
              <p:nvPr/>
            </p:nvSpPr>
            <p:spPr>
              <a:xfrm>
                <a:off x="-828675" y="3910608"/>
                <a:ext cx="14309647" cy="2400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15000" b="1" i="0" smtClean="0"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CA" sz="15000" b="1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CA" sz="15000" b="1" i="1" smtClean="0"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en-CA" sz="150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CA" sz="15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50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CA" sz="15000" b="1">
                              <a:latin typeface="Cambria Math" panose="02040503050406030204" pitchFamily="18" charset="0"/>
                            </a:rPr>
                            <m:t>𝐟</m:t>
                          </m:r>
                        </m:sub>
                      </m:sSub>
                      <m:r>
                        <a:rPr lang="en-CA" sz="15000" b="1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CA" sz="15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5000" b="1" i="0" smtClean="0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CA" sz="150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</m:sub>
                      </m:sSub>
                      <m:r>
                        <a:rPr lang="en-CA" sz="150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5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EDD831-2B2C-4AAC-ABE7-CD6EA013C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28675" y="3910608"/>
                <a:ext cx="14309647" cy="24006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C8DDD1D5-5582-402D-8049-CDA9AD36C9A1}"/>
              </a:ext>
            </a:extLst>
          </p:cNvPr>
          <p:cNvSpPr/>
          <p:nvPr/>
        </p:nvSpPr>
        <p:spPr>
          <a:xfrm>
            <a:off x="-402312" y="1584140"/>
            <a:ext cx="13456920" cy="284710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2D9FD0-2B73-4050-AA0B-35CA31274A6E}"/>
                  </a:ext>
                </a:extLst>
              </p:cNvPr>
              <p:cNvSpPr txBox="1"/>
              <p:nvPr/>
            </p:nvSpPr>
            <p:spPr>
              <a:xfrm>
                <a:off x="-323850" y="546735"/>
                <a:ext cx="12738022" cy="30777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0" b="1" i="0" smtClean="0">
                          <a:latin typeface="Cambria Math" panose="02040503050406030204" pitchFamily="18" charset="0"/>
                        </a:rPr>
                        <m:t>𝐇</m:t>
                      </m:r>
                      <m:r>
                        <a:rPr lang="en-CA" sz="20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20000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CA" sz="20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0000" b="1" i="0" smtClean="0">
                          <a:latin typeface="Cambria Math" panose="02040503050406030204" pitchFamily="18" charset="0"/>
                        </a:rPr>
                        <m:t>𝐟</m:t>
                      </m:r>
                    </m:oMath>
                  </m:oMathPara>
                </a14:m>
                <a:endParaRPr lang="en-CA" sz="20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2D9FD0-2B73-4050-AA0B-35CA31274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3850" y="546735"/>
                <a:ext cx="12738022" cy="30777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👑 Crown Emoji: Meaning &amp; Usage">
            <a:extLst>
              <a:ext uri="{FF2B5EF4-FFF2-40B4-BE49-F238E27FC236}">
                <a16:creationId xmlns:a16="http://schemas.microsoft.com/office/drawing/2014/main" id="{C7F25BA5-A333-415C-A69C-F4E3B90B4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56898">
            <a:off x="8505825" y="246521"/>
            <a:ext cx="1190624" cy="119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DC57E3-E924-4849-95D1-8F8D47AF2FD5}"/>
                  </a:ext>
                </a:extLst>
              </p:cNvPr>
              <p:cNvSpPr txBox="1"/>
              <p:nvPr/>
            </p:nvSpPr>
            <p:spPr>
              <a:xfrm>
                <a:off x="-1533525" y="6311265"/>
                <a:ext cx="16116300" cy="48316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15000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CA" sz="15000" b="1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CA" sz="15000" b="1" i="1" smtClean="0"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en-CA" sz="15000" b="1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CA" sz="15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5000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CA" sz="15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5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CA" sz="15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50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CA" sz="15000" b="1">
                              <a:latin typeface="Cambria Math" panose="02040503050406030204" pitchFamily="18" charset="0"/>
                            </a:rPr>
                            <m:t>𝐟</m:t>
                          </m:r>
                        </m:sub>
                      </m:sSub>
                      <m:r>
                        <a:rPr lang="en-CA" sz="15000" b="1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CA" sz="15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5000" b="1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CA" sz="15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5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CA" sz="15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5000" b="1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CA" sz="150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</m:sub>
                      </m:sSub>
                      <m:sSubSup>
                        <m:sSubSupPr>
                          <m:ctrlPr>
                            <a:rPr lang="en-CA" sz="15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15000" b="1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CA" sz="15000" b="1">
                              <a:latin typeface="Cambria Math" panose="02040503050406030204" pitchFamily="18" charset="0"/>
                            </a:rPr>
                            <m:t>𝐟</m:t>
                          </m:r>
                        </m:sub>
                        <m:sup>
                          <m:r>
                            <a:rPr lang="en-CA" sz="15000" b="1" i="0" smtClean="0">
                              <a:latin typeface="Cambria Math" panose="02040503050406030204" pitchFamily="18" charset="0"/>
                            </a:rPr>
                            <m:t>𝐓</m:t>
                          </m:r>
                        </m:sup>
                      </m:sSubSup>
                      <m:sSup>
                        <m:sSupPr>
                          <m:ctrlPr>
                            <a:rPr lang="en-CA" sz="15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5000" b="1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p>
                          <m:r>
                            <a:rPr lang="en-CA" sz="15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sz="15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CA" sz="150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DC57E3-E924-4849-95D1-8F8D47AF2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33525" y="6311265"/>
                <a:ext cx="16116300" cy="4831644"/>
              </a:xfrm>
              <a:prstGeom prst="rect">
                <a:avLst/>
              </a:prstGeom>
              <a:blipFill>
                <a:blip r:embed="rId6"/>
                <a:stretch>
                  <a:fillRect r="-3332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BDCE372E-BC1D-4D66-8639-7DBD533DD092}"/>
              </a:ext>
            </a:extLst>
          </p:cNvPr>
          <p:cNvSpPr/>
          <p:nvPr/>
        </p:nvSpPr>
        <p:spPr>
          <a:xfrm>
            <a:off x="655320" y="72409"/>
            <a:ext cx="10881360" cy="355209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Graphic 17" descr="Line arrow: Clockwise curve with solid fill">
            <a:extLst>
              <a:ext uri="{FF2B5EF4-FFF2-40B4-BE49-F238E27FC236}">
                <a16:creationId xmlns:a16="http://schemas.microsoft.com/office/drawing/2014/main" id="{02069C8C-E9CF-45A3-A975-E34066D3A2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432359">
            <a:off x="5828713" y="2320927"/>
            <a:ext cx="2893255" cy="289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6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6|1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3750</TotalTime>
  <Words>1388</Words>
  <Application>Microsoft Office PowerPoint</Application>
  <PresentationFormat>Widescreen</PresentationFormat>
  <Paragraphs>171</Paragraphs>
  <Slides>18</Slides>
  <Notes>18</Notes>
  <HiddenSlides>3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Aktiv Grotesk Cd Trial Black</vt:lpstr>
      <vt:lpstr>Arial</vt:lpstr>
      <vt:lpstr>Calibri</vt:lpstr>
      <vt:lpstr>Cambria Math</vt:lpstr>
      <vt:lpstr>Franklin Gothic Book</vt:lpstr>
      <vt:lpstr>Office Theme</vt:lpstr>
      <vt:lpstr>Subspaces from Force Distributions</vt:lpstr>
      <vt:lpstr>Resonance</vt:lpstr>
      <vt:lpstr>PowerPoint Presentation</vt:lpstr>
      <vt:lpstr>PowerPoint Presentation</vt:lpstr>
      <vt:lpstr>Modal Analysis</vt:lpstr>
      <vt:lpstr>Linear Modal Analysis</vt:lpstr>
      <vt:lpstr>Spooky Action at A Distance!</vt:lpstr>
      <vt:lpstr>PowerPoint Presentation</vt:lpstr>
      <vt:lpstr>PowerPoint Presentation</vt:lpstr>
      <vt:lpstr>PowerPoint Presentation</vt:lpstr>
      <vt:lpstr>PowerPoint Presentation</vt:lpstr>
      <vt:lpstr>Modal Analysis Force Sample</vt:lpstr>
      <vt:lpstr>PowerPoint Presentation</vt:lpstr>
      <vt:lpstr>Full  Simulation</vt:lpstr>
      <vt:lpstr>Modal Analysis</vt:lpstr>
      <vt:lpstr>PowerPoint Presentation</vt:lpstr>
      <vt:lpstr>Conclusion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Subspaces from Force Distributions</dc:title>
  <dc:creator>Otman Benchekroun</dc:creator>
  <cp:lastModifiedBy>Otman Benchekroun</cp:lastModifiedBy>
  <cp:revision>150</cp:revision>
  <dcterms:created xsi:type="dcterms:W3CDTF">2025-08-11T13:52:28Z</dcterms:created>
  <dcterms:modified xsi:type="dcterms:W3CDTF">2025-12-03T08:21:47Z</dcterms:modified>
</cp:coreProperties>
</file>