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6"/>
  </p:notesMasterIdLst>
  <p:sldIdLst>
    <p:sldId id="256" r:id="rId2"/>
    <p:sldId id="257" r:id="rId3"/>
    <p:sldId id="260" r:id="rId4"/>
    <p:sldId id="266" r:id="rId5"/>
    <p:sldId id="263" r:id="rId6"/>
    <p:sldId id="280" r:id="rId7"/>
    <p:sldId id="267" r:id="rId8"/>
    <p:sldId id="271" r:id="rId9"/>
    <p:sldId id="281" r:id="rId10"/>
    <p:sldId id="282" r:id="rId11"/>
    <p:sldId id="283" r:id="rId12"/>
    <p:sldId id="284" r:id="rId13"/>
    <p:sldId id="285" r:id="rId14"/>
    <p:sldId id="262" r:id="rId15"/>
  </p:sldIdLst>
  <p:sldSz cx="9144000" cy="5143500" type="screen16x9"/>
  <p:notesSz cx="6858000" cy="9144000"/>
  <p:embeddedFontLst>
    <p:embeddedFont>
      <p:font typeface="Proxima Nova"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995" autoAdjust="0"/>
  </p:normalViewPr>
  <p:slideViewPr>
    <p:cSldViewPr snapToGrid="0">
      <p:cViewPr varScale="1">
        <p:scale>
          <a:sx n="58" d="100"/>
          <a:sy n="58" d="100"/>
        </p:scale>
        <p:origin x="152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980f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980f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980f9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980f9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614136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a:t>
            </a:r>
            <a:r>
              <a:rPr lang="en-CA" sz="1100" b="0" i="0" u="none" strike="noStrike" cap="none" dirty="0">
                <a:solidFill>
                  <a:srgbClr val="000000"/>
                </a:solidFill>
                <a:effectLst/>
                <a:latin typeface="Arial"/>
                <a:ea typeface="Arial"/>
                <a:cs typeface="Arial"/>
                <a:sym typeface="Arial"/>
              </a:rPr>
              <a:t> This project extends refugees’ involvement from passive acceptors of help or paid enumerators of fixed studies [41] to active contributors with initial skills to use data to solve problems identified by the community. Refugees participating in the project made numerous decisions. The decisions varied, including from whom to collect data, the types of data that were the most intriguing, and the types of analyses they want to conduct. They also reflected on how they can act upon the data they find interesting, and further, how they might collaborate with others to solve the problems they care about.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CA" sz="1100" b="0" i="0" u="none" strike="noStrike" cap="none" dirty="0">
                <a:solidFill>
                  <a:srgbClr val="000000"/>
                </a:solidFill>
                <a:effectLst/>
                <a:latin typeface="Arial"/>
                <a:ea typeface="Arial"/>
                <a:cs typeface="Arial"/>
                <a:sym typeface="Arial"/>
              </a:rPr>
              <a:t>As a whole, the training and implementation process promotes various types of community interactions: interactions among the refugee participants during the whole process, interactions between participants and other community members through data collection, and interactions among community members especially as they helped the participants contact other refugees they know who could participate in the survey. Through these interactions, refugees who participated in any capacity gained some knowledge of their community.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100" b="0" i="0" u="none" strike="noStrike" cap="none" dirty="0">
                <a:solidFill>
                  <a:srgbClr val="000000"/>
                </a:solidFill>
                <a:effectLst/>
                <a:latin typeface="Arial"/>
                <a:ea typeface="Arial"/>
                <a:cs typeface="Arial"/>
                <a:sym typeface="Arial"/>
              </a:rPr>
              <a:t>[3] …For example, women’s groups actively working to improve lives for themselves, their children and their communities, are more likely to see the value of data in solving specific problems. However, groups like community leaders, typically and in our case consisting of older men, are more resistant to change. This suggests the broader effectiveness of our system is likely to depend on having the right group of leaders who understand not only the potential value of the information but also changes in the humanitarian context that are driving a greater emphasis on self-reliance rather than traditional mechanisms of aid. In turn, this will require appropriate strategies and implementation plans.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146365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a:t>
            </a:r>
            <a:r>
              <a:rPr lang="en-CA" sz="1100" b="0" i="0" u="none" strike="noStrike" cap="none" dirty="0">
                <a:solidFill>
                  <a:srgbClr val="000000"/>
                </a:solidFill>
                <a:effectLst/>
                <a:latin typeface="Arial"/>
                <a:ea typeface="Arial"/>
                <a:cs typeface="Arial"/>
                <a:sym typeface="Arial"/>
              </a:rPr>
              <a:t>This participatory data collection and management project was introduced to urban refugees for the first time. In contrast, our previous work in a camp demonstrated some advantages of that context, namely: (1) members are co-located within a defined geographical area, which makes face-to-face interactions easier; (2) various stakeholders including UNHCR, NGOs, and the local government are present to promote such development activities; and (3) common facilities like community centers can be used to facilitate activities [48]. It is less likely for urban refugees to have these advantages given the differences in resettlement procedure between these populations [42].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100" b="0" i="0" u="none" strike="noStrike" cap="none" dirty="0">
                <a:solidFill>
                  <a:srgbClr val="000000"/>
                </a:solidFill>
                <a:effectLst/>
                <a:latin typeface="Arial"/>
                <a:ea typeface="Arial"/>
                <a:cs typeface="Arial"/>
                <a:sym typeface="Arial"/>
              </a:rPr>
              <a:t>[2] However, lacking these facilities, urban refuges generally have more means and responsibilities to support themselves. Therefore, the greater independence of urban refugees might serve as an important advantage for community building activities.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a:t>
            </a:r>
            <a:r>
              <a:rPr lang="en-CA" sz="1100" b="0" i="0" u="none" strike="noStrike" cap="none" dirty="0">
                <a:solidFill>
                  <a:srgbClr val="000000"/>
                </a:solidFill>
                <a:effectLst/>
                <a:latin typeface="Arial"/>
                <a:ea typeface="Arial"/>
                <a:cs typeface="Arial"/>
                <a:sym typeface="Arial"/>
              </a:rPr>
              <a:t>We also found that participatory design was not an intuitive concept for aid agencies and refugees. When working with aid agencies and refugees in </a:t>
            </a:r>
            <a:r>
              <a:rPr lang="en-CA" sz="1100" b="0" i="0" u="none" strike="noStrike" cap="none" dirty="0" err="1">
                <a:solidFill>
                  <a:srgbClr val="000000"/>
                </a:solidFill>
                <a:effectLst/>
                <a:latin typeface="Arial"/>
                <a:ea typeface="Arial"/>
                <a:cs typeface="Arial"/>
                <a:sym typeface="Arial"/>
              </a:rPr>
              <a:t>Za’atari</a:t>
            </a:r>
            <a:r>
              <a:rPr lang="en-CA" sz="1100" b="0" i="0" u="none" strike="noStrike" cap="none" dirty="0">
                <a:solidFill>
                  <a:srgbClr val="000000"/>
                </a:solidFill>
                <a:effectLst/>
                <a:latin typeface="Arial"/>
                <a:ea typeface="Arial"/>
                <a:cs typeface="Arial"/>
                <a:sym typeface="Arial"/>
              </a:rPr>
              <a:t> camp, we had to keep reminding them that the data was openly accessible not only for the agencies but also for refugees. Similarly, when working with urban refugees in Rwanda, it was necessary to repeatedly explain to the participants that the data and the system were built for them and they were the ultimate consumers of the collected data.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413345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100" b="0" i="0" u="none" strike="noStrike" cap="none" dirty="0">
                <a:solidFill>
                  <a:srgbClr val="000000"/>
                </a:solidFill>
                <a:effectLst/>
                <a:latin typeface="Arial"/>
                <a:ea typeface="Arial"/>
                <a:cs typeface="Arial"/>
                <a:sym typeface="Arial"/>
              </a:rPr>
              <a:t>[1] To understand the challenges in systemic use beyond those mentioned above, future research should consider how to engage local aid agencies and governments to integrate the capacities of refugees into the broader humanitarian data management process.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100" b="0" i="0" u="none" strike="noStrike" cap="none" dirty="0">
              <a:solidFill>
                <a:srgbClr val="000000"/>
              </a:solidFill>
              <a:effectLst/>
              <a:latin typeface="Arial"/>
              <a:ea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100" b="0" i="0" u="none" strike="noStrike" cap="none" dirty="0">
                <a:solidFill>
                  <a:srgbClr val="000000"/>
                </a:solidFill>
                <a:effectLst/>
                <a:latin typeface="Arial"/>
                <a:ea typeface="Arial"/>
                <a:cs typeface="Arial"/>
                <a:sym typeface="Arial"/>
              </a:rPr>
              <a:t>[2] Key to such an investigation would be developing knowledge on how participatory approaches and basic data science training can be more fully integrated into ICT-based livelihoods training common in a variety of humanitarian contexts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32787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6f980f9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6f980f9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 … example of data such as demographics, information about certain types of resources available, exchanging skills, and so on. </a:t>
            </a:r>
          </a:p>
          <a:p>
            <a:pPr marL="0" lvl="0" indent="0" algn="l" rtl="0">
              <a:spcBef>
                <a:spcPts val="0"/>
              </a:spcBef>
              <a:spcAft>
                <a:spcPts val="0"/>
              </a:spcAft>
              <a:buNone/>
            </a:pPr>
            <a:r>
              <a:rPr lang="en-US" dirty="0"/>
              <a:t>[3] … </a:t>
            </a:r>
            <a:r>
              <a:rPr lang="en-CA" sz="1100" b="0" i="0" u="none" strike="noStrike" cap="none" dirty="0">
                <a:solidFill>
                  <a:srgbClr val="000000"/>
                </a:solidFill>
                <a:effectLst/>
                <a:latin typeface="Arial"/>
                <a:cs typeface="Arial"/>
                <a:sym typeface="Arial"/>
              </a:rPr>
              <a:t>These agencies</a:t>
            </a:r>
            <a:r>
              <a:rPr lang="en-CA" sz="1100" b="0" i="0" u="none" strike="noStrike" cap="none" dirty="0">
                <a:solidFill>
                  <a:srgbClr val="000000"/>
                </a:solidFill>
                <a:effectLst/>
                <a:latin typeface="Arial"/>
                <a:ea typeface="Arial"/>
                <a:cs typeface="Arial"/>
                <a:sym typeface="Arial"/>
              </a:rPr>
              <a:t> aim to (1) explore the needs of beneficiaries, i.e. who they are trying to help (2) make informed decisions about the aids that would be  distributed for example, and (3) to provide the basis for monitoring and evaluation of aid programs, and enhancing organizational accountability  (we will discuss organization monitoring in the next paper) [13,38]. </a:t>
            </a: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[4] Unfortunately, collected data are rarely shared back with research subjects and the communities from which they are derived. Moreover, in some humanitarian sites, ‘research fatigue’ can occur given the large number of data collection initiatives [8,30]. This can deter research subjects from participating as well as affect the quality of collected data.</a:t>
            </a:r>
          </a:p>
          <a:p>
            <a:pPr marL="0" lvl="0" indent="0" algn="l" rtl="0">
              <a:spcBef>
                <a:spcPts val="0"/>
              </a:spcBef>
              <a:spcAft>
                <a:spcPts val="0"/>
              </a:spcAft>
              <a:buNone/>
            </a:pPr>
            <a:r>
              <a:rPr lang="en-CA" sz="1100" b="0" i="0" u="none" strike="noStrike" cap="none" dirty="0">
                <a:solidFill>
                  <a:srgbClr val="000000"/>
                </a:solidFill>
                <a:effectLst/>
                <a:latin typeface="Arial"/>
                <a:cs typeface="Arial"/>
                <a:sym typeface="Arial"/>
              </a:rPr>
              <a:t>[5] T</a:t>
            </a:r>
            <a:r>
              <a:rPr lang="en-CA" sz="1100" b="0" i="0" u="none" strike="noStrike" cap="none" dirty="0">
                <a:solidFill>
                  <a:srgbClr val="000000"/>
                </a:solidFill>
                <a:effectLst/>
                <a:latin typeface="Arial"/>
                <a:ea typeface="Arial"/>
                <a:cs typeface="Arial"/>
                <a:sym typeface="Arial"/>
              </a:rPr>
              <a:t>raining low resource communities in data system design, including collection and basic analytic techniques, is a complex and multifaceted undertaking</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980f9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980f9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 This methodology is implemented in practice by actively engaging participants throughout the whole process of data inventory design, data collection, data analysis, and data management. The goal is to promote participants’ awareness of their community while gaining skills in collecting and using data. More importantly, unlike the majority of technology-based humanitarian efforts, which position participants as passive users of a given technology</a:t>
            </a:r>
          </a:p>
          <a:p>
            <a:pPr marL="0" lvl="0" indent="0" algn="l" rtl="0">
              <a:spcBef>
                <a:spcPts val="0"/>
              </a:spcBef>
              <a:spcAft>
                <a:spcPts val="0"/>
              </a:spcAft>
              <a:buNone/>
            </a:pPr>
            <a:endParaRPr lang="en-C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CA" sz="1100" b="0" i="0" u="none" strike="noStrike" cap="none" dirty="0">
                <a:solidFill>
                  <a:srgbClr val="000000"/>
                </a:solidFill>
                <a:effectLst/>
                <a:latin typeface="Arial"/>
                <a:ea typeface="Arial"/>
                <a:cs typeface="Arial"/>
                <a:sym typeface="Arial"/>
              </a:rPr>
              <a:t>Here, they report on an effort to introduce and test this participatory data system design process with urban refugees living in Rwanda. Most of the refugees are newly settled. And the main goal was to make refugees gain familiarity with their community and to be aware of the resources within it.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[before] </a:t>
            </a:r>
            <a:r>
              <a:rPr lang="en-CA" dirty="0"/>
              <a:t>In humanitarian context, Data is usually collected by professional. So here, the paper asks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[2] [before] They author did similar work in </a:t>
            </a:r>
            <a:r>
              <a:rPr lang="en-CA" dirty="0" err="1"/>
              <a:t>Zatarri</a:t>
            </a:r>
            <a:r>
              <a:rPr lang="en-CA" dirty="0"/>
              <a:t> refugee camp in Jordan so comparing with their previous work of Asset-based community development in </a:t>
            </a:r>
            <a:r>
              <a:rPr lang="en-CA" dirty="0" err="1"/>
              <a:t>Zatarri</a:t>
            </a:r>
            <a:r>
              <a:rPr lang="en-CA" dirty="0"/>
              <a:t> refugee camp in Jordan.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[3] [before] To check the usefulness and efficiency of P.D. </a:t>
            </a:r>
            <a:endParaRPr dirty="0"/>
          </a:p>
        </p:txBody>
      </p:sp>
    </p:spTree>
    <p:extLst>
      <p:ext uri="{BB962C8B-B14F-4D97-AF65-F5344CB8AC3E}">
        <p14:creationId xmlns:p14="http://schemas.microsoft.com/office/powerpoint/2010/main" val="234069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lvl="0" indent="0" rtl="0">
              <a:buNone/>
            </a:pPr>
            <a:r>
              <a:rPr lang="en-US" sz="1100" b="0" i="0" u="none" strike="noStrike" cap="none" dirty="0">
                <a:solidFill>
                  <a:srgbClr val="000000"/>
                </a:solidFill>
                <a:effectLst/>
                <a:latin typeface="Arial"/>
                <a:ea typeface="Arial"/>
                <a:cs typeface="Arial"/>
                <a:sym typeface="Arial"/>
              </a:rPr>
              <a:t>[1] </a:t>
            </a:r>
            <a:r>
              <a:rPr lang="en-CA" sz="1100" b="0" i="0" u="none" strike="noStrike" cap="none" dirty="0">
                <a:solidFill>
                  <a:srgbClr val="000000"/>
                </a:solidFill>
                <a:effectLst/>
                <a:latin typeface="Arial"/>
                <a:ea typeface="Arial"/>
                <a:cs typeface="Arial"/>
                <a:sym typeface="Arial"/>
              </a:rPr>
              <a:t>Survey to measure ICT self-efficacy, usability and perceived effectiveness quantitatively.</a:t>
            </a:r>
          </a:p>
          <a:p>
            <a:pPr lvl="0"/>
            <a:r>
              <a:rPr lang="en-CA" sz="1100" b="0" i="0" u="none" strike="noStrike" cap="none" dirty="0">
                <a:solidFill>
                  <a:srgbClr val="000000"/>
                </a:solidFill>
                <a:effectLst/>
                <a:latin typeface="Arial"/>
                <a:ea typeface="Arial"/>
                <a:cs typeface="Arial"/>
                <a:sym typeface="Arial"/>
              </a:rPr>
              <a:t>Focus groups: </a:t>
            </a:r>
          </a:p>
          <a:p>
            <a:pPr lvl="1"/>
            <a:r>
              <a:rPr lang="en-CA" sz="1100" b="0" i="0" u="none" strike="noStrike" cap="none" dirty="0">
                <a:solidFill>
                  <a:srgbClr val="000000"/>
                </a:solidFill>
                <a:effectLst/>
                <a:latin typeface="Arial"/>
                <a:ea typeface="Arial"/>
                <a:cs typeface="Arial"/>
                <a:sym typeface="Arial"/>
              </a:rPr>
              <a:t>(1) What are the problems that your community is facing?</a:t>
            </a:r>
          </a:p>
          <a:p>
            <a:pPr lvl="1"/>
            <a:r>
              <a:rPr lang="en-CA" sz="1100" b="0" i="0" u="none" strike="noStrike" cap="none" dirty="0">
                <a:solidFill>
                  <a:srgbClr val="000000"/>
                </a:solidFill>
                <a:effectLst/>
                <a:latin typeface="Arial"/>
                <a:ea typeface="Arial"/>
                <a:cs typeface="Arial"/>
                <a:sym typeface="Arial"/>
              </a:rPr>
              <a:t>(2) What asset data are interesting to you?</a:t>
            </a:r>
          </a:p>
          <a:p>
            <a:pPr lvl="1"/>
            <a:r>
              <a:rPr lang="en-CA" sz="1100" b="0" i="0" u="none" strike="noStrike" cap="none" dirty="0">
                <a:solidFill>
                  <a:srgbClr val="000000"/>
                </a:solidFill>
                <a:effectLst/>
                <a:latin typeface="Arial"/>
                <a:ea typeface="Arial"/>
                <a:cs typeface="Arial"/>
                <a:sym typeface="Arial"/>
              </a:rPr>
              <a:t>(3) Can the asset data be used in solving those problems, and if so, how?</a:t>
            </a:r>
          </a:p>
          <a:p>
            <a:pPr lvl="1"/>
            <a:r>
              <a:rPr lang="en-CA" sz="1100" b="0" i="0" u="none" strike="noStrike" cap="none" dirty="0">
                <a:solidFill>
                  <a:srgbClr val="000000"/>
                </a:solidFill>
                <a:effectLst/>
                <a:latin typeface="Arial"/>
                <a:ea typeface="Arial"/>
                <a:cs typeface="Arial"/>
                <a:sym typeface="Arial"/>
              </a:rPr>
              <a:t>(4) Do you plan to use the data to implement your ideas? Can you develop a course of action to solve the problem? </a:t>
            </a:r>
          </a:p>
          <a:p>
            <a:pPr marL="0" lvl="0" indent="0" algn="l" rtl="0">
              <a:spcBef>
                <a:spcPts val="0"/>
              </a:spcBef>
              <a:spcAft>
                <a:spcPts val="0"/>
              </a:spcAft>
              <a:buNone/>
            </a:pPr>
            <a:r>
              <a:rPr lang="en-US" dirty="0"/>
              <a:t>[2] the number of male and female is almost equal. refugees had data plan</a:t>
            </a:r>
          </a:p>
          <a:p>
            <a:pPr marL="0" lvl="0" indent="0" algn="l" rtl="0">
              <a:spcBef>
                <a:spcPts val="0"/>
              </a:spcBef>
              <a:spcAft>
                <a:spcPts val="0"/>
              </a:spcAft>
              <a:buNone/>
            </a:pPr>
            <a:r>
              <a:rPr lang="en-US" dirty="0"/>
              <a:t>[3] </a:t>
            </a:r>
            <a:r>
              <a:rPr lang="en-CA" sz="1100" b="0" i="0" u="none" strike="noStrike" cap="none" dirty="0">
                <a:solidFill>
                  <a:srgbClr val="000000"/>
                </a:solidFill>
                <a:effectLst/>
                <a:latin typeface="Arial"/>
                <a:ea typeface="Arial"/>
                <a:cs typeface="Arial"/>
                <a:sym typeface="Arial"/>
              </a:rPr>
              <a:t>The training included 4 stages over the weeks: </a:t>
            </a:r>
          </a:p>
          <a:p>
            <a:pPr lvl="1"/>
            <a:r>
              <a:rPr lang="en-CA" sz="1100" b="0" i="0" u="none" strike="noStrike" cap="none" dirty="0">
                <a:solidFill>
                  <a:srgbClr val="000000"/>
                </a:solidFill>
                <a:effectLst/>
                <a:latin typeface="Arial"/>
                <a:ea typeface="Arial"/>
                <a:cs typeface="Arial"/>
                <a:sym typeface="Arial"/>
              </a:rPr>
              <a:t>participatory data inventory design, </a:t>
            </a:r>
          </a:p>
          <a:p>
            <a:pPr lvl="1"/>
            <a:r>
              <a:rPr lang="en-CA" sz="1100" b="0" i="0" u="none" strike="noStrike" cap="none" dirty="0">
                <a:solidFill>
                  <a:srgbClr val="000000"/>
                </a:solidFill>
                <a:effectLst/>
                <a:latin typeface="Arial"/>
                <a:ea typeface="Arial"/>
                <a:cs typeface="Arial"/>
                <a:sym typeface="Arial"/>
              </a:rPr>
              <a:t>data collection: </a:t>
            </a:r>
          </a:p>
          <a:p>
            <a:pPr lvl="1"/>
            <a:r>
              <a:rPr lang="en-CA" sz="1100" b="0" i="0" u="none" strike="noStrike" cap="none" dirty="0">
                <a:solidFill>
                  <a:srgbClr val="000000"/>
                </a:solidFill>
                <a:effectLst/>
                <a:latin typeface="Arial"/>
                <a:ea typeface="Arial"/>
                <a:cs typeface="Arial"/>
                <a:sym typeface="Arial"/>
              </a:rPr>
              <a:t>data analysis, </a:t>
            </a:r>
          </a:p>
          <a:p>
            <a:pPr lvl="1"/>
            <a:r>
              <a:rPr lang="en-CA" sz="1100" b="0" i="0" u="none" strike="noStrike" cap="none" dirty="0">
                <a:solidFill>
                  <a:srgbClr val="000000"/>
                </a:solidFill>
                <a:effectLst/>
                <a:latin typeface="Arial"/>
                <a:ea typeface="Arial"/>
                <a:cs typeface="Arial"/>
                <a:sym typeface="Arial"/>
              </a:rPr>
              <a:t>system management:</a:t>
            </a:r>
          </a:p>
          <a:p>
            <a:pPr lvl="1"/>
            <a:r>
              <a:rPr lang="en-CA" sz="1100" b="0" i="0" u="none" strike="noStrike" cap="none" dirty="0">
                <a:solidFill>
                  <a:srgbClr val="000000"/>
                </a:solidFill>
                <a:effectLst/>
                <a:latin typeface="Arial"/>
                <a:ea typeface="Arial"/>
                <a:cs typeface="Arial"/>
                <a:sym typeface="Arial"/>
              </a:rPr>
              <a:t>We trained our participants to download and use the ODK Collect application on mobile devices either of their own or provided by UNHCR. With ODK Collect on Android devices, our participants visited other refugee households to collect data based on the created inventory structure. After they collected the data from some households, they can choose to upload with their own cellular data or wait until they return to the training center to use WI-FI. Later, once data was collected from every participant, we performed some data analysis to explore the potential use cases of the data. Finally, we trained the participants to manage the server by creating their own accounts using their email addresses. Additionally, we trained them how they could create their own data inventory to conduct follow-up studies using the whole system.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79680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100" b="0" i="0" u="none" strike="noStrike" cap="none" dirty="0">
                <a:solidFill>
                  <a:srgbClr val="000000"/>
                </a:solidFill>
                <a:effectLst/>
                <a:latin typeface="Arial"/>
                <a:ea typeface="Arial"/>
                <a:cs typeface="Arial"/>
                <a:sym typeface="Arial"/>
              </a:rPr>
              <a:t>Household (no internet required), using </a:t>
            </a:r>
            <a:r>
              <a:rPr lang="en-CA" sz="1100" b="0" i="0" u="none" strike="noStrike" cap="none" dirty="0" err="1">
                <a:solidFill>
                  <a:srgbClr val="000000"/>
                </a:solidFill>
                <a:effectLst/>
                <a:latin typeface="Arial"/>
                <a:ea typeface="Arial"/>
                <a:cs typeface="Arial"/>
                <a:sym typeface="Arial"/>
              </a:rPr>
              <a:t>opendatakit</a:t>
            </a:r>
            <a:r>
              <a:rPr lang="en-CA" sz="1100" b="0" i="0" u="none" strike="noStrike" cap="none" dirty="0">
                <a:solidFill>
                  <a:srgbClr val="000000"/>
                </a:solidFill>
                <a:effectLst/>
                <a:latin typeface="Arial"/>
                <a:ea typeface="Arial"/>
                <a:cs typeface="Arial"/>
                <a:sym typeface="Arial"/>
              </a:rPr>
              <a:t> mobile application created by researchers from the University of Washington on Android devices. In the community center where internet is available, they use UNHCR </a:t>
            </a:r>
            <a:r>
              <a:rPr lang="en-CA" sz="1100" b="0" i="0" u="none" strike="noStrike" cap="none" dirty="0" err="1">
                <a:solidFill>
                  <a:srgbClr val="000000"/>
                </a:solidFill>
                <a:effectLst/>
                <a:latin typeface="Arial"/>
                <a:ea typeface="Arial"/>
                <a:cs typeface="Arial"/>
                <a:sym typeface="Arial"/>
              </a:rPr>
              <a:t>KoBoToolbox</a:t>
            </a:r>
            <a:r>
              <a:rPr lang="en-CA" sz="1100" b="0" i="0" u="none" strike="noStrike" cap="none" dirty="0">
                <a:solidFill>
                  <a:srgbClr val="000000"/>
                </a:solidFill>
                <a:effectLst/>
                <a:latin typeface="Arial"/>
                <a:ea typeface="Arial"/>
                <a:cs typeface="Arial"/>
                <a:sym typeface="Arial"/>
              </a:rPr>
              <a:t> is a suite of tools for field data collection (and analysis) for use in challenging environments. Participants only needed to use the Internet to upload the collected data to the server, and to view the uploaded data through a URL. All the collected data is openly accessible to all the refugee members in the community through an URL.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989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6f980f9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6f980f9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findings were put under two themes: the first group of findings is associated with the training and data collection and management process. The second finding is associated with survey conducted after the study to evaluate the usefulness and effectiveness of the system. </a:t>
            </a:r>
          </a:p>
        </p:txBody>
      </p:sp>
    </p:spTree>
    <p:extLst>
      <p:ext uri="{BB962C8B-B14F-4D97-AF65-F5344CB8AC3E}">
        <p14:creationId xmlns:p14="http://schemas.microsoft.com/office/powerpoint/2010/main" val="84877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rtl="0"/>
            <a:r>
              <a:rPr lang="en-CA" sz="1100" b="0" i="0" u="none" strike="noStrike" cap="none" dirty="0">
                <a:solidFill>
                  <a:srgbClr val="000000"/>
                </a:solidFill>
                <a:effectLst/>
                <a:latin typeface="Arial"/>
                <a:ea typeface="Arial"/>
                <a:cs typeface="Arial"/>
                <a:sym typeface="Arial"/>
              </a:rPr>
              <a:t>Co-Designing Data Management Processes: </a:t>
            </a:r>
          </a:p>
          <a:p>
            <a:pPr lvl="1"/>
            <a:r>
              <a:rPr lang="en-CA" sz="1100" b="0" i="0" u="none" strike="noStrike" cap="none" dirty="0">
                <a:solidFill>
                  <a:srgbClr val="000000"/>
                </a:solidFill>
                <a:effectLst/>
                <a:latin typeface="Arial"/>
                <a:ea typeface="Arial"/>
                <a:cs typeface="Arial"/>
                <a:sym typeface="Arial"/>
              </a:rPr>
              <a:t>initially tell the participants and remind throughput the process that this tool is used to empower them to be the leaders in collecting and using relevant data to build their communities. These data might include skills, hobbies, education and other assets that could be leveraged by the community to solve its own problems. Furthermore, the tool can be used just by themselves, without the involvement of government agencies or humanitarian organizations, to collect more data after the research is concluded.</a:t>
            </a:r>
          </a:p>
          <a:p>
            <a:pPr lvl="1"/>
            <a:r>
              <a:rPr lang="en-CA" sz="1100" b="0" i="0" u="none" strike="noStrike" cap="none" dirty="0">
                <a:solidFill>
                  <a:srgbClr val="000000"/>
                </a:solidFill>
                <a:effectLst/>
                <a:latin typeface="Arial"/>
                <a:ea typeface="Arial"/>
                <a:cs typeface="Arial"/>
                <a:sym typeface="Arial"/>
              </a:rPr>
              <a:t>Teach them about the ethics of collecting data for example asking permission </a:t>
            </a:r>
          </a:p>
          <a:p>
            <a:pPr lvl="0"/>
            <a:r>
              <a:rPr lang="en-CA" sz="1100" b="0" i="0" u="none" strike="noStrike" cap="none" dirty="0">
                <a:solidFill>
                  <a:srgbClr val="000000"/>
                </a:solidFill>
                <a:effectLst/>
                <a:latin typeface="Arial"/>
                <a:ea typeface="Arial"/>
                <a:cs typeface="Arial"/>
                <a:sym typeface="Arial"/>
              </a:rPr>
              <a:t>Co-Designing Data Inventory:</a:t>
            </a:r>
          </a:p>
          <a:p>
            <a:pPr lvl="1"/>
            <a:r>
              <a:rPr lang="en-CA" sz="1100" b="0" i="0" u="none" strike="noStrike" cap="none" dirty="0">
                <a:solidFill>
                  <a:srgbClr val="000000"/>
                </a:solidFill>
                <a:effectLst/>
                <a:latin typeface="Arial"/>
                <a:ea typeface="Arial"/>
                <a:cs typeface="Arial"/>
                <a:sym typeface="Arial"/>
              </a:rPr>
              <a:t>we brainstormed on the capacities and resources among the refugee families in the community separately. Refugee participants were interested in various assets across physical, human and social aspects, which include skills, hobbies, education background, community activities and places to socialize. These assets could be useful in bringing community members together with shared interests, enhancing members’ skills by recruiting voluntary instructors, or finding members with complementary skills for starting a business. </a:t>
            </a:r>
          </a:p>
          <a:p>
            <a:pPr lvl="1"/>
            <a:r>
              <a:rPr lang="en-CA" sz="1100" b="0" i="0" u="none" strike="noStrike" cap="none" dirty="0">
                <a:solidFill>
                  <a:srgbClr val="000000"/>
                </a:solidFill>
                <a:effectLst/>
                <a:latin typeface="Arial"/>
                <a:ea typeface="Arial"/>
                <a:cs typeface="Arial"/>
                <a:sym typeface="Arial"/>
              </a:rPr>
              <a:t>Some of the hobbies suggested by our participants include music, drumming (Burundian drummers are popular in the region), reading, painting, cooking, and singing, agricultural tools, ..</a:t>
            </a:r>
          </a:p>
          <a:p>
            <a:pPr lvl="1"/>
            <a:r>
              <a:rPr lang="en-CA" sz="1100" b="0" i="0" u="none" strike="noStrike" cap="none" dirty="0">
                <a:solidFill>
                  <a:srgbClr val="000000"/>
                </a:solidFill>
                <a:effectLst/>
                <a:latin typeface="Arial"/>
                <a:ea typeface="Arial"/>
                <a:cs typeface="Arial"/>
                <a:sym typeface="Arial"/>
              </a:rPr>
              <a:t>Interested gathering locations include family and friends’ houses, churches, playgrounds, stadiums, hospitals, bus stops, markets, and bars.</a:t>
            </a:r>
          </a:p>
          <a:p>
            <a:pPr lvl="0"/>
            <a:r>
              <a:rPr lang="en-CA" sz="1100" b="0" i="0" u="none" strike="noStrike" cap="none" dirty="0">
                <a:solidFill>
                  <a:srgbClr val="000000"/>
                </a:solidFill>
                <a:effectLst/>
                <a:latin typeface="Arial"/>
                <a:ea typeface="Arial"/>
                <a:cs typeface="Arial"/>
                <a:sym typeface="Arial"/>
              </a:rPr>
              <a:t>Data collection:</a:t>
            </a:r>
          </a:p>
          <a:p>
            <a:pPr lvl="1"/>
            <a:r>
              <a:rPr lang="en-CA" sz="1100" b="0" i="0" u="none" strike="noStrike" cap="none" dirty="0">
                <a:solidFill>
                  <a:srgbClr val="000000"/>
                </a:solidFill>
                <a:effectLst/>
                <a:latin typeface="Arial"/>
                <a:ea typeface="Arial"/>
                <a:cs typeface="Arial"/>
                <a:sym typeface="Arial"/>
              </a:rPr>
              <a:t>The refugee participants were able to collect data from 214 households in Kigali and 57 households in </a:t>
            </a:r>
            <a:r>
              <a:rPr lang="en-CA" sz="1100" b="0" i="0" u="none" strike="noStrike" cap="none" dirty="0" err="1">
                <a:solidFill>
                  <a:srgbClr val="000000"/>
                </a:solidFill>
                <a:effectLst/>
                <a:latin typeface="Arial"/>
                <a:ea typeface="Arial"/>
                <a:cs typeface="Arial"/>
                <a:sym typeface="Arial"/>
              </a:rPr>
              <a:t>Huye</a:t>
            </a:r>
            <a:r>
              <a:rPr lang="en-CA" sz="1100" b="0" i="0" u="none" strike="noStrike" cap="none" dirty="0">
                <a:solidFill>
                  <a:srgbClr val="000000"/>
                </a:solidFill>
                <a:effectLst/>
                <a:latin typeface="Arial"/>
                <a:ea typeface="Arial"/>
                <a:cs typeface="Arial"/>
                <a:sym typeface="Arial"/>
              </a:rPr>
              <a:t>. In both Kigali and </a:t>
            </a:r>
            <a:r>
              <a:rPr lang="en-CA" sz="1100" b="0" i="0" u="none" strike="noStrike" cap="none" dirty="0" err="1">
                <a:solidFill>
                  <a:srgbClr val="000000"/>
                </a:solidFill>
                <a:effectLst/>
                <a:latin typeface="Arial"/>
                <a:ea typeface="Arial"/>
                <a:cs typeface="Arial"/>
                <a:sym typeface="Arial"/>
              </a:rPr>
              <a:t>Huye</a:t>
            </a:r>
            <a:r>
              <a:rPr lang="en-CA" sz="1100" b="0" i="0" u="none" strike="noStrike" cap="none" dirty="0">
                <a:solidFill>
                  <a:srgbClr val="000000"/>
                </a:solidFill>
                <a:effectLst/>
                <a:latin typeface="Arial"/>
                <a:ea typeface="Arial"/>
                <a:cs typeface="Arial"/>
                <a:sym typeface="Arial"/>
              </a:rPr>
              <a:t>, about 20% of our participants collected about 50% of these households’ data. For these seven participants, their average age is 38 years old, their average years of education is 10 years and three of them are females. Among all the data collected, 49 households (23%) agreed to have their location geo-tagged in Kigali, while only 5 households (9%) did so in </a:t>
            </a:r>
            <a:r>
              <a:rPr lang="en-CA" sz="1100" b="0" i="0" u="none" strike="noStrike" cap="none" dirty="0" err="1">
                <a:solidFill>
                  <a:srgbClr val="000000"/>
                </a:solidFill>
                <a:effectLst/>
                <a:latin typeface="Arial"/>
                <a:ea typeface="Arial"/>
                <a:cs typeface="Arial"/>
                <a:sym typeface="Arial"/>
              </a:rPr>
              <a:t>Huye</a:t>
            </a:r>
            <a:r>
              <a:rPr lang="en-CA" sz="1100" b="0" i="0" u="none" strike="noStrike" cap="none" dirty="0">
                <a:solidFill>
                  <a:srgbClr val="000000"/>
                </a:solidFill>
                <a:effectLst/>
                <a:latin typeface="Arial"/>
                <a:ea typeface="Arial"/>
                <a:cs typeface="Arial"/>
                <a:sym typeface="Arial"/>
              </a:rPr>
              <a:t>.</a:t>
            </a:r>
          </a:p>
          <a:p>
            <a:pPr lvl="1"/>
            <a:r>
              <a:rPr lang="en-CA" sz="1100" b="0" i="0" u="none" strike="noStrike" cap="none" dirty="0">
                <a:solidFill>
                  <a:srgbClr val="000000"/>
                </a:solidFill>
                <a:effectLst/>
                <a:latin typeface="Arial"/>
                <a:ea typeface="Arial"/>
                <a:cs typeface="Arial"/>
                <a:sym typeface="Arial"/>
              </a:rPr>
              <a:t>This target collected data was less compared to the refugee camps because with Urban refugees, you do not know exactly where they live or who their neighbors are compared to ones in refugee camps who seem to have stronger social ties because all of them are refugees.  So the researchers were not able to set specification over household data collection targets </a:t>
            </a:r>
          </a:p>
          <a:p>
            <a:pPr lvl="1"/>
            <a:r>
              <a:rPr lang="en-CA" sz="1100" b="0" i="0" u="none" strike="noStrike" cap="none" dirty="0">
                <a:solidFill>
                  <a:srgbClr val="000000"/>
                </a:solidFill>
                <a:effectLst/>
                <a:latin typeface="Arial"/>
                <a:ea typeface="Arial"/>
                <a:cs typeface="Arial"/>
                <a:sym typeface="Arial"/>
              </a:rPr>
              <a:t>This also led to researchers not having the opportunity to engage in data quality control before the participants submitted their collected data to the server. Though it is unlikely that </a:t>
            </a:r>
            <a:r>
              <a:rPr lang="en-CA" sz="1100" b="0" i="0" u="none" strike="noStrike" cap="none" dirty="0" err="1">
                <a:solidFill>
                  <a:srgbClr val="000000"/>
                </a:solidFill>
                <a:effectLst/>
                <a:latin typeface="Arial"/>
                <a:ea typeface="Arial"/>
                <a:cs typeface="Arial"/>
                <a:sym typeface="Arial"/>
              </a:rPr>
              <a:t>partcipants</a:t>
            </a:r>
            <a:r>
              <a:rPr lang="en-CA" sz="1100" b="0" i="0" u="none" strike="noStrike" cap="none" dirty="0">
                <a:solidFill>
                  <a:srgbClr val="000000"/>
                </a:solidFill>
                <a:effectLst/>
                <a:latin typeface="Arial"/>
                <a:ea typeface="Arial"/>
                <a:cs typeface="Arial"/>
                <a:sym typeface="Arial"/>
              </a:rPr>
              <a:t> would makeup data because they were not forced to collect a specific type of size of data. </a:t>
            </a:r>
            <a:r>
              <a:rPr lang="en-CA" sz="1100" b="0" i="0" u="none" strike="noStrike" cap="none" dirty="0" err="1">
                <a:solidFill>
                  <a:srgbClr val="000000"/>
                </a:solidFill>
                <a:effectLst/>
                <a:latin typeface="Arial"/>
                <a:ea typeface="Arial"/>
                <a:cs typeface="Arial"/>
                <a:sym typeface="Arial"/>
              </a:rPr>
              <a:t>Te</a:t>
            </a:r>
            <a:r>
              <a:rPr lang="en-CA" sz="1100" b="0" i="0" u="none" strike="noStrike" cap="none" dirty="0">
                <a:solidFill>
                  <a:srgbClr val="000000"/>
                </a:solidFill>
                <a:effectLst/>
                <a:latin typeface="Arial"/>
                <a:ea typeface="Arial"/>
                <a:cs typeface="Arial"/>
                <a:sym typeface="Arial"/>
              </a:rPr>
              <a:t> similar project that was conducted in the </a:t>
            </a:r>
            <a:r>
              <a:rPr lang="en-CA" sz="1100" b="0" i="0" u="none" strike="noStrike" cap="none" dirty="0" err="1">
                <a:solidFill>
                  <a:srgbClr val="000000"/>
                </a:solidFill>
                <a:effectLst/>
                <a:latin typeface="Arial"/>
                <a:ea typeface="Arial"/>
                <a:cs typeface="Arial"/>
                <a:sym typeface="Arial"/>
              </a:rPr>
              <a:t>Za’atari</a:t>
            </a:r>
            <a:r>
              <a:rPr lang="en-CA" sz="1100" b="0" i="0" u="none" strike="noStrike" cap="none" dirty="0">
                <a:solidFill>
                  <a:srgbClr val="000000"/>
                </a:solidFill>
                <a:effectLst/>
                <a:latin typeface="Arial"/>
                <a:ea typeface="Arial"/>
                <a:cs typeface="Arial"/>
                <a:sym typeface="Arial"/>
              </a:rPr>
              <a:t> camp used some quality control techniques because the researchers provided a list of households for each participant to collect data from</a:t>
            </a:r>
          </a:p>
          <a:p>
            <a:pPr lvl="0"/>
            <a:r>
              <a:rPr lang="en-CA" sz="1100" b="0" i="0" u="none" strike="noStrike" cap="none" dirty="0">
                <a:solidFill>
                  <a:srgbClr val="000000"/>
                </a:solidFill>
                <a:effectLst/>
                <a:latin typeface="Arial"/>
                <a:ea typeface="Arial"/>
                <a:cs typeface="Arial"/>
                <a:sym typeface="Arial"/>
              </a:rPr>
              <a:t>Understanding Collected Data. </a:t>
            </a:r>
          </a:p>
          <a:p>
            <a:pPr lvl="1"/>
            <a:r>
              <a:rPr lang="en-CA" sz="1100" b="0" i="0" u="none" strike="noStrike" cap="none" dirty="0">
                <a:solidFill>
                  <a:srgbClr val="000000"/>
                </a:solidFill>
                <a:effectLst/>
                <a:latin typeface="Arial"/>
                <a:ea typeface="Arial"/>
                <a:cs typeface="Arial"/>
                <a:sym typeface="Arial"/>
              </a:rPr>
              <a:t>Every week we met </a:t>
            </a:r>
            <a:r>
              <a:rPr lang="en-CA" sz="1100" b="0" i="0" u="none" strike="noStrike" cap="none" dirty="0" err="1">
                <a:solidFill>
                  <a:srgbClr val="000000"/>
                </a:solidFill>
                <a:effectLst/>
                <a:latin typeface="Arial"/>
                <a:ea typeface="Arial"/>
                <a:cs typeface="Arial"/>
                <a:sym typeface="Arial"/>
              </a:rPr>
              <a:t>faceto</a:t>
            </a:r>
            <a:r>
              <a:rPr lang="en-CA" sz="1100" b="0" i="0" u="none" strike="noStrike" cap="none" dirty="0">
                <a:solidFill>
                  <a:srgbClr val="000000"/>
                </a:solidFill>
                <a:effectLst/>
                <a:latin typeface="Arial"/>
                <a:ea typeface="Arial"/>
                <a:cs typeface="Arial"/>
                <a:sym typeface="Arial"/>
              </a:rPr>
              <a:t>-face with our participants, we learned about their unique experiences with the data collection process. They usually liked to share their new experiences of meeting other interesting people through this project. In addition, we collaboratively explored the collected data with the participants (use KOBO to analyse and show it on tablet or phone).</a:t>
            </a:r>
          </a:p>
          <a:p>
            <a:pPr lvl="1"/>
            <a:r>
              <a:rPr lang="en-CA" sz="1100" b="0" i="0" u="none" strike="noStrike" cap="none" dirty="0">
                <a:solidFill>
                  <a:srgbClr val="000000"/>
                </a:solidFill>
                <a:effectLst/>
                <a:latin typeface="Arial"/>
                <a:ea typeface="Arial"/>
                <a:cs typeface="Arial"/>
                <a:sym typeface="Arial"/>
              </a:rPr>
              <a:t>In terms of the topics our participants were interested in analyzing, because most of our participants did not have a fulltime job, they were interested in opportunities to learn additional skills and gain resources to accomplish their own goals. For example, because majority of the refugee participants only spoke French and Kinyarwanda, they wanted to know how they could learn English, either from their fellow refugees who were already fluent or by forming study groups. Some refugees wished to buy or rent land to produce food for other refugees, but they were short of many necessary resources to accomplish this goal, such as the land itself, initial investments in agricultural equipment, and the necessary agricultural skills. Some refugees wanted to have more social and entertainment activities, such as making beer and having </a:t>
            </a:r>
            <a:r>
              <a:rPr lang="en-CA" sz="1100" b="0" i="0" u="none" strike="noStrike" cap="none" dirty="0" err="1">
                <a:solidFill>
                  <a:srgbClr val="000000"/>
                </a:solidFill>
                <a:effectLst/>
                <a:latin typeface="Arial"/>
                <a:ea typeface="Arial"/>
                <a:cs typeface="Arial"/>
                <a:sym typeface="Arial"/>
              </a:rPr>
              <a:t>beter</a:t>
            </a:r>
            <a:r>
              <a:rPr lang="en-CA" sz="1100" b="0" i="0" u="none" strike="noStrike" cap="none" dirty="0">
                <a:solidFill>
                  <a:srgbClr val="000000"/>
                </a:solidFill>
                <a:effectLst/>
                <a:latin typeface="Arial"/>
                <a:ea typeface="Arial"/>
                <a:cs typeface="Arial"/>
                <a:sym typeface="Arial"/>
              </a:rPr>
              <a:t> places to hang out. By using the system, they had an improved chance to access relevant information within their community to help them accomplish these goals.</a:t>
            </a:r>
          </a:p>
          <a:p>
            <a:pPr lvl="0"/>
            <a:r>
              <a:rPr lang="en-CA" sz="1100" b="0" i="0" u="none" strike="noStrike" cap="none" dirty="0">
                <a:solidFill>
                  <a:srgbClr val="000000"/>
                </a:solidFill>
                <a:effectLst/>
                <a:latin typeface="Arial"/>
                <a:ea typeface="Arial"/>
                <a:cs typeface="Arial"/>
                <a:sym typeface="Arial"/>
              </a:rPr>
              <a:t>Managing the Data Management System:</a:t>
            </a:r>
          </a:p>
          <a:p>
            <a:pPr lvl="1"/>
            <a:r>
              <a:rPr lang="en-CA" sz="1100" b="0" i="0" u="none" strike="noStrike" cap="none" dirty="0">
                <a:solidFill>
                  <a:srgbClr val="000000"/>
                </a:solidFill>
                <a:effectLst/>
                <a:latin typeface="Arial"/>
                <a:ea typeface="Arial"/>
                <a:cs typeface="Arial"/>
                <a:sym typeface="Arial"/>
              </a:rPr>
              <a:t>To help our participants to continue using the system for other projects after the study concluded. Initially in our training, we granted every participant with edit right. So all the data were uploaded to a single account every one has access to. Then, we trained them in creating their own accounts using email addresses and generating data inventory to collect interested data on their own. Trough this last stage of training, some participants were already having ideas about the types of data to collect in the future, for example, to collect the needs of households to be able to better match the resources with needs. However, many of them did not have email accounts. So we spent significant amount of time on setting up email accounts and using them to register</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81063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73b06b1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73b06b1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CA" sz="1100" b="0" i="0" u="none" strike="noStrike" cap="none" dirty="0">
                <a:solidFill>
                  <a:srgbClr val="000000"/>
                </a:solidFill>
                <a:effectLst/>
                <a:latin typeface="Arial"/>
                <a:ea typeface="Arial"/>
                <a:cs typeface="Arial"/>
                <a:sym typeface="Arial"/>
              </a:rPr>
              <a:t>the score is 65 out of 100, which indicates only a moderate level of usability. The reasons for this moderate usability might be explained by the fact that the tool was the first product focused on participatory interventions introduced to the community and the usage period was only five weeks long. Therefore, we can consider the following modifications in the future to increase usability: additional training could help increase their familiarity with the tool, and the usability test could be issued after longer period of usage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[3] education plays a role here as expected. T</a:t>
            </a:r>
            <a:r>
              <a:rPr lang="en-CA" sz="1100" b="0" i="0" u="none" strike="noStrike" cap="none" dirty="0">
                <a:solidFill>
                  <a:srgbClr val="000000"/>
                </a:solidFill>
                <a:effectLst/>
                <a:latin typeface="Arial"/>
                <a:ea typeface="Arial"/>
                <a:cs typeface="Arial"/>
                <a:sym typeface="Arial"/>
              </a:rPr>
              <a:t>he more education our participants have received, the more likely they rated usability higher, ICT self-efficacy did not have significant effect in usability; (4) gender, age, location, and years living in Rwanda did not contribute to explaining usability; and (5) no interaction effects were detected among all the variables.(so the more education you have, the more ideas you have for what to collect and how to do the collection process compared with ICT self-efficacy which means they know how to use the tool but they are still not sure about what to collect).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79720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27200" y="1686624"/>
            <a:ext cx="8289600" cy="1339125"/>
          </a:xfrm>
          <a:prstGeom prst="rect">
            <a:avLst/>
          </a:prstGeom>
        </p:spPr>
        <p:txBody>
          <a:bodyPr spcFirstLastPara="1" wrap="square" lIns="91425" tIns="91425" rIns="91425" bIns="91425" anchor="b" anchorCtr="0">
            <a:noAutofit/>
          </a:bodyPr>
          <a:lstStyle/>
          <a:p>
            <a:pPr lvl="0"/>
            <a:r>
              <a:rPr lang="en-US" sz="3200" dirty="0"/>
              <a:t>Participatory Data Collection and Management in Low- Resource Contexts: </a:t>
            </a:r>
            <a:br>
              <a:rPr lang="en-US" sz="3200" dirty="0"/>
            </a:br>
            <a:r>
              <a:rPr lang="en-US" sz="3200" dirty="0"/>
              <a:t>A Field Trial with Urban Refugees </a:t>
            </a:r>
            <a:br>
              <a:rPr lang="en-US" sz="3200" dirty="0"/>
            </a:br>
            <a:r>
              <a:rPr lang="en" sz="2000" dirty="0"/>
              <a:t>[</a:t>
            </a:r>
            <a:r>
              <a:rPr lang="en-CA" sz="2000" dirty="0"/>
              <a:t>Paper Review] </a:t>
            </a:r>
            <a:endParaRPr sz="2000" dirty="0"/>
          </a:p>
        </p:txBody>
      </p:sp>
      <p:sp>
        <p:nvSpPr>
          <p:cNvPr id="60" name="Google Shape;60;p13"/>
          <p:cNvSpPr txBox="1">
            <a:spLocks noGrp="1"/>
          </p:cNvSpPr>
          <p:nvPr>
            <p:ph type="subTitle" idx="1"/>
          </p:nvPr>
        </p:nvSpPr>
        <p:spPr>
          <a:xfrm>
            <a:off x="434250" y="3182313"/>
            <a:ext cx="8123100" cy="630000"/>
          </a:xfrm>
          <a:prstGeom prst="rect">
            <a:avLst/>
          </a:prstGeom>
        </p:spPr>
        <p:txBody>
          <a:bodyPr spcFirstLastPara="1" wrap="square" lIns="91425" tIns="91425" rIns="91425" bIns="91425" anchor="t" anchorCtr="0">
            <a:noAutofit/>
          </a:bodyPr>
          <a:lstStyle/>
          <a:p>
            <a:pPr marL="0" lvl="0" indent="0"/>
            <a:r>
              <a:rPr lang="en-CA" sz="2300" dirty="0"/>
              <a:t>Authors: </a:t>
            </a:r>
            <a:r>
              <a:rPr lang="en-CA" dirty="0"/>
              <a:t>Ying Xu and Carleen Maitland</a:t>
            </a:r>
            <a:endParaRPr lang="en-CA" sz="2300" dirty="0"/>
          </a:p>
          <a:p>
            <a:pPr marL="0" lvl="0" indent="0" algn="l" rtl="0">
              <a:spcBef>
                <a:spcPts val="0"/>
              </a:spcBef>
              <a:spcAft>
                <a:spcPts val="0"/>
              </a:spcAft>
              <a:buNone/>
            </a:pPr>
            <a:r>
              <a:rPr lang="en-CA" sz="2300" dirty="0"/>
              <a:t>Review by: Dina </a:t>
            </a:r>
            <a:r>
              <a:rPr lang="en-CA" sz="2300" dirty="0" err="1"/>
              <a:t>Sabie</a:t>
            </a:r>
            <a:endParaRPr sz="2300" dirty="0"/>
          </a:p>
          <a:p>
            <a:pPr marL="0" lvl="0" indent="0" algn="l" rtl="0">
              <a:spcBef>
                <a:spcPts val="0"/>
              </a:spcBef>
              <a:spcAft>
                <a:spcPts val="0"/>
              </a:spcAft>
              <a:buNone/>
            </a:pPr>
            <a:endParaRPr sz="2300" dirty="0"/>
          </a:p>
        </p:txBody>
      </p:sp>
      <p:pic>
        <p:nvPicPr>
          <p:cNvPr id="61" name="Google Shape;61;p13"/>
          <p:cNvPicPr preferRelativeResize="0"/>
          <p:nvPr/>
        </p:nvPicPr>
        <p:blipFill>
          <a:blip r:embed="rId3">
            <a:alphaModFix/>
          </a:blip>
          <a:stretch>
            <a:fillRect/>
          </a:stretch>
        </p:blipFill>
        <p:spPr>
          <a:xfrm>
            <a:off x="7858950" y="123025"/>
            <a:ext cx="1221300" cy="1221300"/>
          </a:xfrm>
          <a:prstGeom prst="rect">
            <a:avLst/>
          </a:prstGeom>
          <a:noFill/>
          <a:ln>
            <a:noFill/>
          </a:ln>
        </p:spPr>
      </p:pic>
      <p:sp>
        <p:nvSpPr>
          <p:cNvPr id="62" name="Google Shape;62;p13"/>
          <p:cNvSpPr txBox="1"/>
          <p:nvPr/>
        </p:nvSpPr>
        <p:spPr>
          <a:xfrm>
            <a:off x="7805700" y="1268125"/>
            <a:ext cx="1327800" cy="41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
                <a:solidFill>
                  <a:srgbClr val="FFFFFF"/>
                </a:solidFill>
                <a:latin typeface="Proxima Nova"/>
                <a:ea typeface="Proxima Nova"/>
                <a:cs typeface="Proxima Nova"/>
                <a:sym typeface="Proxima Nova"/>
              </a:rPr>
              <a:t>University of Toronto</a:t>
            </a:r>
            <a:endParaRPr sz="600">
              <a:solidFill>
                <a:srgbClr val="FFFFFF"/>
              </a:solidFill>
              <a:latin typeface="Proxima Nova"/>
              <a:ea typeface="Proxima Nova"/>
              <a:cs typeface="Proxima Nova"/>
              <a:sym typeface="Proxima Nova"/>
            </a:endParaRPr>
          </a:p>
          <a:p>
            <a:pPr marL="0" lvl="0" indent="0" algn="ctr" rtl="0">
              <a:spcBef>
                <a:spcPts val="0"/>
              </a:spcBef>
              <a:spcAft>
                <a:spcPts val="0"/>
              </a:spcAft>
              <a:buNone/>
            </a:pPr>
            <a:r>
              <a:rPr lang="en" sz="600">
                <a:solidFill>
                  <a:srgbClr val="FFFFFF"/>
                </a:solidFill>
                <a:latin typeface="Proxima Nova"/>
                <a:ea typeface="Proxima Nova"/>
                <a:cs typeface="Proxima Nova"/>
                <a:sym typeface="Proxima Nova"/>
              </a:rPr>
              <a:t>Department of Computer Science</a:t>
            </a:r>
            <a:endParaRPr sz="600">
              <a:solidFill>
                <a:srgbClr val="FFFFFF"/>
              </a:solidFill>
              <a:latin typeface="Proxima Nova"/>
              <a:ea typeface="Proxima Nova"/>
              <a:cs typeface="Proxima Nova"/>
              <a:sym typeface="Proxima Nova"/>
            </a:endParaRPr>
          </a:p>
        </p:txBody>
      </p:sp>
      <p:sp>
        <p:nvSpPr>
          <p:cNvPr id="63" name="Google Shape;63;p13"/>
          <p:cNvSpPr txBox="1">
            <a:spLocks noGrp="1"/>
          </p:cNvSpPr>
          <p:nvPr>
            <p:ph type="subTitle" idx="1"/>
          </p:nvPr>
        </p:nvSpPr>
        <p:spPr>
          <a:xfrm>
            <a:off x="510450" y="4546488"/>
            <a:ext cx="8123100" cy="6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90249" y="2177115"/>
            <a:ext cx="6076013" cy="789271"/>
          </a:xfrm>
          <a:prstGeom prst="rect">
            <a:avLst/>
          </a:prstGeom>
        </p:spPr>
        <p:txBody>
          <a:bodyPr spcFirstLastPara="1" wrap="square" lIns="91425" tIns="91425" rIns="91425" bIns="91425" anchor="ctr" anchorCtr="0">
            <a:noAutofit/>
          </a:bodyPr>
          <a:lstStyle/>
          <a:p>
            <a:r>
              <a:rPr lang="en-CA" sz="4200" b="1" dirty="0"/>
              <a:t>Discussion</a:t>
            </a:r>
            <a:endParaRPr sz="4200" dirty="0"/>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73558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CA" dirty="0"/>
              <a:t>Participatory Design in Low-Resource Environment   </a:t>
            </a: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spcAft>
                <a:spcPts val="1600"/>
              </a:spcAft>
            </a:pPr>
            <a:r>
              <a:rPr lang="en-CA" dirty="0"/>
              <a:t>Refugees are moved from being passive recipients to active contributors with initial skills to use data to solve problems identified by the community. </a:t>
            </a:r>
          </a:p>
          <a:p>
            <a:pPr>
              <a:spcAft>
                <a:spcPts val="1600"/>
              </a:spcAft>
            </a:pPr>
            <a:endParaRPr lang="en-CA" dirty="0"/>
          </a:p>
          <a:p>
            <a:pPr>
              <a:spcAft>
                <a:spcPts val="1600"/>
              </a:spcAft>
            </a:pPr>
            <a:r>
              <a:rPr lang="en-CA" dirty="0"/>
              <a:t>The training and implementation process promotes various types of community interactions. </a:t>
            </a:r>
          </a:p>
          <a:p>
            <a:pPr>
              <a:spcAft>
                <a:spcPts val="1600"/>
              </a:spcAft>
            </a:pPr>
            <a:endParaRPr lang="en-CA" dirty="0"/>
          </a:p>
          <a:p>
            <a:pPr lvl="0"/>
            <a:r>
              <a:rPr lang="en-CA" dirty="0"/>
              <a:t>Different people value different types of data differently. </a:t>
            </a:r>
          </a:p>
          <a:p>
            <a:pPr lvl="0"/>
            <a:endParaRPr lang="en-CA" dirty="0"/>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11</a:t>
            </a:fld>
            <a:endParaRPr/>
          </a:p>
        </p:txBody>
      </p:sp>
    </p:spTree>
    <p:extLst>
      <p:ext uri="{BB962C8B-B14F-4D97-AF65-F5344CB8AC3E}">
        <p14:creationId xmlns:p14="http://schemas.microsoft.com/office/powerpoint/2010/main" val="287630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CA" dirty="0"/>
              <a:t>Urban vs Camp Refugees</a:t>
            </a: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spcAft>
                <a:spcPts val="1600"/>
              </a:spcAft>
            </a:pPr>
            <a:r>
              <a:rPr lang="en-CA" dirty="0"/>
              <a:t>Working with refugees in refugee camps is easier in terms of having face-to-face interaction, NGOs are present for collaboration, the existence of local community center to facilitate such actives.</a:t>
            </a:r>
          </a:p>
          <a:p>
            <a:pPr lvl="0">
              <a:spcAft>
                <a:spcPts val="1600"/>
              </a:spcAft>
            </a:pPr>
            <a:r>
              <a:rPr lang="en-CA" dirty="0"/>
              <a:t>Urban refugees have more means and responsibilities to support themselves, greater independence which serve as an important advantage for community building activities</a:t>
            </a:r>
          </a:p>
          <a:p>
            <a:pPr lvl="0">
              <a:spcAft>
                <a:spcPts val="1600"/>
              </a:spcAft>
            </a:pPr>
            <a:r>
              <a:rPr lang="en-CA" dirty="0"/>
              <a:t>Participatory design was not an intuitive concept for displaced population in general</a:t>
            </a:r>
          </a:p>
          <a:p>
            <a:pPr lvl="0"/>
            <a:endParaRPr lang="en-CA" dirty="0"/>
          </a:p>
          <a:p>
            <a:pPr lvl="0"/>
            <a:endParaRPr lang="en-CA" dirty="0"/>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12</a:t>
            </a:fld>
            <a:endParaRPr/>
          </a:p>
        </p:txBody>
      </p:sp>
    </p:spTree>
    <p:extLst>
      <p:ext uri="{BB962C8B-B14F-4D97-AF65-F5344CB8AC3E}">
        <p14:creationId xmlns:p14="http://schemas.microsoft.com/office/powerpoint/2010/main" val="287732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CA" dirty="0"/>
              <a:t>Future Direction</a:t>
            </a: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spcAft>
                <a:spcPts val="1600"/>
              </a:spcAft>
            </a:pPr>
            <a:endParaRPr lang="en-CA" dirty="0"/>
          </a:p>
          <a:p>
            <a:pPr lvl="0">
              <a:spcAft>
                <a:spcPts val="1600"/>
              </a:spcAft>
            </a:pPr>
            <a:r>
              <a:rPr lang="en-CA" dirty="0"/>
              <a:t>Engage local aid agencies and governments to integrate the capacities of refugees into the broader humanitarian data management process.</a:t>
            </a:r>
          </a:p>
          <a:p>
            <a:pPr lvl="0">
              <a:spcAft>
                <a:spcPts val="1600"/>
              </a:spcAft>
            </a:pPr>
            <a:endParaRPr lang="en-CA" dirty="0"/>
          </a:p>
          <a:p>
            <a:pPr>
              <a:spcAft>
                <a:spcPts val="1600"/>
              </a:spcAft>
            </a:pPr>
            <a:r>
              <a:rPr lang="en-CA" dirty="0"/>
              <a:t>Develop knowledge on how participatory approaches and basic data science training can be more fully integrated into ICT-based livelihoods training common in a variety of humanitarian contexts</a:t>
            </a:r>
          </a:p>
          <a:p>
            <a:pPr lvl="0"/>
            <a:endParaRPr lang="en-CA" dirty="0"/>
          </a:p>
          <a:p>
            <a:pPr lvl="0"/>
            <a:endParaRPr lang="en-CA" dirty="0"/>
          </a:p>
          <a:p>
            <a:pPr lvl="0"/>
            <a:endParaRPr lang="en-CA" dirty="0"/>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13</a:t>
            </a:fld>
            <a:endParaRPr/>
          </a:p>
        </p:txBody>
      </p:sp>
    </p:spTree>
    <p:extLst>
      <p:ext uri="{BB962C8B-B14F-4D97-AF65-F5344CB8AC3E}">
        <p14:creationId xmlns:p14="http://schemas.microsoft.com/office/powerpoint/2010/main" val="516569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 you for your attention</a:t>
            </a:r>
            <a:endParaRPr/>
          </a:p>
        </p:txBody>
      </p:sp>
      <p:sp>
        <p:nvSpPr>
          <p:cNvPr id="120" name="Google Shape;12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Overview</a:t>
            </a:r>
            <a:endParaRPr dirty="0"/>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CA" dirty="0"/>
              <a:t>Collecting and managing data is crucial to community building.</a:t>
            </a:r>
          </a:p>
          <a:p>
            <a:pPr marL="285750" indent="-285750">
              <a:spcAft>
                <a:spcPts val="1600"/>
              </a:spcAft>
            </a:pPr>
            <a:r>
              <a:rPr lang="en-CA" dirty="0"/>
              <a:t>Data is increasingly produced and managed by communities themselves</a:t>
            </a:r>
          </a:p>
          <a:p>
            <a:pPr marL="285750" indent="-285750">
              <a:spcAft>
                <a:spcPts val="1600"/>
              </a:spcAft>
            </a:pPr>
            <a:r>
              <a:rPr lang="en-CA" dirty="0"/>
              <a:t>However, in low-resource areas, data collection and management efforts are typically provided by other organizations like aid agencies or research institutes.</a:t>
            </a:r>
          </a:p>
          <a:p>
            <a:pPr marL="285750" indent="-285750">
              <a:spcAft>
                <a:spcPts val="1600"/>
              </a:spcAft>
            </a:pPr>
            <a:r>
              <a:rPr lang="en-US" dirty="0"/>
              <a:t>Collected data are rarely shared with the communities they gathered information from. </a:t>
            </a:r>
          </a:p>
          <a:p>
            <a:pPr marL="285750" indent="-285750">
              <a:spcAft>
                <a:spcPts val="1600"/>
              </a:spcAft>
            </a:pPr>
            <a:r>
              <a:rPr lang="en-US" dirty="0"/>
              <a:t>Typical training methods for such communities on data collection can be complex and not resource-friendly</a:t>
            </a: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90250" y="526350"/>
            <a:ext cx="8384244" cy="4090800"/>
          </a:xfrm>
          <a:prstGeom prst="rect">
            <a:avLst/>
          </a:prstGeom>
        </p:spPr>
        <p:txBody>
          <a:bodyPr spcFirstLastPara="1" wrap="square" lIns="91425" tIns="91425" rIns="91425" bIns="91425" anchor="ctr" anchorCtr="0">
            <a:noAutofit/>
          </a:bodyPr>
          <a:lstStyle/>
          <a:p>
            <a:r>
              <a:rPr lang="en-CA" sz="4200" b="1" dirty="0"/>
              <a:t>Paper Aim: </a:t>
            </a:r>
            <a:br>
              <a:rPr lang="en-CA" sz="4200" b="1" dirty="0"/>
            </a:br>
            <a:r>
              <a:rPr lang="en-CA" sz="2800" dirty="0"/>
              <a:t>Proposes a participatory data management system, which enable individuals living in low-resources environment to be trained on open data principles, participatory design of the data inventory, and data science skill training in order to improve participants’ data collection, analysis and management capabilities.</a:t>
            </a:r>
            <a:br>
              <a:rPr lang="en-US" sz="3600" dirty="0"/>
            </a:br>
            <a:r>
              <a:rPr lang="en-CA" sz="3600" b="1" dirty="0"/>
              <a:t> </a:t>
            </a:r>
            <a:endParaRPr sz="3600" dirty="0"/>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Research Questions</a:t>
            </a:r>
            <a:endParaRPr dirty="0"/>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lvl="0">
              <a:buFont typeface="+mj-lt"/>
              <a:buAutoNum type="arabicPeriod"/>
            </a:pPr>
            <a:r>
              <a:rPr lang="en-CA" dirty="0"/>
              <a:t>What is the potential for and limitations to training community leaders on design and implementation of a participant-driven data management system in a humanitarian context?</a:t>
            </a:r>
          </a:p>
          <a:p>
            <a:pPr lvl="0">
              <a:buFont typeface="+mj-lt"/>
              <a:buAutoNum type="arabicPeriod"/>
            </a:pPr>
            <a:endParaRPr lang="en-CA" dirty="0"/>
          </a:p>
          <a:p>
            <a:pPr lvl="0">
              <a:buFont typeface="+mj-lt"/>
              <a:buAutoNum type="arabicPeriod"/>
            </a:pPr>
            <a:r>
              <a:rPr lang="en-CA" dirty="0"/>
              <a:t>How do the potential and limitations to training community leaders on design and implementation of participant-driven data management vary between camp and urban refugees?</a:t>
            </a:r>
          </a:p>
          <a:p>
            <a:pPr lvl="0">
              <a:buFont typeface="+mj-lt"/>
              <a:buAutoNum type="arabicPeriod"/>
            </a:pPr>
            <a:endParaRPr lang="en-CA" dirty="0"/>
          </a:p>
          <a:p>
            <a:pPr lvl="0">
              <a:buFont typeface="+mj-lt"/>
              <a:buAutoNum type="arabicPeriod"/>
            </a:pPr>
            <a:r>
              <a:rPr lang="en-CA" dirty="0"/>
              <a:t>What factors affect participants’ perceived effectiveness of the participatory data collection and management system in community building?</a:t>
            </a: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4</a:t>
            </a:fld>
            <a:endParaRPr/>
          </a:p>
        </p:txBody>
      </p:sp>
    </p:spTree>
    <p:extLst>
      <p:ext uri="{BB962C8B-B14F-4D97-AF65-F5344CB8AC3E}">
        <p14:creationId xmlns:p14="http://schemas.microsoft.com/office/powerpoint/2010/main" val="171833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Methodology (training)</a:t>
            </a:r>
            <a:endParaRPr dirty="0"/>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CA" dirty="0"/>
              <a:t>Mixed methods: focus groups and surveys</a:t>
            </a:r>
          </a:p>
          <a:p>
            <a:pPr marL="285750" indent="-285750">
              <a:spcAft>
                <a:spcPts val="1600"/>
              </a:spcAft>
            </a:pPr>
            <a:r>
              <a:rPr lang="en-CA" dirty="0"/>
              <a:t>34 participants: Burundian and Congolese refugee living in urban areas in Rwanda</a:t>
            </a:r>
          </a:p>
          <a:p>
            <a:pPr marL="285750" indent="-285750">
              <a:spcAft>
                <a:spcPts val="1600"/>
              </a:spcAft>
            </a:pPr>
            <a:r>
              <a:rPr lang="en-CA" dirty="0"/>
              <a:t>Training and data collection were done at two locations in UNHCR facilities in Kigali and </a:t>
            </a:r>
            <a:r>
              <a:rPr lang="en-CA" dirty="0" err="1"/>
              <a:t>Huye</a:t>
            </a:r>
            <a:r>
              <a:rPr lang="en-CA" dirty="0"/>
              <a:t>, for five-week, one to two sessions per week</a:t>
            </a:r>
          </a:p>
          <a:p>
            <a:pPr lvl="0"/>
            <a:endParaRPr lang="en-CA" dirty="0"/>
          </a:p>
          <a:p>
            <a:pPr marL="285750" indent="-285750">
              <a:spcAft>
                <a:spcPts val="1600"/>
              </a:spcAft>
            </a:pPr>
            <a:endParaRPr dirty="0"/>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pic>
        <p:nvPicPr>
          <p:cNvPr id="5" name="Picture 4">
            <a:extLst>
              <a:ext uri="{FF2B5EF4-FFF2-40B4-BE49-F238E27FC236}">
                <a16:creationId xmlns:a16="http://schemas.microsoft.com/office/drawing/2014/main" id="{A5AB6F1B-A023-4E9A-9442-E229ED062699}"/>
              </a:ext>
            </a:extLst>
          </p:cNvPr>
          <p:cNvPicPr/>
          <p:nvPr/>
        </p:nvPicPr>
        <p:blipFill rotWithShape="1">
          <a:blip r:embed="rId3"/>
          <a:srcRect l="30277" t="48452" r="9914" b="18677"/>
          <a:stretch/>
        </p:blipFill>
        <p:spPr bwMode="auto">
          <a:xfrm>
            <a:off x="2159685" y="3273268"/>
            <a:ext cx="5079853" cy="15702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30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Methodology (data collection) </a:t>
            </a:r>
            <a:endParaRPr dirty="0"/>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6</a:t>
            </a:fld>
            <a:endParaRPr/>
          </a:p>
        </p:txBody>
      </p:sp>
      <p:sp>
        <p:nvSpPr>
          <p:cNvPr id="3" name="Text Placeholder 2">
            <a:extLst>
              <a:ext uri="{FF2B5EF4-FFF2-40B4-BE49-F238E27FC236}">
                <a16:creationId xmlns:a16="http://schemas.microsoft.com/office/drawing/2014/main" id="{662C0FB1-1E2A-40D9-BBA6-F7759F13B509}"/>
              </a:ext>
            </a:extLst>
          </p:cNvPr>
          <p:cNvSpPr>
            <a:spLocks noGrp="1"/>
          </p:cNvSpPr>
          <p:nvPr>
            <p:ph type="body" idx="1"/>
          </p:nvPr>
        </p:nvSpPr>
        <p:spPr/>
        <p:txBody>
          <a:bodyPr/>
          <a:lstStyle/>
          <a:p>
            <a:endParaRPr lang="en-CA" dirty="0"/>
          </a:p>
        </p:txBody>
      </p:sp>
      <p:pic>
        <p:nvPicPr>
          <p:cNvPr id="4" name="Picture 3">
            <a:extLst>
              <a:ext uri="{FF2B5EF4-FFF2-40B4-BE49-F238E27FC236}">
                <a16:creationId xmlns:a16="http://schemas.microsoft.com/office/drawing/2014/main" id="{F034FDBB-9004-4182-BD58-EF78CEC2E5EE}"/>
              </a:ext>
            </a:extLst>
          </p:cNvPr>
          <p:cNvPicPr>
            <a:picLocks noChangeAspect="1"/>
          </p:cNvPicPr>
          <p:nvPr/>
        </p:nvPicPr>
        <p:blipFill>
          <a:blip r:embed="rId3"/>
          <a:stretch>
            <a:fillRect/>
          </a:stretch>
        </p:blipFill>
        <p:spPr>
          <a:xfrm>
            <a:off x="1573199" y="1360381"/>
            <a:ext cx="5997601" cy="2827000"/>
          </a:xfrm>
          <a:prstGeom prst="rect">
            <a:avLst/>
          </a:prstGeom>
        </p:spPr>
      </p:pic>
    </p:spTree>
    <p:extLst>
      <p:ext uri="{BB962C8B-B14F-4D97-AF65-F5344CB8AC3E}">
        <p14:creationId xmlns:p14="http://schemas.microsoft.com/office/powerpoint/2010/main" val="43261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90249" y="2177115"/>
            <a:ext cx="6076013" cy="789271"/>
          </a:xfrm>
          <a:prstGeom prst="rect">
            <a:avLst/>
          </a:prstGeom>
        </p:spPr>
        <p:txBody>
          <a:bodyPr spcFirstLastPara="1" wrap="square" lIns="91425" tIns="91425" rIns="91425" bIns="91425" anchor="ctr" anchorCtr="0">
            <a:noAutofit/>
          </a:bodyPr>
          <a:lstStyle/>
          <a:p>
            <a:r>
              <a:rPr lang="en-CA" sz="4200" b="1" dirty="0"/>
              <a:t>Findings </a:t>
            </a:r>
            <a:endParaRPr sz="4200" dirty="0"/>
          </a:p>
        </p:txBody>
      </p:sp>
      <p:sp>
        <p:nvSpPr>
          <p:cNvPr id="93" name="Google Shape;9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73032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Participatory Data Management Procedure Results</a:t>
            </a: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r>
              <a:rPr lang="en-CA" dirty="0"/>
              <a:t>Co-Designing Data Management Processes</a:t>
            </a:r>
          </a:p>
          <a:p>
            <a:pPr marL="285750" indent="-285750">
              <a:spcAft>
                <a:spcPts val="1600"/>
              </a:spcAft>
            </a:pPr>
            <a:r>
              <a:rPr lang="en-CA" dirty="0"/>
              <a:t>Co-Designing Data Inventory</a:t>
            </a:r>
          </a:p>
          <a:p>
            <a:pPr marL="285750" indent="-285750">
              <a:spcAft>
                <a:spcPts val="1600"/>
              </a:spcAft>
            </a:pPr>
            <a:r>
              <a:rPr lang="en-CA" dirty="0"/>
              <a:t>Data collection</a:t>
            </a:r>
          </a:p>
          <a:p>
            <a:pPr marL="285750" indent="-285750">
              <a:spcAft>
                <a:spcPts val="1600"/>
              </a:spcAft>
            </a:pPr>
            <a:r>
              <a:rPr lang="en-CA" dirty="0"/>
              <a:t>Understanding Collected Data</a:t>
            </a:r>
          </a:p>
          <a:p>
            <a:pPr marL="285750" indent="-285750">
              <a:spcAft>
                <a:spcPts val="1600"/>
              </a:spcAft>
            </a:pPr>
            <a:r>
              <a:rPr lang="en-CA" dirty="0"/>
              <a:t>Managing the Data Management System</a:t>
            </a: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8</a:t>
            </a:fld>
            <a:endParaRPr/>
          </a:p>
        </p:txBody>
      </p:sp>
    </p:spTree>
    <p:extLst>
      <p:ext uri="{BB962C8B-B14F-4D97-AF65-F5344CB8AC3E}">
        <p14:creationId xmlns:p14="http://schemas.microsoft.com/office/powerpoint/2010/main" val="226622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Analyses of the Perceived Effectiveness (survey at the end of the project) </a:t>
            </a:r>
          </a:p>
        </p:txBody>
      </p:sp>
      <p:sp>
        <p:nvSpPr>
          <p:cNvPr id="70" name="Google Shape;7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285750" indent="-285750">
              <a:spcAft>
                <a:spcPts val="1600"/>
              </a:spcAft>
            </a:pPr>
            <a:endParaRPr lang="en-CA" dirty="0"/>
          </a:p>
          <a:p>
            <a:pPr marL="285750" indent="-285750">
              <a:spcAft>
                <a:spcPts val="1600"/>
              </a:spcAft>
            </a:pPr>
            <a:r>
              <a:rPr lang="en-CA" dirty="0"/>
              <a:t>The system is effective because it improves users awareness of their communities, engage more with their community, and they can use the techniques to conduct similar project for their communities in the future.</a:t>
            </a:r>
          </a:p>
          <a:p>
            <a:pPr marL="285750" indent="-285750">
              <a:spcAft>
                <a:spcPts val="1600"/>
              </a:spcAft>
            </a:pPr>
            <a:r>
              <a:rPr lang="en-CA" dirty="0"/>
              <a:t>Moderate usability </a:t>
            </a:r>
          </a:p>
          <a:p>
            <a:pPr marL="285750" indent="-285750">
              <a:spcAft>
                <a:spcPts val="1600"/>
              </a:spcAft>
            </a:pPr>
            <a:r>
              <a:rPr lang="en-CA" dirty="0"/>
              <a:t>The more education our participants have received, the more likely they rated usability higher</a:t>
            </a:r>
          </a:p>
        </p:txBody>
      </p:sp>
      <p:sp>
        <p:nvSpPr>
          <p:cNvPr id="71" name="Google Shape;7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9</a:t>
            </a:fld>
            <a:endParaRPr/>
          </a:p>
        </p:txBody>
      </p:sp>
    </p:spTree>
    <p:extLst>
      <p:ext uri="{BB962C8B-B14F-4D97-AF65-F5344CB8AC3E}">
        <p14:creationId xmlns:p14="http://schemas.microsoft.com/office/powerpoint/2010/main" val="5846974"/>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3074</Words>
  <Application>Microsoft Office PowerPoint</Application>
  <PresentationFormat>On-screen Show (16:9)</PresentationFormat>
  <Paragraphs>125</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Proxima Nova</vt:lpstr>
      <vt:lpstr>Arial</vt:lpstr>
      <vt:lpstr>Spearmint</vt:lpstr>
      <vt:lpstr>Participatory Data Collection and Management in Low- Resource Contexts:  A Field Trial with Urban Refugees  [Paper Review] </vt:lpstr>
      <vt:lpstr>Overview</vt:lpstr>
      <vt:lpstr>Paper Aim:  Proposes a participatory data management system, which enable individuals living in low-resources environment to be trained on open data principles, participatory design of the data inventory, and data science skill training in order to improve participants’ data collection, analysis and management capabilities.  </vt:lpstr>
      <vt:lpstr>Research Questions</vt:lpstr>
      <vt:lpstr>Methodology (training)</vt:lpstr>
      <vt:lpstr>Methodology (data collection) </vt:lpstr>
      <vt:lpstr>Findings </vt:lpstr>
      <vt:lpstr>Participatory Data Management Procedure Results</vt:lpstr>
      <vt:lpstr>Analyses of the Perceived Effectiveness (survey at the end of the project) </vt:lpstr>
      <vt:lpstr>Discussion</vt:lpstr>
      <vt:lpstr>Participatory Design in Low-Resource Environment   </vt:lpstr>
      <vt:lpstr>Urban vs Camp Refugees</vt:lpstr>
      <vt:lpstr>Future Direction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Meantime [Book Review] </dc:title>
  <cp:lastModifiedBy>Dina Sabie</cp:lastModifiedBy>
  <cp:revision>62</cp:revision>
  <dcterms:modified xsi:type="dcterms:W3CDTF">2019-03-13T16:26:45Z</dcterms:modified>
</cp:coreProperties>
</file>