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5"/>
  </p:notesMasterIdLst>
  <p:sldIdLst>
    <p:sldId id="256" r:id="rId2"/>
    <p:sldId id="257" r:id="rId3"/>
    <p:sldId id="260" r:id="rId4"/>
    <p:sldId id="263" r:id="rId5"/>
    <p:sldId id="267" r:id="rId6"/>
    <p:sldId id="271" r:id="rId7"/>
    <p:sldId id="286" r:id="rId8"/>
    <p:sldId id="287" r:id="rId9"/>
    <p:sldId id="288" r:id="rId10"/>
    <p:sldId id="282" r:id="rId11"/>
    <p:sldId id="283" r:id="rId12"/>
    <p:sldId id="285" r:id="rId13"/>
    <p:sldId id="262" r:id="rId14"/>
  </p:sldIdLst>
  <p:sldSz cx="9144000" cy="5143500" type="screen16x9"/>
  <p:notesSz cx="6858000" cy="9144000"/>
  <p:embeddedFontLst>
    <p:embeddedFont>
      <p:font typeface="Proxima Nova"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140" autoAdjust="0"/>
  </p:normalViewPr>
  <p:slideViewPr>
    <p:cSldViewPr snapToGrid="0">
      <p:cViewPr varScale="1">
        <p:scale>
          <a:sx n="52" d="100"/>
          <a:sy n="52" d="100"/>
        </p:scale>
        <p:origin x="170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c6f980f9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c6f980f9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c6f980f9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c6f980f9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614136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0" rtl="0"/>
            <a:r>
              <a:rPr lang="en-US" sz="1100" b="0" i="0" u="none" strike="noStrike" cap="none" dirty="0">
                <a:solidFill>
                  <a:srgbClr val="000000"/>
                </a:solidFill>
                <a:effectLst/>
                <a:latin typeface="Arial"/>
                <a:ea typeface="Arial"/>
                <a:cs typeface="Arial"/>
                <a:sym typeface="Arial"/>
              </a:rPr>
              <a:t>In the current feedback system:</a:t>
            </a:r>
            <a:endParaRPr lang="en-CA" sz="1100" b="0" i="0" u="none" strike="noStrike" cap="none" dirty="0">
              <a:solidFill>
                <a:srgbClr val="000000"/>
              </a:solidFill>
              <a:effectLst/>
              <a:latin typeface="Arial"/>
              <a:ea typeface="Arial"/>
              <a:cs typeface="Arial"/>
              <a:sym typeface="Arial"/>
            </a:endParaRPr>
          </a:p>
          <a:p>
            <a:pPr lvl="1"/>
            <a:r>
              <a:rPr lang="en-CA" sz="1100" b="0" i="0" u="none" strike="noStrike" cap="none" dirty="0">
                <a:solidFill>
                  <a:srgbClr val="000000"/>
                </a:solidFill>
                <a:effectLst/>
                <a:latin typeface="Arial"/>
                <a:ea typeface="Arial"/>
                <a:cs typeface="Arial"/>
                <a:sym typeface="Arial"/>
              </a:rPr>
              <a:t>Beneficiaries without phones cannot give feedback unless they meet a supervisor in person or trust a CHW to deliver the full feedback to their supervisors.  </a:t>
            </a:r>
          </a:p>
          <a:p>
            <a:pPr lvl="1"/>
            <a:r>
              <a:rPr lang="en-CA" sz="1100" b="0" i="0" u="none" strike="noStrike" cap="none" dirty="0">
                <a:solidFill>
                  <a:srgbClr val="000000"/>
                </a:solidFill>
                <a:effectLst/>
                <a:latin typeface="Arial"/>
                <a:ea typeface="Arial"/>
                <a:cs typeface="Arial"/>
                <a:sym typeface="Arial"/>
              </a:rPr>
              <a:t>In person feedback is useful mostly to positive feedback than to negative feedback.</a:t>
            </a:r>
          </a:p>
          <a:p>
            <a:pPr lvl="0"/>
            <a:r>
              <a:rPr lang="en-CA" sz="1100" b="0" i="0" u="none" strike="noStrike" cap="none" dirty="0">
                <a:solidFill>
                  <a:srgbClr val="000000"/>
                </a:solidFill>
                <a:effectLst/>
                <a:latin typeface="Arial"/>
                <a:ea typeface="Arial"/>
                <a:cs typeface="Arial"/>
                <a:sym typeface="Arial"/>
              </a:rPr>
              <a:t>Suitability system and feedback:</a:t>
            </a:r>
          </a:p>
          <a:p>
            <a:pPr lvl="1"/>
            <a:r>
              <a:rPr lang="en-CA" sz="1100" b="0" i="0" u="none" strike="noStrike" cap="none" dirty="0">
                <a:solidFill>
                  <a:srgbClr val="000000"/>
                </a:solidFill>
                <a:effectLst/>
                <a:latin typeface="Arial"/>
                <a:ea typeface="Arial"/>
                <a:cs typeface="Arial"/>
                <a:sym typeface="Arial"/>
              </a:rPr>
              <a:t>Part of the challenge has to do with policies that are easily misunderstood by beneficiaries. This was the case, for example, when beneficiaries expressed concern that CHWs who sell medications (rather than giving them away free of charge) may be extorting them. </a:t>
            </a:r>
          </a:p>
          <a:p>
            <a:pPr lvl="1"/>
            <a:r>
              <a:rPr lang="en-CA" sz="1100" b="0" i="0" u="none" strike="noStrike" cap="none" dirty="0">
                <a:solidFill>
                  <a:srgbClr val="000000"/>
                </a:solidFill>
                <a:effectLst/>
                <a:latin typeface="Arial"/>
                <a:ea typeface="Arial"/>
                <a:cs typeface="Arial"/>
                <a:sym typeface="Arial"/>
              </a:rPr>
              <a:t>Workers can also use the system to identify opportunities to adapt the policy to deal with unforeseen edge cases and unintended consequences, such as when CHWs give away items on credit or forgo collecting payment because they consider a specific household “too poor”. In other cases, organizations may discover the importance of communicating more widely the constraints or strategies that inform a certain policy, so that the policy is better understood among the beneficiary population.</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dirty="0"/>
          </a:p>
        </p:txBody>
      </p:sp>
    </p:spTree>
    <p:extLst>
      <p:ext uri="{BB962C8B-B14F-4D97-AF65-F5344CB8AC3E}">
        <p14:creationId xmlns:p14="http://schemas.microsoft.com/office/powerpoint/2010/main" val="1146365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[1] Supervisors could use their mobile app to record feedback when they encounter beneficiaries at a market place, and organizations could also consider having supervisors visit select households without the CHW present. By formalizing feedback in ways that cater to people who own devices and those who don’t, feedback collection practices could become more systematic and more equitable</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[2] Anonymous feedback channels could be designed in a way that augments current practices, rather than replace them. Beneficiaries could receive a dedicated phone number to an IVR system where they could anonymously call or text to leave detailed reviews or ratings about services received. They could also receive encouraging IVR prompts and SMS that socially-proof them to leave honest feedback by telling them the number of people who have recently provided feedback. Beneficiaries without mobile devices could indicate during face-to-face encounters with supervisors that their feedback should be recorded anonymously</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dirty="0"/>
          </a:p>
        </p:txBody>
      </p:sp>
    </p:spTree>
    <p:extLst>
      <p:ext uri="{BB962C8B-B14F-4D97-AF65-F5344CB8AC3E}">
        <p14:creationId xmlns:p14="http://schemas.microsoft.com/office/powerpoint/2010/main" val="3732787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c6f980f91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c6f980f9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[2] [in the middle] </a:t>
            </a:r>
            <a:r>
              <a:rPr lang="en-CA" dirty="0"/>
              <a:t>transparency example: the </a:t>
            </a:r>
            <a:r>
              <a:rPr lang="en-CA" dirty="0" err="1"/>
              <a:t>Bophelo</a:t>
            </a:r>
            <a:r>
              <a:rPr lang="en-CA" dirty="0"/>
              <a:t> </a:t>
            </a:r>
            <a:r>
              <a:rPr lang="en-CA" dirty="0" err="1"/>
              <a:t>Haesoa</a:t>
            </a:r>
            <a:r>
              <a:rPr lang="en-CA" dirty="0"/>
              <a:t> pilot study in Lesotho undertook an extensive, participatory design process that explored new ways for nurses to use apps and organize skits to gather community feedback, but the paper pays relatively little attention to the use of feedback in improving the health system. </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c6f980f9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c6f980f9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[first] This paper d</a:t>
            </a:r>
            <a:r>
              <a:rPr lang="en-US" sz="1100" dirty="0"/>
              <a:t>ocuments the first phase of an ongoing HCI project, focused on beneficiary feedback systems in community health. Specifically, the paper ….</a:t>
            </a:r>
          </a:p>
          <a:p>
            <a:pPr marL="0" lvl="0" indent="0" algn="l" rtl="0">
              <a:spcBef>
                <a:spcPts val="0"/>
              </a:spcBef>
              <a:spcAft>
                <a:spcPts val="0"/>
              </a:spcAft>
              <a:buNone/>
            </a:pPr>
            <a:r>
              <a:rPr lang="en-US" sz="1100" dirty="0"/>
              <a:t>[end] so this paper not only show how feedback is gathered, by how supervisors in healthcare services incorporate this feedback in their work</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[1] health workers are local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[2.2] </a:t>
            </a:r>
            <a:r>
              <a:rPr lang="en-CA" sz="1100" b="0" i="0" u="none" strike="noStrike" cap="none" dirty="0">
                <a:solidFill>
                  <a:srgbClr val="000000"/>
                </a:solidFill>
                <a:effectLst/>
                <a:latin typeface="Arial"/>
                <a:ea typeface="Arial"/>
                <a:cs typeface="Arial"/>
                <a:sym typeface="Arial"/>
              </a:rPr>
              <a:t>As a sustainability strategy, the healthcare providers did not provide free medications to beneficiaries and did not pay CHWs a regular stipend because CHWs could earn commissions from selling health products to beneficiaries. The dual aim of this strategy is for fully active CHWs to earn more in commissions than they would with a flat salary and asking beneficiaries to pay a nominal fee for drugs delivered to the household often costs less than patients would pay for transportation to a health clinic where medicines are provided free-of-charge</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1279680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c6f980f9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c6f980f9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findings were put into 4 themes, each theme answers one questions</a:t>
            </a:r>
          </a:p>
        </p:txBody>
      </p:sp>
    </p:spTree>
    <p:extLst>
      <p:ext uri="{BB962C8B-B14F-4D97-AF65-F5344CB8AC3E}">
        <p14:creationId xmlns:p14="http://schemas.microsoft.com/office/powerpoint/2010/main" val="848777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0" rtl="0"/>
            <a:r>
              <a:rPr lang="en-CA" sz="1100" b="0" i="0" u="none" strike="noStrike" cap="none" dirty="0">
                <a:solidFill>
                  <a:srgbClr val="000000"/>
                </a:solidFill>
                <a:effectLst/>
                <a:latin typeface="Arial"/>
                <a:ea typeface="Arial"/>
                <a:cs typeface="Arial"/>
                <a:sym typeface="Arial"/>
              </a:rPr>
              <a:t>direct phone calls to households:</a:t>
            </a:r>
          </a:p>
          <a:p>
            <a:pPr lvl="1"/>
            <a:r>
              <a:rPr lang="en-CA" sz="1100" b="0" i="0" u="none" strike="noStrike" cap="none" dirty="0">
                <a:solidFill>
                  <a:srgbClr val="000000"/>
                </a:solidFill>
                <a:effectLst/>
                <a:latin typeface="Arial"/>
                <a:ea typeface="Arial"/>
                <a:cs typeface="Arial"/>
                <a:sym typeface="Arial"/>
              </a:rPr>
              <a:t>Supervisors place direct phone calls to households as a formal way to collect feedback from beneficiaries. These phone calls primarily help supervisors confirm if CHWs truly visited households as recorded on the CHW app.</a:t>
            </a:r>
          </a:p>
          <a:p>
            <a:pPr lvl="1"/>
            <a:r>
              <a:rPr lang="en-CA" sz="1100" b="0" i="0" u="none" strike="noStrike" cap="none" dirty="0">
                <a:solidFill>
                  <a:srgbClr val="000000"/>
                </a:solidFill>
                <a:effectLst/>
                <a:latin typeface="Arial"/>
                <a:ea typeface="Arial"/>
                <a:cs typeface="Arial"/>
                <a:sym typeface="Arial"/>
              </a:rPr>
              <a:t>Problem</a:t>
            </a:r>
          </a:p>
          <a:p>
            <a:pPr lvl="2"/>
            <a:r>
              <a:rPr lang="en-CA" sz="1100" b="0" i="0" u="none" strike="noStrike" cap="none" dirty="0">
                <a:solidFill>
                  <a:srgbClr val="000000"/>
                </a:solidFill>
                <a:effectLst/>
                <a:latin typeface="Arial"/>
                <a:ea typeface="Arial"/>
                <a:cs typeface="Arial"/>
                <a:sym typeface="Arial"/>
              </a:rPr>
              <a:t>not all beneficiaries has a phone, and even if they have, they may not answer the call</a:t>
            </a:r>
          </a:p>
          <a:p>
            <a:pPr lvl="2"/>
            <a:r>
              <a:rPr lang="en-US" sz="1100" b="0" i="0" u="none" strike="noStrike" cap="none" dirty="0">
                <a:solidFill>
                  <a:srgbClr val="000000"/>
                </a:solidFill>
                <a:effectLst/>
                <a:latin typeface="Arial"/>
                <a:ea typeface="Arial"/>
                <a:cs typeface="Arial"/>
                <a:sym typeface="Arial"/>
              </a:rPr>
              <a:t>Making phone call is time consuming so only a set number of </a:t>
            </a:r>
            <a:r>
              <a:rPr lang="en-CA" sz="1100" b="0" i="0" u="none" strike="noStrike" cap="none" dirty="0">
                <a:solidFill>
                  <a:srgbClr val="000000"/>
                </a:solidFill>
                <a:effectLst/>
                <a:latin typeface="Arial"/>
                <a:ea typeface="Arial"/>
                <a:cs typeface="Arial"/>
                <a:sym typeface="Arial"/>
              </a:rPr>
              <a:t>beneficiaries are contacted </a:t>
            </a:r>
          </a:p>
          <a:p>
            <a:pPr lvl="2"/>
            <a:r>
              <a:rPr lang="en-CA" sz="1100" b="0" i="0" u="none" strike="noStrike" cap="none" dirty="0">
                <a:solidFill>
                  <a:srgbClr val="000000"/>
                </a:solidFill>
                <a:effectLst/>
                <a:latin typeface="Arial"/>
                <a:ea typeface="Arial"/>
                <a:cs typeface="Arial"/>
                <a:sym typeface="Arial"/>
              </a:rPr>
              <a:t>May also be problematic for situations in which families share a device. In particular, it is common for a household member who is not the beneficiary to answer the call, which leads to privacy and confidentiality challenges.(e.g. a supervisor said that a teenager gave her fathers number and we call and said your daughter is pregnant and the father said no)</a:t>
            </a:r>
          </a:p>
          <a:p>
            <a:pPr lvl="2"/>
            <a:r>
              <a:rPr lang="en-CA" sz="1100" b="0" i="0" u="none" strike="noStrike" cap="none" dirty="0">
                <a:solidFill>
                  <a:srgbClr val="000000"/>
                </a:solidFill>
                <a:effectLst/>
                <a:latin typeface="Arial"/>
                <a:ea typeface="Arial"/>
                <a:cs typeface="Arial"/>
                <a:sym typeface="Arial"/>
              </a:rPr>
              <a:t>Due to beneficiaries visiting multiple health centers so when they get the call they do not remember the center name or what they were doing at that center.</a:t>
            </a:r>
          </a:p>
          <a:p>
            <a:pPr lvl="0"/>
            <a:r>
              <a:rPr lang="en-CA" sz="1100" b="0" i="0" u="none" strike="noStrike" cap="none" dirty="0">
                <a:solidFill>
                  <a:srgbClr val="000000"/>
                </a:solidFill>
                <a:effectLst/>
                <a:latin typeface="Arial"/>
                <a:ea typeface="Arial"/>
                <a:cs typeface="Arial"/>
                <a:sym typeface="Arial"/>
              </a:rPr>
              <a:t>indirect CHW reports that are sometimes shared with supervisors</a:t>
            </a:r>
          </a:p>
          <a:p>
            <a:pPr lvl="1"/>
            <a:r>
              <a:rPr lang="en-CA" sz="1100" b="0" i="0" u="none" strike="noStrike" cap="none" dirty="0">
                <a:solidFill>
                  <a:srgbClr val="000000"/>
                </a:solidFill>
                <a:effectLst/>
                <a:latin typeface="Arial"/>
                <a:ea typeface="Arial"/>
                <a:cs typeface="Arial"/>
                <a:sym typeface="Arial"/>
              </a:rPr>
              <a:t>All supervisors and CHWs described how, when CHWs meet with their supervisors to go over their performance, CHWs volunteer feedback received from beneficiaries during their household visits.</a:t>
            </a:r>
          </a:p>
          <a:p>
            <a:pPr lvl="1"/>
            <a:r>
              <a:rPr lang="en-US" sz="1100" b="0" i="0" u="none" strike="noStrike" cap="none" dirty="0">
                <a:solidFill>
                  <a:srgbClr val="000000"/>
                </a:solidFill>
                <a:effectLst/>
                <a:latin typeface="Arial"/>
                <a:ea typeface="Arial"/>
                <a:cs typeface="Arial"/>
                <a:sym typeface="Arial"/>
              </a:rPr>
              <a:t>Problems:</a:t>
            </a:r>
            <a:endParaRPr lang="en-CA" sz="1100" b="0" i="0" u="none" strike="noStrike" cap="none" dirty="0">
              <a:solidFill>
                <a:srgbClr val="000000"/>
              </a:solidFill>
              <a:effectLst/>
              <a:latin typeface="Arial"/>
              <a:ea typeface="Arial"/>
              <a:cs typeface="Arial"/>
              <a:sym typeface="Arial"/>
            </a:endParaRPr>
          </a:p>
          <a:p>
            <a:pPr lvl="2"/>
            <a:r>
              <a:rPr lang="en-CA" sz="1100" b="0" i="0" u="none" strike="noStrike" cap="none" dirty="0">
                <a:solidFill>
                  <a:srgbClr val="000000"/>
                </a:solidFill>
                <a:effectLst/>
                <a:latin typeface="Arial"/>
                <a:ea typeface="Arial"/>
                <a:cs typeface="Arial"/>
                <a:sym typeface="Arial"/>
              </a:rPr>
              <a:t>collecting and reporting feedback is not mandatory</a:t>
            </a:r>
          </a:p>
          <a:p>
            <a:pPr lvl="2"/>
            <a:r>
              <a:rPr lang="en-US" sz="1100" b="0" i="0" u="none" strike="noStrike" cap="none" dirty="0">
                <a:solidFill>
                  <a:srgbClr val="000000"/>
                </a:solidFill>
                <a:effectLst/>
                <a:latin typeface="Arial"/>
                <a:ea typeface="Arial"/>
                <a:cs typeface="Arial"/>
                <a:sym typeface="Arial"/>
              </a:rPr>
              <a:t>not done in a structural way, e.g. some</a:t>
            </a:r>
            <a:r>
              <a:rPr lang="en-CA" sz="1100" b="0" i="0" u="none" strike="noStrike" cap="none" dirty="0">
                <a:solidFill>
                  <a:srgbClr val="000000"/>
                </a:solidFill>
                <a:effectLst/>
                <a:latin typeface="Arial"/>
                <a:ea typeface="Arial"/>
                <a:cs typeface="Arial"/>
                <a:sym typeface="Arial"/>
              </a:rPr>
              <a:t> supervisors only want to talk about issues that pertain to Living Goods, such as pregnant women using medications, and are not necessarily interested in matters that pertain to other supervisors, such as households refusing to purchase toilets because they engage in open defecation.</a:t>
            </a:r>
          </a:p>
          <a:p>
            <a:pPr lvl="2"/>
            <a:r>
              <a:rPr lang="en-CA" sz="1100" b="0" i="0" u="none" strike="noStrike" cap="none" dirty="0">
                <a:solidFill>
                  <a:srgbClr val="000000"/>
                </a:solidFill>
                <a:effectLst/>
                <a:latin typeface="Arial"/>
                <a:ea typeface="Arial"/>
                <a:cs typeface="Arial"/>
                <a:sym typeface="Arial"/>
              </a:rPr>
              <a:t>The feedback is biased in case some CHWs do not want to disclose certain information (e.g. negative feedback) or some CHW forget some details. </a:t>
            </a:r>
          </a:p>
          <a:p>
            <a:pPr lvl="0"/>
            <a:r>
              <a:rPr lang="en-CA" sz="1100" b="0" i="0" u="none" strike="noStrike" cap="none" dirty="0">
                <a:solidFill>
                  <a:srgbClr val="000000"/>
                </a:solidFill>
                <a:effectLst/>
                <a:latin typeface="Arial"/>
                <a:ea typeface="Arial"/>
                <a:cs typeface="Arial"/>
                <a:sym typeface="Arial"/>
              </a:rPr>
              <a:t>chance encounters in public places</a:t>
            </a:r>
          </a:p>
          <a:p>
            <a:pPr lvl="1"/>
            <a:r>
              <a:rPr lang="en-CA" sz="1100" b="0" i="0" u="none" strike="noStrike" cap="none" dirty="0">
                <a:solidFill>
                  <a:srgbClr val="000000"/>
                </a:solidFill>
                <a:effectLst/>
                <a:latin typeface="Arial"/>
                <a:ea typeface="Arial"/>
                <a:cs typeface="Arial"/>
                <a:sym typeface="Arial"/>
              </a:rPr>
              <a:t>Half of the supervisors explained that it was common for beneficiaries to approach them in public places and provide feedback to them.</a:t>
            </a:r>
          </a:p>
          <a:p>
            <a:pPr lvl="1"/>
            <a:r>
              <a:rPr lang="en-CA" sz="1100" b="0" i="0" u="none" strike="noStrike" cap="none" dirty="0">
                <a:solidFill>
                  <a:srgbClr val="000000"/>
                </a:solidFill>
                <a:effectLst/>
                <a:latin typeface="Arial"/>
                <a:ea typeface="Arial"/>
                <a:cs typeface="Arial"/>
                <a:sym typeface="Arial"/>
              </a:rPr>
              <a:t>Problems:</a:t>
            </a:r>
          </a:p>
          <a:p>
            <a:pPr lvl="2"/>
            <a:r>
              <a:rPr lang="en-CA" sz="1100" b="0" i="0" u="none" strike="noStrike" cap="none" dirty="0">
                <a:solidFill>
                  <a:srgbClr val="000000"/>
                </a:solidFill>
                <a:effectLst/>
                <a:latin typeface="Arial"/>
                <a:ea typeface="Arial"/>
                <a:cs typeface="Arial"/>
                <a:sym typeface="Arial"/>
              </a:rPr>
              <a:t>Beneficiaries had mixed feelings about this. Some offer positive feedback but many of the beneficiaries interviewed that may be construed as spreading gossip, so it is better to go to the village elders when they had issues with CHWs, and preferred to resolve issues locally. </a:t>
            </a:r>
          </a:p>
        </p:txBody>
      </p:sp>
    </p:spTree>
    <p:extLst>
      <p:ext uri="{BB962C8B-B14F-4D97-AF65-F5344CB8AC3E}">
        <p14:creationId xmlns:p14="http://schemas.microsoft.com/office/powerpoint/2010/main" val="1581063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0" rtl="0"/>
            <a:r>
              <a:rPr lang="en-US" sz="1100" b="0" i="0" u="none" strike="noStrike" cap="none" dirty="0">
                <a:solidFill>
                  <a:srgbClr val="000000"/>
                </a:solidFill>
                <a:effectLst/>
                <a:latin typeface="Arial"/>
                <a:ea typeface="Arial"/>
                <a:cs typeface="Arial"/>
                <a:sym typeface="Arial"/>
              </a:rPr>
              <a:t>Mostly Positive feedback:</a:t>
            </a:r>
            <a:endParaRPr lang="en-CA" sz="1100" b="0" i="0" u="none" strike="noStrike" cap="none" dirty="0">
              <a:solidFill>
                <a:srgbClr val="000000"/>
              </a:solidFill>
              <a:effectLst/>
              <a:latin typeface="Arial"/>
              <a:ea typeface="Arial"/>
              <a:cs typeface="Arial"/>
              <a:sym typeface="Arial"/>
            </a:endParaRPr>
          </a:p>
          <a:p>
            <a:pPr lvl="1"/>
            <a:r>
              <a:rPr lang="en-CA" sz="1100" b="0" i="0" u="none" strike="noStrike" cap="none" dirty="0">
                <a:solidFill>
                  <a:srgbClr val="000000"/>
                </a:solidFill>
                <a:effectLst/>
                <a:latin typeface="Arial"/>
                <a:ea typeface="Arial"/>
                <a:cs typeface="Arial"/>
                <a:sym typeface="Arial"/>
              </a:rPr>
              <a:t>Beneficiaries described how they received a lot of positive feedback from communities expressing their happiness and satisfaction with the CHWs’ work and the effectiveness of the products, such as malaria medications</a:t>
            </a:r>
          </a:p>
          <a:p>
            <a:pPr lvl="1"/>
            <a:r>
              <a:rPr lang="en-CA" sz="1100" b="0" i="0" u="none" strike="noStrike" cap="none" dirty="0">
                <a:solidFill>
                  <a:srgbClr val="000000"/>
                </a:solidFill>
                <a:effectLst/>
                <a:latin typeface="Arial"/>
                <a:ea typeface="Arial"/>
                <a:cs typeface="Arial"/>
                <a:sym typeface="Arial"/>
              </a:rPr>
              <a:t>One common source of appreciation stemmed from the fact that CHWs visited beneficiaries at home so that they did not need to stand in queues at their local hospitals</a:t>
            </a:r>
          </a:p>
          <a:p>
            <a:pPr lvl="0"/>
            <a:r>
              <a:rPr lang="en-CA" sz="1100" b="0" i="0" u="none" strike="noStrike" cap="none" dirty="0">
                <a:solidFill>
                  <a:srgbClr val="000000"/>
                </a:solidFill>
                <a:effectLst/>
                <a:latin typeface="Arial"/>
                <a:ea typeface="Arial"/>
                <a:cs typeface="Arial"/>
                <a:sym typeface="Arial"/>
              </a:rPr>
              <a:t>Negative: Compared to the abundant examples of positive feedback, participants provided only a few concrete instances of negative feedback. We also noticed that, after describing a few examples of negative feedback (provided below), many participants turned to hypothetical instances of negative performance. For example, care recipients would report negative feedback as “I heard this from someone else” instead of “this happened to me”, and when we followed up about the impact it had on them, they told us, “it did not happen to me” .</a:t>
            </a:r>
          </a:p>
          <a:p>
            <a:pPr lvl="1"/>
            <a:r>
              <a:rPr lang="en-CA" sz="1100" b="0" i="0" u="none" strike="noStrike" cap="none" dirty="0">
                <a:solidFill>
                  <a:srgbClr val="000000"/>
                </a:solidFill>
                <a:effectLst/>
                <a:latin typeface="Arial"/>
                <a:ea typeface="Arial"/>
                <a:cs typeface="Arial"/>
                <a:sym typeface="Arial"/>
              </a:rPr>
              <a:t>CHWs become unreachable when they are needed, leading to perceptions that CHWs are not invested in their job</a:t>
            </a:r>
          </a:p>
          <a:p>
            <a:pPr lvl="1"/>
            <a:r>
              <a:rPr lang="en-CA" sz="1100" b="0" i="0" u="none" strike="noStrike" cap="none" dirty="0">
                <a:solidFill>
                  <a:srgbClr val="000000"/>
                </a:solidFill>
                <a:effectLst/>
                <a:latin typeface="Arial"/>
                <a:ea typeface="Arial"/>
                <a:cs typeface="Arial"/>
                <a:sym typeface="Arial"/>
              </a:rPr>
              <a:t>sustainability model, in which CHWs sell medications to beneficiaries. Since several other programs have provided medications for free, beneficiaries were often not happy when asked to pay. </a:t>
            </a:r>
          </a:p>
        </p:txBody>
      </p:sp>
    </p:spTree>
    <p:extLst>
      <p:ext uri="{BB962C8B-B14F-4D97-AF65-F5344CB8AC3E}">
        <p14:creationId xmlns:p14="http://schemas.microsoft.com/office/powerpoint/2010/main" val="2130032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[3] … </a:t>
            </a:r>
            <a:r>
              <a:rPr lang="en-CA" dirty="0"/>
              <a:t>Every month all CHWs and supervisors in a district meet as a group where they discuss issues and share positive feedback from their communities. This feedback primarily focuses on success stories from community members</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CA" dirty="0"/>
              <a:t>[4] …for example if someone is saying they sold this amount of medication at this community but in reality they did not</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CA" dirty="0"/>
              <a:t>[5] …For example, in the past, high levels of fraudulent activity were detected among CHWs after they were told they would receive monetary incentives if their performance increased. When responses from beneficiaries showed that CHWs had been fabricating their records, the organization changed its key performance indicators to instead focus on the quality of data reported by CHWs instead of increased performance.</a:t>
            </a:r>
            <a:endParaRPr dirty="0"/>
          </a:p>
        </p:txBody>
      </p:sp>
    </p:spTree>
    <p:extLst>
      <p:ext uri="{BB962C8B-B14F-4D97-AF65-F5344CB8AC3E}">
        <p14:creationId xmlns:p14="http://schemas.microsoft.com/office/powerpoint/2010/main" val="1014714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73b06b14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473b06b14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0" rtl="0"/>
            <a:r>
              <a:rPr lang="en-CA" sz="1100" b="0" i="0" u="none" strike="noStrike" cap="none" dirty="0">
                <a:solidFill>
                  <a:srgbClr val="000000"/>
                </a:solidFill>
                <a:effectLst/>
                <a:latin typeface="Arial"/>
                <a:ea typeface="Arial"/>
                <a:cs typeface="Arial"/>
                <a:sym typeface="Arial"/>
              </a:rPr>
              <a:t>Community Relationships</a:t>
            </a:r>
          </a:p>
          <a:p>
            <a:pPr lvl="1"/>
            <a:r>
              <a:rPr lang="en-CA" sz="1100" b="0" i="0" u="none" strike="noStrike" cap="none" dirty="0">
                <a:solidFill>
                  <a:srgbClr val="000000"/>
                </a:solidFill>
                <a:effectLst/>
                <a:latin typeface="Arial"/>
                <a:ea typeface="Arial"/>
                <a:cs typeface="Arial"/>
                <a:sym typeface="Arial"/>
              </a:rPr>
              <a:t>CHWs have pre-existing relationship with the beneficiaries. This previous relationship can affect the feedback regardless of the actual CHWs performance. </a:t>
            </a:r>
          </a:p>
          <a:p>
            <a:pPr lvl="1"/>
            <a:r>
              <a:rPr lang="en-CA" sz="1100" b="0" i="0" u="none" strike="noStrike" cap="none" dirty="0">
                <a:solidFill>
                  <a:srgbClr val="000000"/>
                </a:solidFill>
                <a:effectLst/>
                <a:latin typeface="Arial"/>
                <a:ea typeface="Arial"/>
                <a:cs typeface="Arial"/>
                <a:sym typeface="Arial"/>
              </a:rPr>
              <a:t>Sometimes CHWs need to ask personal questions, especially to women, but the beneficiaries refuse to answer or give a false answer because of this pre-existing relationship. </a:t>
            </a:r>
          </a:p>
          <a:p>
            <a:pPr lvl="1"/>
            <a:r>
              <a:rPr lang="en-CA" sz="1100" b="0" i="0" u="none" strike="noStrike" cap="none" dirty="0">
                <a:solidFill>
                  <a:srgbClr val="000000"/>
                </a:solidFill>
                <a:effectLst/>
                <a:latin typeface="Arial"/>
                <a:ea typeface="Arial"/>
                <a:cs typeface="Arial"/>
                <a:sym typeface="Arial"/>
              </a:rPr>
              <a:t>village elders may have issues with CHWs due to perceived power dynamics. Since village elders who are in conflict with CHWs may provide unwarranted negative feedback to supervisors regarding the CHW’s performance, supervisors explained that they need to dig deeper and properly investigate any issues raised instead of taking it at face value</a:t>
            </a:r>
          </a:p>
          <a:p>
            <a:pPr lvl="0"/>
            <a:r>
              <a:rPr lang="en-CA" sz="1100" b="0" i="0" u="none" strike="noStrike" cap="none" dirty="0">
                <a:solidFill>
                  <a:srgbClr val="000000"/>
                </a:solidFill>
                <a:effectLst/>
                <a:latin typeface="Arial"/>
                <a:ea typeface="Arial"/>
                <a:cs typeface="Arial"/>
                <a:sym typeface="Arial"/>
              </a:rPr>
              <a:t>Sustainability Challenges: adopted sustainability approach has led to conflicts between CHWs and beneficiaries, which drives negative feedback on pricing</a:t>
            </a:r>
          </a:p>
          <a:p>
            <a:pPr lvl="1"/>
            <a:r>
              <a:rPr lang="en-CA" sz="1100" b="0" i="0" u="none" strike="noStrike" cap="none" dirty="0">
                <a:solidFill>
                  <a:srgbClr val="000000"/>
                </a:solidFill>
                <a:effectLst/>
                <a:latin typeface="Arial"/>
                <a:ea typeface="Arial"/>
                <a:cs typeface="Arial"/>
                <a:sym typeface="Arial"/>
              </a:rPr>
              <a:t>Tensions surrounding money may affect both the services that beneficiaries receive and the process of collecting feedback. For example, the majority of our beneficiaries (n=4) explained that they would avoid seeing a CHW if the person asked them for extra money. For example, the CHW say the price of the medication 100 </a:t>
            </a:r>
            <a:r>
              <a:rPr lang="en-CA" sz="1100" b="0" i="0" u="none" strike="noStrike" cap="none" dirty="0" err="1">
                <a:solidFill>
                  <a:srgbClr val="000000"/>
                </a:solidFill>
                <a:effectLst/>
                <a:latin typeface="Arial"/>
                <a:ea typeface="Arial"/>
                <a:cs typeface="Arial"/>
                <a:sym typeface="Arial"/>
              </a:rPr>
              <a:t>shiling</a:t>
            </a:r>
            <a:r>
              <a:rPr lang="en-CA" sz="1100" b="0" i="0" u="none" strike="noStrike" cap="none" dirty="0">
                <a:solidFill>
                  <a:srgbClr val="000000"/>
                </a:solidFill>
                <a:effectLst/>
                <a:latin typeface="Arial"/>
                <a:ea typeface="Arial"/>
                <a:cs typeface="Arial"/>
                <a:sym typeface="Arial"/>
              </a:rPr>
              <a:t> but because I travelled I sell it for 150 shilling. </a:t>
            </a:r>
          </a:p>
          <a:p>
            <a:pPr lvl="1"/>
            <a:r>
              <a:rPr lang="en-CA" sz="1100" b="0" i="0" u="none" strike="noStrike" cap="none" dirty="0">
                <a:solidFill>
                  <a:srgbClr val="000000"/>
                </a:solidFill>
                <a:effectLst/>
                <a:latin typeface="Arial"/>
                <a:ea typeface="Arial"/>
                <a:cs typeface="Arial"/>
                <a:sym typeface="Arial"/>
              </a:rPr>
              <a:t>Some CHW say they feel for the community member they are treating so they ask them to pay what they can and cover the rest by themselves. In some cases, CHW give medication for free (for example, CHW cannot let a child die). In other situations, CHW start a line of credit for the medication but when they to ask for payment, beneficiaries frequently refused to pay because they felt the medications should have been provided for free. In these cases, CHWs pay from their own pockets to support their community. </a:t>
            </a:r>
          </a:p>
          <a:p>
            <a:pPr lvl="1"/>
            <a:r>
              <a:rPr lang="en-CA" sz="1100" b="0" i="0" u="none" strike="noStrike" cap="none" dirty="0">
                <a:solidFill>
                  <a:srgbClr val="000000"/>
                </a:solidFill>
                <a:effectLst/>
                <a:latin typeface="Arial"/>
                <a:ea typeface="Arial"/>
                <a:cs typeface="Arial"/>
                <a:sym typeface="Arial"/>
              </a:rPr>
              <a:t>At other times, CHWs completely avoid visiting households with a history of not paying for medications or health products. They also explained to us how, to avoid conflict with beneficiaries with delinquent debt, they secretly only gave items on credit to people they felt would pay</a:t>
            </a:r>
          </a:p>
          <a:p>
            <a:pPr marL="596900" lvl="1" indent="0">
              <a:buNone/>
            </a:pPr>
            <a:r>
              <a:rPr lang="en-CA" sz="1100" b="0" i="0" u="none" strike="noStrike" cap="none" dirty="0">
                <a:solidFill>
                  <a:srgbClr val="000000"/>
                </a:solidFill>
                <a:effectLst/>
                <a:latin typeface="Arial"/>
                <a:ea typeface="Arial"/>
                <a:cs typeface="Arial"/>
                <a:sym typeface="Arial"/>
              </a:rPr>
              <a:t>[end] Unfortunately, if both CHWs and beneficiaries avoid each other due to tensions surrounding money, then the health services that the community receives and the feedback collected about those services will be negatively impacted. Interestingly, although about half of the CHWs suggested the need to pay CHWs a regular stipend, none of our participants brought up the need to increase community awareness of the healthcare’ sustainability practices so that beneficiaries are aware they need to pay for medicines and know that CHWs are not extorting them.</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dirty="0"/>
          </a:p>
        </p:txBody>
      </p:sp>
    </p:spTree>
    <p:extLst>
      <p:ext uri="{BB962C8B-B14F-4D97-AF65-F5344CB8AC3E}">
        <p14:creationId xmlns:p14="http://schemas.microsoft.com/office/powerpoint/2010/main" val="1518413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6" r:id="rId6"/>
    <p:sldLayoutId id="2147483657" r:id="rId7"/>
    <p:sldLayoutId id="2147483658"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427200" y="1686624"/>
            <a:ext cx="7687139" cy="1339125"/>
          </a:xfrm>
          <a:prstGeom prst="rect">
            <a:avLst/>
          </a:prstGeom>
        </p:spPr>
        <p:txBody>
          <a:bodyPr spcFirstLastPara="1" wrap="square" lIns="91425" tIns="91425" rIns="91425" bIns="91425" anchor="b" anchorCtr="0">
            <a:noAutofit/>
          </a:bodyPr>
          <a:lstStyle/>
          <a:p>
            <a:r>
              <a:rPr lang="en-US" sz="3200" dirty="0"/>
              <a:t>Opportunities and Challenges in Connecting Care Recipients to the Community Health Feedback Loop</a:t>
            </a:r>
            <a:br>
              <a:rPr lang="en-US" sz="3200" dirty="0"/>
            </a:br>
            <a:r>
              <a:rPr lang="en" sz="2000" dirty="0"/>
              <a:t>[</a:t>
            </a:r>
            <a:r>
              <a:rPr lang="en-CA" sz="2000" dirty="0"/>
              <a:t>Paper Review] </a:t>
            </a:r>
            <a:endParaRPr sz="2000" dirty="0"/>
          </a:p>
        </p:txBody>
      </p:sp>
      <p:sp>
        <p:nvSpPr>
          <p:cNvPr id="60" name="Google Shape;60;p13"/>
          <p:cNvSpPr txBox="1">
            <a:spLocks noGrp="1"/>
          </p:cNvSpPr>
          <p:nvPr>
            <p:ph type="subTitle" idx="1"/>
          </p:nvPr>
        </p:nvSpPr>
        <p:spPr>
          <a:xfrm>
            <a:off x="434250" y="3182313"/>
            <a:ext cx="8123100" cy="630000"/>
          </a:xfrm>
          <a:prstGeom prst="rect">
            <a:avLst/>
          </a:prstGeom>
        </p:spPr>
        <p:txBody>
          <a:bodyPr spcFirstLastPara="1" wrap="square" lIns="91425" tIns="91425" rIns="91425" bIns="91425" anchor="t" anchorCtr="0">
            <a:noAutofit/>
          </a:bodyPr>
          <a:lstStyle/>
          <a:p>
            <a:pPr marL="0" lvl="0" indent="0"/>
            <a:r>
              <a:rPr lang="en-CA" sz="2300" dirty="0"/>
              <a:t>Authors: </a:t>
            </a:r>
            <a:r>
              <a:rPr lang="en-CA" dirty="0"/>
              <a:t>Fabian Okeke, Lucas Nene, Anne </a:t>
            </a:r>
            <a:r>
              <a:rPr lang="en-CA" dirty="0" err="1"/>
              <a:t>Muthee</a:t>
            </a:r>
            <a:r>
              <a:rPr lang="en-CA" dirty="0"/>
              <a:t>, Stephen </a:t>
            </a:r>
            <a:r>
              <a:rPr lang="en-CA" dirty="0" err="1"/>
              <a:t>Odindo</a:t>
            </a:r>
            <a:r>
              <a:rPr lang="en-CA" dirty="0"/>
              <a:t>, Dianna Kane, Isaac Holeman, Nicola Dell</a:t>
            </a:r>
            <a:endParaRPr lang="en-CA" sz="2300" dirty="0"/>
          </a:p>
          <a:p>
            <a:pPr marL="0" lvl="0" indent="0" algn="l" rtl="0">
              <a:spcBef>
                <a:spcPts val="0"/>
              </a:spcBef>
              <a:spcAft>
                <a:spcPts val="0"/>
              </a:spcAft>
              <a:buNone/>
            </a:pPr>
            <a:r>
              <a:rPr lang="en-CA" sz="2300" dirty="0"/>
              <a:t>Review by: Dina </a:t>
            </a:r>
            <a:r>
              <a:rPr lang="en-CA" sz="2300" dirty="0" err="1"/>
              <a:t>Sabie</a:t>
            </a:r>
            <a:endParaRPr sz="2300" dirty="0"/>
          </a:p>
          <a:p>
            <a:pPr marL="0" lvl="0" indent="0" algn="l" rtl="0">
              <a:spcBef>
                <a:spcPts val="0"/>
              </a:spcBef>
              <a:spcAft>
                <a:spcPts val="0"/>
              </a:spcAft>
              <a:buNone/>
            </a:pPr>
            <a:endParaRPr sz="2300" dirty="0"/>
          </a:p>
        </p:txBody>
      </p:sp>
      <p:pic>
        <p:nvPicPr>
          <p:cNvPr id="61" name="Google Shape;61;p13"/>
          <p:cNvPicPr preferRelativeResize="0"/>
          <p:nvPr/>
        </p:nvPicPr>
        <p:blipFill>
          <a:blip r:embed="rId3">
            <a:alphaModFix/>
          </a:blip>
          <a:stretch>
            <a:fillRect/>
          </a:stretch>
        </p:blipFill>
        <p:spPr>
          <a:xfrm>
            <a:off x="7858950" y="123025"/>
            <a:ext cx="1221300" cy="1221300"/>
          </a:xfrm>
          <a:prstGeom prst="rect">
            <a:avLst/>
          </a:prstGeom>
          <a:noFill/>
          <a:ln>
            <a:noFill/>
          </a:ln>
        </p:spPr>
      </p:pic>
      <p:sp>
        <p:nvSpPr>
          <p:cNvPr id="62" name="Google Shape;62;p13"/>
          <p:cNvSpPr txBox="1"/>
          <p:nvPr/>
        </p:nvSpPr>
        <p:spPr>
          <a:xfrm>
            <a:off x="7805700" y="1268125"/>
            <a:ext cx="1327800" cy="418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600">
                <a:solidFill>
                  <a:srgbClr val="FFFFFF"/>
                </a:solidFill>
                <a:latin typeface="Proxima Nova"/>
                <a:ea typeface="Proxima Nova"/>
                <a:cs typeface="Proxima Nova"/>
                <a:sym typeface="Proxima Nova"/>
              </a:rPr>
              <a:t>University of Toronto</a:t>
            </a:r>
            <a:endParaRPr sz="600">
              <a:solidFill>
                <a:srgbClr val="FFFFFF"/>
              </a:solidFill>
              <a:latin typeface="Proxima Nova"/>
              <a:ea typeface="Proxima Nova"/>
              <a:cs typeface="Proxima Nova"/>
              <a:sym typeface="Proxima Nova"/>
            </a:endParaRPr>
          </a:p>
          <a:p>
            <a:pPr marL="0" lvl="0" indent="0" algn="ctr" rtl="0">
              <a:spcBef>
                <a:spcPts val="0"/>
              </a:spcBef>
              <a:spcAft>
                <a:spcPts val="0"/>
              </a:spcAft>
              <a:buNone/>
            </a:pPr>
            <a:r>
              <a:rPr lang="en" sz="600">
                <a:solidFill>
                  <a:srgbClr val="FFFFFF"/>
                </a:solidFill>
                <a:latin typeface="Proxima Nova"/>
                <a:ea typeface="Proxima Nova"/>
                <a:cs typeface="Proxima Nova"/>
                <a:sym typeface="Proxima Nova"/>
              </a:rPr>
              <a:t>Department of Computer Science</a:t>
            </a:r>
            <a:endParaRPr sz="600">
              <a:solidFill>
                <a:srgbClr val="FFFFFF"/>
              </a:solidFill>
              <a:latin typeface="Proxima Nova"/>
              <a:ea typeface="Proxima Nova"/>
              <a:cs typeface="Proxima Nova"/>
              <a:sym typeface="Proxima Nova"/>
            </a:endParaRPr>
          </a:p>
        </p:txBody>
      </p:sp>
      <p:sp>
        <p:nvSpPr>
          <p:cNvPr id="63" name="Google Shape;63;p13"/>
          <p:cNvSpPr txBox="1">
            <a:spLocks noGrp="1"/>
          </p:cNvSpPr>
          <p:nvPr>
            <p:ph type="subTitle" idx="1"/>
          </p:nvPr>
        </p:nvSpPr>
        <p:spPr>
          <a:xfrm>
            <a:off x="510450" y="4546488"/>
            <a:ext cx="8123100" cy="630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sz="15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490249" y="2177115"/>
            <a:ext cx="6076013" cy="789271"/>
          </a:xfrm>
          <a:prstGeom prst="rect">
            <a:avLst/>
          </a:prstGeom>
        </p:spPr>
        <p:txBody>
          <a:bodyPr spcFirstLastPara="1" wrap="square" lIns="91425" tIns="91425" rIns="91425" bIns="91425" anchor="ctr" anchorCtr="0">
            <a:noAutofit/>
          </a:bodyPr>
          <a:lstStyle/>
          <a:p>
            <a:r>
              <a:rPr lang="en-CA" sz="4200" b="1" dirty="0"/>
              <a:t>Discussion</a:t>
            </a:r>
            <a:endParaRPr sz="4200" dirty="0"/>
          </a:p>
        </p:txBody>
      </p:sp>
      <p:sp>
        <p:nvSpPr>
          <p:cNvPr id="93" name="Google Shape;93;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2735584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CA" dirty="0"/>
              <a:t>Summary</a:t>
            </a:r>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a:spcAft>
                <a:spcPts val="1600"/>
              </a:spcAft>
            </a:pPr>
            <a:r>
              <a:rPr lang="en-CA" dirty="0"/>
              <a:t>In the current healthcare system: </a:t>
            </a:r>
          </a:p>
          <a:p>
            <a:pPr marL="742950" lvl="1" indent="-285750">
              <a:spcBef>
                <a:spcPts val="100"/>
              </a:spcBef>
              <a:spcAft>
                <a:spcPts val="100"/>
              </a:spcAft>
            </a:pPr>
            <a:r>
              <a:rPr lang="en-CA" dirty="0"/>
              <a:t>Beneficiaries without phones cannot give feedback unless they meet a supervisor in-person</a:t>
            </a:r>
          </a:p>
          <a:p>
            <a:pPr marL="742950" lvl="1" indent="-285750">
              <a:spcBef>
                <a:spcPts val="100"/>
              </a:spcBef>
              <a:spcAft>
                <a:spcPts val="100"/>
              </a:spcAft>
            </a:pPr>
            <a:r>
              <a:rPr lang="en-CA" dirty="0"/>
              <a:t>In-person feedback is mostly positive. </a:t>
            </a:r>
          </a:p>
          <a:p>
            <a:endParaRPr lang="en-US" dirty="0"/>
          </a:p>
          <a:p>
            <a:pPr>
              <a:spcAft>
                <a:spcPts val="1600"/>
              </a:spcAft>
            </a:pPr>
            <a:r>
              <a:rPr lang="en-CA" dirty="0"/>
              <a:t>In the current suitability system:</a:t>
            </a:r>
          </a:p>
          <a:p>
            <a:pPr marL="742950" lvl="1" indent="-285750">
              <a:spcBef>
                <a:spcPts val="100"/>
              </a:spcBef>
              <a:spcAft>
                <a:spcPts val="100"/>
              </a:spcAft>
            </a:pPr>
            <a:r>
              <a:rPr lang="en-CA" dirty="0"/>
              <a:t>Beneficiaries misunderstand some policies and think that CHWs maybe extorting them,</a:t>
            </a:r>
          </a:p>
          <a:p>
            <a:pPr marL="742950" lvl="1" indent="-285750">
              <a:spcBef>
                <a:spcPts val="100"/>
              </a:spcBef>
              <a:spcAft>
                <a:spcPts val="100"/>
              </a:spcAft>
            </a:pPr>
            <a:r>
              <a:rPr lang="en-CA" dirty="0"/>
              <a:t>CHWs need to deal with unforeseen edge cases and unintended consequences, such as when CHWs give away items on credit or forgo collecting payment because they consider a specific household “too poor”. </a:t>
            </a:r>
          </a:p>
          <a:p>
            <a:pPr marL="742950" lvl="1" indent="-285750">
              <a:spcBef>
                <a:spcPts val="100"/>
              </a:spcBef>
              <a:spcAft>
                <a:spcPts val="100"/>
              </a:spcAft>
            </a:pPr>
            <a:r>
              <a:rPr lang="en-CA" dirty="0"/>
              <a:t>Organizations need to communicate more widely the constraints or strategies that inform a certain policy, so that the policy is better understood among the beneficiary population.</a:t>
            </a:r>
          </a:p>
          <a:p>
            <a:pPr lvl="1"/>
            <a:endParaRPr lang="en-CA" dirty="0"/>
          </a:p>
          <a:p>
            <a:pPr lvl="1"/>
            <a:endParaRPr lang="en-CA" dirty="0"/>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11</a:t>
            </a:fld>
            <a:endParaRPr/>
          </a:p>
        </p:txBody>
      </p:sp>
    </p:spTree>
    <p:extLst>
      <p:ext uri="{BB962C8B-B14F-4D97-AF65-F5344CB8AC3E}">
        <p14:creationId xmlns:p14="http://schemas.microsoft.com/office/powerpoint/2010/main" val="2876304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CA" dirty="0"/>
              <a:t>Design Implication </a:t>
            </a:r>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lvl="0">
              <a:spcAft>
                <a:spcPts val="1600"/>
              </a:spcAft>
            </a:pPr>
            <a:r>
              <a:rPr lang="en-US" dirty="0"/>
              <a:t>Formalize feedback: Supervisors use their mobile app to record feedback when they encounter beneficiaries,  or do house visits without the CHWs.</a:t>
            </a:r>
          </a:p>
          <a:p>
            <a:pPr lvl="0">
              <a:spcAft>
                <a:spcPts val="1600"/>
              </a:spcAft>
            </a:pPr>
            <a:endParaRPr lang="en-US" dirty="0"/>
          </a:p>
          <a:p>
            <a:pPr>
              <a:spcAft>
                <a:spcPts val="1600"/>
              </a:spcAft>
            </a:pPr>
            <a:r>
              <a:rPr lang="en-US" dirty="0"/>
              <a:t>Anonymous feedback: beneficiaries receive a dedicated phone number to an IVR system where they could anonymously call or text to leave detailed reviews or ratings about services received. </a:t>
            </a:r>
            <a:endParaRPr lang="en-CA" dirty="0"/>
          </a:p>
          <a:p>
            <a:pPr lvl="0"/>
            <a:endParaRPr lang="en-CA" dirty="0"/>
          </a:p>
          <a:p>
            <a:pPr lvl="0"/>
            <a:endParaRPr lang="en-CA" dirty="0"/>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12</a:t>
            </a:fld>
            <a:endParaRPr/>
          </a:p>
        </p:txBody>
      </p:sp>
    </p:spTree>
    <p:extLst>
      <p:ext uri="{BB962C8B-B14F-4D97-AF65-F5344CB8AC3E}">
        <p14:creationId xmlns:p14="http://schemas.microsoft.com/office/powerpoint/2010/main" val="516569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Thank you for your attention</a:t>
            </a:r>
            <a:endParaRPr/>
          </a:p>
        </p:txBody>
      </p:sp>
      <p:sp>
        <p:nvSpPr>
          <p:cNvPr id="120" name="Google Shape;120;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dirty="0"/>
              <a:t>Overview</a:t>
            </a:r>
            <a:endParaRPr dirty="0"/>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pPr>
            <a:r>
              <a:rPr lang="en-US" dirty="0"/>
              <a:t>Feedback in health care is important especially in </a:t>
            </a:r>
            <a:r>
              <a:rPr lang="en-CA" dirty="0"/>
              <a:t>overworked, underpaid, poorly equipped environment, which is mainly in low and middle-income country (LMIC).</a:t>
            </a:r>
          </a:p>
          <a:p>
            <a:pPr marL="285750" indent="-285750">
              <a:spcAft>
                <a:spcPts val="1600"/>
              </a:spcAft>
            </a:pPr>
            <a:r>
              <a:rPr lang="en-CA" dirty="0"/>
              <a:t> In LMIC, recent efforts to construct digital feedback systems but it focuses on gathering information to promote transparency, while neglecting the difficult work of using feedback to improve the quality or equity of services. </a:t>
            </a:r>
          </a:p>
          <a:p>
            <a:pPr marL="285750" indent="-285750">
              <a:spcAft>
                <a:spcPts val="1600"/>
              </a:spcAft>
            </a:pPr>
            <a:r>
              <a:rPr lang="en-CA" dirty="0"/>
              <a:t>Asking for feedback from people in poor or underserved environments is challenging because they worry that critical feedback could negatively impact their relationships with organizations that support key services.</a:t>
            </a:r>
          </a:p>
          <a:p>
            <a:pPr marL="285750" indent="-285750">
              <a:spcAft>
                <a:spcPts val="1600"/>
              </a:spcAft>
            </a:pPr>
            <a:endParaRPr lang="en-CA" dirty="0"/>
          </a:p>
          <a:p>
            <a:pPr marL="285750" indent="-285750">
              <a:spcAft>
                <a:spcPts val="1600"/>
              </a:spcAft>
            </a:pPr>
            <a:endParaRPr lang="en-US" dirty="0"/>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490250" y="526350"/>
            <a:ext cx="8384244" cy="4090800"/>
          </a:xfrm>
          <a:prstGeom prst="rect">
            <a:avLst/>
          </a:prstGeom>
        </p:spPr>
        <p:txBody>
          <a:bodyPr spcFirstLastPara="1" wrap="square" lIns="91425" tIns="91425" rIns="91425" bIns="91425" anchor="ctr" anchorCtr="0">
            <a:noAutofit/>
          </a:bodyPr>
          <a:lstStyle/>
          <a:p>
            <a:r>
              <a:rPr lang="en-CA" sz="4200" b="1" dirty="0"/>
              <a:t>Paper Aim: </a:t>
            </a:r>
            <a:br>
              <a:rPr lang="en-CA" sz="4200" b="1" dirty="0"/>
            </a:br>
            <a:r>
              <a:rPr lang="en-US" sz="2800" dirty="0"/>
              <a:t>Document the existing feedback practices of beneficiaries, community health workers (CHWs), and their supervisors, to inform the design of a system that would support the gathering and use of feedback to improve the quality and equity of services. </a:t>
            </a:r>
            <a:br>
              <a:rPr lang="en-US" sz="3600" dirty="0"/>
            </a:br>
            <a:r>
              <a:rPr lang="en-CA" sz="3600" b="1" dirty="0"/>
              <a:t> </a:t>
            </a:r>
            <a:endParaRPr sz="3600" dirty="0"/>
          </a:p>
        </p:txBody>
      </p:sp>
      <p:sp>
        <p:nvSpPr>
          <p:cNvPr id="93" name="Google Shape;93;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dirty="0"/>
              <a:t>Methodology</a:t>
            </a:r>
            <a:endParaRPr dirty="0"/>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r>
              <a:rPr lang="en-CA" dirty="0"/>
              <a:t>Semi-structured interviews and focus groups with 23 participants in Kenya  (Beneficiaries (5), Care Health Workers (CHWs) (7), Supervisors (11)).</a:t>
            </a:r>
          </a:p>
          <a:p>
            <a:endParaRPr lang="en-CA" dirty="0"/>
          </a:p>
          <a:p>
            <a:r>
              <a:rPr lang="en-CA" dirty="0"/>
              <a:t>Health System Context (in rural areas?):</a:t>
            </a:r>
          </a:p>
          <a:p>
            <a:pPr lvl="1"/>
            <a:r>
              <a:rPr lang="en-CA" dirty="0"/>
              <a:t>CHW visit beneficiaries at their homes to offer health advice and medications</a:t>
            </a:r>
          </a:p>
          <a:p>
            <a:pPr lvl="1"/>
            <a:r>
              <a:rPr lang="en-CA" dirty="0"/>
              <a:t>A Smart Health mobile app for CHWs, a supervisor mobile app, and a web dashboard for supervisors to monitor CHW performance. </a:t>
            </a:r>
          </a:p>
          <a:p>
            <a:pPr lvl="1"/>
            <a:r>
              <a:rPr lang="en-CA" dirty="0"/>
              <a:t>Sustainability strategy: CHWs are not paid a regular stiped as they make </a:t>
            </a:r>
            <a:r>
              <a:rPr lang="en-US" dirty="0"/>
              <a:t>commissions from selling health products to beneficiaries</a:t>
            </a:r>
            <a:endParaRPr lang="en-CA" dirty="0"/>
          </a:p>
          <a:p>
            <a:endParaRPr lang="en-CA" dirty="0"/>
          </a:p>
          <a:p>
            <a:endParaRPr lang="en-CA" dirty="0"/>
          </a:p>
          <a:p>
            <a:endParaRPr lang="en-CA" dirty="0"/>
          </a:p>
          <a:p>
            <a:pPr lvl="0"/>
            <a:endParaRPr lang="en-CA" dirty="0"/>
          </a:p>
          <a:p>
            <a:pPr marL="285750" indent="-285750">
              <a:spcAft>
                <a:spcPts val="1600"/>
              </a:spcAft>
            </a:pPr>
            <a:endParaRPr dirty="0"/>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4</a:t>
            </a:fld>
            <a:endParaRPr/>
          </a:p>
        </p:txBody>
      </p:sp>
    </p:spTree>
    <p:extLst>
      <p:ext uri="{BB962C8B-B14F-4D97-AF65-F5344CB8AC3E}">
        <p14:creationId xmlns:p14="http://schemas.microsoft.com/office/powerpoint/2010/main" val="35130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490249" y="2177115"/>
            <a:ext cx="6076013" cy="789271"/>
          </a:xfrm>
          <a:prstGeom prst="rect">
            <a:avLst/>
          </a:prstGeom>
        </p:spPr>
        <p:txBody>
          <a:bodyPr spcFirstLastPara="1" wrap="square" lIns="91425" tIns="91425" rIns="91425" bIns="91425" anchor="ctr" anchorCtr="0">
            <a:noAutofit/>
          </a:bodyPr>
          <a:lstStyle/>
          <a:p>
            <a:r>
              <a:rPr lang="en-CA" sz="4200" b="1" dirty="0"/>
              <a:t>Findings </a:t>
            </a:r>
            <a:endParaRPr sz="4200" dirty="0"/>
          </a:p>
        </p:txBody>
      </p:sp>
      <p:sp>
        <p:nvSpPr>
          <p:cNvPr id="93" name="Google Shape;93;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173032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r>
              <a:rPr lang="en-US" dirty="0"/>
              <a:t>How is Feedback Currently Collected?</a:t>
            </a:r>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pPr>
            <a:r>
              <a:rPr lang="en-CA" dirty="0"/>
              <a:t>Direct phone calls to households </a:t>
            </a:r>
          </a:p>
          <a:p>
            <a:pPr marL="285750" indent="-285750">
              <a:spcAft>
                <a:spcPts val="1600"/>
              </a:spcAft>
            </a:pPr>
            <a:endParaRPr lang="en-CA" dirty="0"/>
          </a:p>
          <a:p>
            <a:pPr marL="285750" indent="-285750">
              <a:spcAft>
                <a:spcPts val="1600"/>
              </a:spcAft>
            </a:pPr>
            <a:r>
              <a:rPr lang="en-CA" dirty="0"/>
              <a:t>Indirect CHW reports that are sometimes shared with supervisors </a:t>
            </a:r>
          </a:p>
          <a:p>
            <a:pPr marL="285750" indent="-285750">
              <a:spcAft>
                <a:spcPts val="1600"/>
              </a:spcAft>
            </a:pPr>
            <a:endParaRPr lang="en-CA" dirty="0"/>
          </a:p>
          <a:p>
            <a:pPr marL="285750" indent="-285750">
              <a:spcAft>
                <a:spcPts val="1600"/>
              </a:spcAft>
            </a:pPr>
            <a:r>
              <a:rPr lang="en-CA" dirty="0"/>
              <a:t>Chances of encounter in public places</a:t>
            </a:r>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6</a:t>
            </a:fld>
            <a:endParaRPr/>
          </a:p>
        </p:txBody>
      </p:sp>
    </p:spTree>
    <p:extLst>
      <p:ext uri="{BB962C8B-B14F-4D97-AF65-F5344CB8AC3E}">
        <p14:creationId xmlns:p14="http://schemas.microsoft.com/office/powerpoint/2010/main" val="226622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r>
              <a:rPr lang="en-US" dirty="0"/>
              <a:t>What Kinds of Feedback are Collected?</a:t>
            </a:r>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pPr>
            <a:r>
              <a:rPr lang="en-US" dirty="0"/>
              <a:t>Mostly positive feedback:</a:t>
            </a:r>
          </a:p>
          <a:p>
            <a:pPr marL="742950" lvl="1" indent="-285750">
              <a:spcBef>
                <a:spcPts val="100"/>
              </a:spcBef>
              <a:spcAft>
                <a:spcPts val="100"/>
              </a:spcAft>
            </a:pPr>
            <a:r>
              <a:rPr lang="en-US" dirty="0"/>
              <a:t>Satisfaction with CHWs work</a:t>
            </a:r>
          </a:p>
          <a:p>
            <a:pPr marL="742950" lvl="1" indent="-285750">
              <a:spcBef>
                <a:spcPts val="100"/>
              </a:spcBef>
              <a:spcAft>
                <a:spcPts val="100"/>
              </a:spcAft>
            </a:pPr>
            <a:r>
              <a:rPr lang="en-CA" dirty="0"/>
              <a:t>the effectiveness of the products</a:t>
            </a:r>
          </a:p>
          <a:p>
            <a:pPr marL="742950" lvl="1" indent="-285750">
              <a:spcBef>
                <a:spcPts val="100"/>
              </a:spcBef>
              <a:spcAft>
                <a:spcPts val="100"/>
              </a:spcAft>
            </a:pPr>
            <a:r>
              <a:rPr lang="en-CA" dirty="0"/>
              <a:t>The luxury of homecare</a:t>
            </a:r>
          </a:p>
          <a:p>
            <a:pPr marL="742950" lvl="1" indent="-285750">
              <a:spcBef>
                <a:spcPts val="100"/>
              </a:spcBef>
              <a:spcAft>
                <a:spcPts val="100"/>
              </a:spcAft>
            </a:pPr>
            <a:endParaRPr lang="en-US" dirty="0"/>
          </a:p>
          <a:p>
            <a:pPr marL="285750" indent="-285750">
              <a:spcAft>
                <a:spcPts val="1600"/>
              </a:spcAft>
            </a:pPr>
            <a:r>
              <a:rPr lang="en-CA" dirty="0"/>
              <a:t>Few negative pieces of feedbacks, in the form of ‘I heard it from someone’:</a:t>
            </a:r>
            <a:endParaRPr lang="en-US" dirty="0"/>
          </a:p>
          <a:p>
            <a:pPr marL="742950" lvl="1" indent="-285750">
              <a:spcBef>
                <a:spcPts val="100"/>
              </a:spcBef>
              <a:spcAft>
                <a:spcPts val="100"/>
              </a:spcAft>
            </a:pPr>
            <a:r>
              <a:rPr lang="en-US" dirty="0"/>
              <a:t>CHWs become unreachable when they are needed</a:t>
            </a:r>
          </a:p>
          <a:p>
            <a:pPr marL="742950" lvl="1" indent="-285750">
              <a:spcBef>
                <a:spcPts val="100"/>
              </a:spcBef>
              <a:spcAft>
                <a:spcPts val="100"/>
              </a:spcAft>
            </a:pPr>
            <a:r>
              <a:rPr lang="en-CA" dirty="0"/>
              <a:t>Having to pay the CHW for medication (due to sustainability model) even if the medication is offered for free at the hospital</a:t>
            </a:r>
          </a:p>
          <a:p>
            <a:pPr marL="742950" lvl="1" indent="-285750">
              <a:spcAft>
                <a:spcPts val="1600"/>
              </a:spcAft>
            </a:pPr>
            <a:endParaRPr lang="en-CA" dirty="0"/>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7</a:t>
            </a:fld>
            <a:endParaRPr/>
          </a:p>
        </p:txBody>
      </p:sp>
    </p:spTree>
    <p:extLst>
      <p:ext uri="{BB962C8B-B14F-4D97-AF65-F5344CB8AC3E}">
        <p14:creationId xmlns:p14="http://schemas.microsoft.com/office/powerpoint/2010/main" val="556858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r>
              <a:rPr lang="en-US" dirty="0"/>
              <a:t>How is Feedback Currently Used?</a:t>
            </a:r>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lvl="0"/>
            <a:r>
              <a:rPr lang="en-CA" dirty="0"/>
              <a:t>Improve CHW training and delivery of services.</a:t>
            </a:r>
          </a:p>
          <a:p>
            <a:pPr lvl="0"/>
            <a:r>
              <a:rPr lang="en-CA" dirty="0"/>
              <a:t>Understand if CHWs adhere to the care protocols and procedures for which they have been trained and ensure that CHWs do not overstep their level of expertise.</a:t>
            </a:r>
          </a:p>
          <a:p>
            <a:pPr lvl="0"/>
            <a:r>
              <a:rPr lang="en-CA" dirty="0"/>
              <a:t>positive feedback acts as a driving force that motivated CHWs to keep serving their communities. </a:t>
            </a:r>
          </a:p>
          <a:p>
            <a:pPr lvl="0"/>
            <a:r>
              <a:rPr lang="en-CA" dirty="0"/>
              <a:t>Detect fraudulent CHW behavior and/or data fabrication.</a:t>
            </a:r>
          </a:p>
          <a:p>
            <a:pPr lvl="0"/>
            <a:r>
              <a:rPr lang="en-CA" dirty="0"/>
              <a:t>Revise the key performance indicators for CHWs. </a:t>
            </a:r>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8</a:t>
            </a:fld>
            <a:endParaRPr/>
          </a:p>
        </p:txBody>
      </p:sp>
    </p:spTree>
    <p:extLst>
      <p:ext uri="{BB962C8B-B14F-4D97-AF65-F5344CB8AC3E}">
        <p14:creationId xmlns:p14="http://schemas.microsoft.com/office/powerpoint/2010/main" val="3495361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r>
              <a:rPr lang="en-CA" dirty="0"/>
              <a:t>What Socio-technical Factors Impact Feedback Systems?</a:t>
            </a:r>
            <a:endParaRPr lang="en-US" dirty="0"/>
          </a:p>
        </p:txBody>
      </p:sp>
      <p:sp>
        <p:nvSpPr>
          <p:cNvPr id="70" name="Google Shape;7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pPr>
            <a:endParaRPr lang="en-CA" dirty="0"/>
          </a:p>
          <a:p>
            <a:pPr marL="285750" indent="-285750">
              <a:spcAft>
                <a:spcPts val="1600"/>
              </a:spcAft>
            </a:pPr>
            <a:r>
              <a:rPr lang="en-CA" dirty="0"/>
              <a:t>Community Relationships:</a:t>
            </a:r>
            <a:endParaRPr lang="en-US" dirty="0"/>
          </a:p>
          <a:p>
            <a:pPr marL="742950" lvl="1" indent="-285750">
              <a:spcBef>
                <a:spcPts val="100"/>
              </a:spcBef>
              <a:spcAft>
                <a:spcPts val="100"/>
              </a:spcAft>
            </a:pPr>
            <a:r>
              <a:rPr lang="en-CA" dirty="0"/>
              <a:t>CHWs have pre-existing relationship with the beneficiaries. </a:t>
            </a:r>
          </a:p>
          <a:p>
            <a:pPr marL="742950" lvl="1" indent="-285750">
              <a:spcBef>
                <a:spcPts val="100"/>
              </a:spcBef>
              <a:spcAft>
                <a:spcPts val="100"/>
              </a:spcAft>
            </a:pPr>
            <a:r>
              <a:rPr lang="en-CA" dirty="0"/>
              <a:t>Sometimes CHWs need to ask personal questions </a:t>
            </a:r>
          </a:p>
          <a:p>
            <a:pPr marL="742950" lvl="1" indent="-285750">
              <a:spcBef>
                <a:spcPts val="100"/>
              </a:spcBef>
              <a:spcAft>
                <a:spcPts val="100"/>
              </a:spcAft>
            </a:pPr>
            <a:r>
              <a:rPr lang="en-CA" dirty="0"/>
              <a:t>village elders may have issues with CHWs due to perceived power dynamics</a:t>
            </a:r>
          </a:p>
          <a:p>
            <a:pPr marL="742950" lvl="1" indent="-285750">
              <a:spcBef>
                <a:spcPts val="100"/>
              </a:spcBef>
              <a:spcAft>
                <a:spcPts val="100"/>
              </a:spcAft>
            </a:pPr>
            <a:endParaRPr lang="en-CA" dirty="0"/>
          </a:p>
          <a:p>
            <a:pPr marL="285750" indent="-285750">
              <a:spcAft>
                <a:spcPts val="1600"/>
              </a:spcAft>
            </a:pPr>
            <a:r>
              <a:rPr lang="en-CA" dirty="0"/>
              <a:t>Sustainability Challenges:</a:t>
            </a:r>
            <a:endParaRPr lang="en-US" dirty="0"/>
          </a:p>
          <a:p>
            <a:pPr marL="742950" lvl="1" indent="-285750">
              <a:spcBef>
                <a:spcPts val="100"/>
              </a:spcBef>
              <a:spcAft>
                <a:spcPts val="100"/>
              </a:spcAft>
            </a:pPr>
            <a:r>
              <a:rPr lang="en-US" dirty="0"/>
              <a:t>Tensions surrounding money may affect both parties because the CHW asks med costs</a:t>
            </a:r>
          </a:p>
          <a:p>
            <a:pPr marL="742950" lvl="1" indent="-285750">
              <a:spcBef>
                <a:spcPts val="100"/>
              </a:spcBef>
              <a:spcAft>
                <a:spcPts val="100"/>
              </a:spcAft>
            </a:pPr>
            <a:r>
              <a:rPr lang="en-CA" dirty="0"/>
              <a:t>CHWs cover the cost of the medication or open a line of credit</a:t>
            </a:r>
          </a:p>
          <a:p>
            <a:pPr marL="742950" lvl="1" indent="-285750">
              <a:spcBef>
                <a:spcPts val="100"/>
              </a:spcBef>
              <a:spcAft>
                <a:spcPts val="100"/>
              </a:spcAft>
            </a:pPr>
            <a:r>
              <a:rPr lang="en-US" dirty="0"/>
              <a:t>CHWs avoid visiting households with a history of not paying for medications or health products</a:t>
            </a:r>
            <a:endParaRPr lang="en-CA" dirty="0"/>
          </a:p>
          <a:p>
            <a:pPr marL="285750" indent="-285750">
              <a:spcAft>
                <a:spcPts val="1600"/>
              </a:spcAft>
            </a:pPr>
            <a:endParaRPr lang="en-CA" dirty="0"/>
          </a:p>
        </p:txBody>
      </p:sp>
      <p:sp>
        <p:nvSpPr>
          <p:cNvPr id="71" name="Google Shape;71;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t>9</a:t>
            </a:fld>
            <a:endParaRPr/>
          </a:p>
        </p:txBody>
      </p:sp>
    </p:spTree>
    <p:extLst>
      <p:ext uri="{BB962C8B-B14F-4D97-AF65-F5344CB8AC3E}">
        <p14:creationId xmlns:p14="http://schemas.microsoft.com/office/powerpoint/2010/main" val="4210120759"/>
      </p:ext>
    </p:extLst>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1734</TotalTime>
  <Words>2433</Words>
  <Application>Microsoft Office PowerPoint</Application>
  <PresentationFormat>On-screen Show (16:9)</PresentationFormat>
  <Paragraphs>131</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Proxima Nova</vt:lpstr>
      <vt:lpstr>Arial</vt:lpstr>
      <vt:lpstr>Spearmint</vt:lpstr>
      <vt:lpstr>Opportunities and Challenges in Connecting Care Recipients to the Community Health Feedback Loop [Paper Review] </vt:lpstr>
      <vt:lpstr>Overview</vt:lpstr>
      <vt:lpstr>Paper Aim:  Document the existing feedback practices of beneficiaries, community health workers (CHWs), and their supervisors, to inform the design of a system that would support the gathering and use of feedback to improve the quality and equity of services.   </vt:lpstr>
      <vt:lpstr>Methodology</vt:lpstr>
      <vt:lpstr>Findings </vt:lpstr>
      <vt:lpstr>How is Feedback Currently Collected?</vt:lpstr>
      <vt:lpstr>What Kinds of Feedback are Collected?</vt:lpstr>
      <vt:lpstr>How is Feedback Currently Used?</vt:lpstr>
      <vt:lpstr>What Socio-technical Factors Impact Feedback Systems?</vt:lpstr>
      <vt:lpstr>Discussion</vt:lpstr>
      <vt:lpstr>Summary</vt:lpstr>
      <vt:lpstr>Design Implication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Meantime [Book Review] </dc:title>
  <cp:lastModifiedBy>Dina Sabie</cp:lastModifiedBy>
  <cp:revision>75</cp:revision>
  <dcterms:modified xsi:type="dcterms:W3CDTF">2019-03-13T16:26:44Z</dcterms:modified>
</cp:coreProperties>
</file>