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8" r:id="rId2"/>
    <p:sldId id="368" r:id="rId3"/>
    <p:sldId id="259" r:id="rId4"/>
    <p:sldId id="317" r:id="rId5"/>
    <p:sldId id="261" r:id="rId6"/>
    <p:sldId id="357" r:id="rId7"/>
    <p:sldId id="358" r:id="rId8"/>
    <p:sldId id="356" r:id="rId9"/>
    <p:sldId id="450" r:id="rId10"/>
    <p:sldId id="451" r:id="rId11"/>
    <p:sldId id="452" r:id="rId12"/>
    <p:sldId id="435" r:id="rId13"/>
    <p:sldId id="459" r:id="rId14"/>
    <p:sldId id="436" r:id="rId15"/>
    <p:sldId id="437" r:id="rId16"/>
    <p:sldId id="438" r:id="rId17"/>
    <p:sldId id="361" r:id="rId18"/>
    <p:sldId id="439" r:id="rId19"/>
    <p:sldId id="266" r:id="rId20"/>
    <p:sldId id="296" r:id="rId21"/>
    <p:sldId id="294" r:id="rId22"/>
    <p:sldId id="295" r:id="rId23"/>
    <p:sldId id="267" r:id="rId24"/>
    <p:sldId id="298" r:id="rId25"/>
    <p:sldId id="269" r:id="rId26"/>
    <p:sldId id="375" r:id="rId27"/>
    <p:sldId id="374" r:id="rId28"/>
    <p:sldId id="381" r:id="rId29"/>
    <p:sldId id="440" r:id="rId30"/>
    <p:sldId id="382" r:id="rId31"/>
    <p:sldId id="365" r:id="rId32"/>
    <p:sldId id="445" r:id="rId33"/>
    <p:sldId id="447" r:id="rId34"/>
    <p:sldId id="448" r:id="rId35"/>
    <p:sldId id="323" r:id="rId36"/>
    <p:sldId id="377" r:id="rId37"/>
    <p:sldId id="325" r:id="rId38"/>
    <p:sldId id="379" r:id="rId39"/>
    <p:sldId id="326" r:id="rId40"/>
    <p:sldId id="441" r:id="rId41"/>
    <p:sldId id="376" r:id="rId42"/>
    <p:sldId id="390" r:id="rId43"/>
    <p:sldId id="391" r:id="rId44"/>
    <p:sldId id="454" r:id="rId45"/>
    <p:sldId id="393" r:id="rId46"/>
    <p:sldId id="332" r:id="rId47"/>
    <p:sldId id="372" r:id="rId48"/>
    <p:sldId id="442" r:id="rId49"/>
    <p:sldId id="463" r:id="rId50"/>
    <p:sldId id="272" r:id="rId51"/>
    <p:sldId id="443" r:id="rId52"/>
    <p:sldId id="464" r:id="rId53"/>
    <p:sldId id="465" r:id="rId54"/>
    <p:sldId id="311" r:id="rId55"/>
    <p:sldId id="383" r:id="rId56"/>
    <p:sldId id="384" r:id="rId57"/>
    <p:sldId id="386" r:id="rId58"/>
    <p:sldId id="385" r:id="rId59"/>
    <p:sldId id="297" r:id="rId60"/>
    <p:sldId id="273" r:id="rId61"/>
    <p:sldId id="308" r:id="rId62"/>
    <p:sldId id="351" r:id="rId63"/>
    <p:sldId id="350" r:id="rId64"/>
    <p:sldId id="309" r:id="rId65"/>
    <p:sldId id="398" r:id="rId66"/>
    <p:sldId id="399" r:id="rId67"/>
    <p:sldId id="401" r:id="rId68"/>
    <p:sldId id="402" r:id="rId69"/>
    <p:sldId id="276" r:id="rId70"/>
    <p:sldId id="277" r:id="rId71"/>
    <p:sldId id="461" r:id="rId72"/>
    <p:sldId id="462" r:id="rId73"/>
    <p:sldId id="444" r:id="rId74"/>
    <p:sldId id="306" r:id="rId75"/>
    <p:sldId id="418" r:id="rId76"/>
    <p:sldId id="301" r:id="rId77"/>
    <p:sldId id="278" r:id="rId78"/>
    <p:sldId id="336" r:id="rId79"/>
    <p:sldId id="403" r:id="rId80"/>
    <p:sldId id="416" r:id="rId81"/>
    <p:sldId id="412" r:id="rId82"/>
    <p:sldId id="413" r:id="rId83"/>
    <p:sldId id="281" r:id="rId84"/>
    <p:sldId id="282" r:id="rId85"/>
    <p:sldId id="342" r:id="rId86"/>
    <p:sldId id="405" r:id="rId87"/>
    <p:sldId id="406" r:id="rId88"/>
    <p:sldId id="455" r:id="rId89"/>
    <p:sldId id="284" r:id="rId90"/>
    <p:sldId id="285" r:id="rId91"/>
    <p:sldId id="286" r:id="rId92"/>
    <p:sldId id="315" r:id="rId93"/>
    <p:sldId id="337" r:id="rId94"/>
    <p:sldId id="338" r:id="rId95"/>
    <p:sldId id="287" r:id="rId96"/>
    <p:sldId id="345" r:id="rId97"/>
    <p:sldId id="347" r:id="rId98"/>
    <p:sldId id="349" r:id="rId99"/>
    <p:sldId id="346" r:id="rId100"/>
    <p:sldId id="457" r:id="rId101"/>
    <p:sldId id="289" r:id="rId102"/>
    <p:sldId id="460" r:id="rId103"/>
  </p:sldIdLst>
  <p:sldSz cx="7315200" cy="4114800"/>
  <p:notesSz cx="6858000" cy="9144000"/>
  <p:defaultTextStyle>
    <a:defPPr>
      <a:defRPr lang="en-US"/>
    </a:defPPr>
    <a:lvl1pPr marL="0" algn="l" defTabSz="653064" rtl="0" eaLnBrk="1" latinLnBrk="0" hangingPunct="1">
      <a:defRPr sz="1300" kern="1200">
        <a:solidFill>
          <a:schemeClr val="tx1"/>
        </a:solidFill>
        <a:latin typeface="+mn-lt"/>
        <a:ea typeface="+mn-ea"/>
        <a:cs typeface="+mn-cs"/>
      </a:defRPr>
    </a:lvl1pPr>
    <a:lvl2pPr marL="326532" algn="l" defTabSz="653064" rtl="0" eaLnBrk="1" latinLnBrk="0" hangingPunct="1">
      <a:defRPr sz="1300" kern="1200">
        <a:solidFill>
          <a:schemeClr val="tx1"/>
        </a:solidFill>
        <a:latin typeface="+mn-lt"/>
        <a:ea typeface="+mn-ea"/>
        <a:cs typeface="+mn-cs"/>
      </a:defRPr>
    </a:lvl2pPr>
    <a:lvl3pPr marL="653064" algn="l" defTabSz="653064" rtl="0" eaLnBrk="1" latinLnBrk="0" hangingPunct="1">
      <a:defRPr sz="1300" kern="1200">
        <a:solidFill>
          <a:schemeClr val="tx1"/>
        </a:solidFill>
        <a:latin typeface="+mn-lt"/>
        <a:ea typeface="+mn-ea"/>
        <a:cs typeface="+mn-cs"/>
      </a:defRPr>
    </a:lvl3pPr>
    <a:lvl4pPr marL="979597" algn="l" defTabSz="653064" rtl="0" eaLnBrk="1" latinLnBrk="0" hangingPunct="1">
      <a:defRPr sz="1300" kern="1200">
        <a:solidFill>
          <a:schemeClr val="tx1"/>
        </a:solidFill>
        <a:latin typeface="+mn-lt"/>
        <a:ea typeface="+mn-ea"/>
        <a:cs typeface="+mn-cs"/>
      </a:defRPr>
    </a:lvl4pPr>
    <a:lvl5pPr marL="1306129" algn="l" defTabSz="653064" rtl="0" eaLnBrk="1" latinLnBrk="0" hangingPunct="1">
      <a:defRPr sz="1300" kern="1200">
        <a:solidFill>
          <a:schemeClr val="tx1"/>
        </a:solidFill>
        <a:latin typeface="+mn-lt"/>
        <a:ea typeface="+mn-ea"/>
        <a:cs typeface="+mn-cs"/>
      </a:defRPr>
    </a:lvl5pPr>
    <a:lvl6pPr marL="1632661" algn="l" defTabSz="653064" rtl="0" eaLnBrk="1" latinLnBrk="0" hangingPunct="1">
      <a:defRPr sz="1300" kern="1200">
        <a:solidFill>
          <a:schemeClr val="tx1"/>
        </a:solidFill>
        <a:latin typeface="+mn-lt"/>
        <a:ea typeface="+mn-ea"/>
        <a:cs typeface="+mn-cs"/>
      </a:defRPr>
    </a:lvl6pPr>
    <a:lvl7pPr marL="1959193" algn="l" defTabSz="653064" rtl="0" eaLnBrk="1" latinLnBrk="0" hangingPunct="1">
      <a:defRPr sz="1300" kern="1200">
        <a:solidFill>
          <a:schemeClr val="tx1"/>
        </a:solidFill>
        <a:latin typeface="+mn-lt"/>
        <a:ea typeface="+mn-ea"/>
        <a:cs typeface="+mn-cs"/>
      </a:defRPr>
    </a:lvl7pPr>
    <a:lvl8pPr marL="2285726" algn="l" defTabSz="653064" rtl="0" eaLnBrk="1" latinLnBrk="0" hangingPunct="1">
      <a:defRPr sz="1300" kern="1200">
        <a:solidFill>
          <a:schemeClr val="tx1"/>
        </a:solidFill>
        <a:latin typeface="+mn-lt"/>
        <a:ea typeface="+mn-ea"/>
        <a:cs typeface="+mn-cs"/>
      </a:defRPr>
    </a:lvl8pPr>
    <a:lvl9pPr marL="2612258" algn="l" defTabSz="653064" rtl="0" eaLnBrk="1" latinLnBrk="0" hangingPunct="1">
      <a:defRPr sz="1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3E02"/>
    <a:srgbClr val="FC2704"/>
    <a:srgbClr val="111111"/>
    <a:srgbClr val="171717"/>
    <a:srgbClr val="FE6202"/>
    <a:srgbClr val="10A2FC"/>
    <a:srgbClr val="7A05FB"/>
    <a:srgbClr val="75FF0D"/>
    <a:srgbClr val="34E626"/>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97" autoAdjust="0"/>
    <p:restoredTop sz="79592" autoAdjust="0"/>
  </p:normalViewPr>
  <p:slideViewPr>
    <p:cSldViewPr>
      <p:cViewPr>
        <p:scale>
          <a:sx n="150" d="100"/>
          <a:sy n="150" d="100"/>
        </p:scale>
        <p:origin x="-162" y="-72"/>
      </p:cViewPr>
      <p:guideLst>
        <p:guide orient="horz" pos="1296"/>
        <p:guide pos="2304"/>
      </p:guideLst>
    </p:cSldViewPr>
  </p:slideViewPr>
  <p:notesTextViewPr>
    <p:cViewPr>
      <p:scale>
        <a:sx n="1" d="1"/>
        <a:sy n="1" d="1"/>
      </p:scale>
      <p:origin x="0" y="0"/>
    </p:cViewPr>
  </p:notesTextViewPr>
  <p:notesViewPr>
    <p:cSldViewPr>
      <p:cViewPr>
        <p:scale>
          <a:sx n="125" d="100"/>
          <a:sy n="125" d="100"/>
        </p:scale>
        <p:origin x="-130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5D9E3-BEC4-4D15-9050-62C65E48AE63}" type="datetimeFigureOut">
              <a:rPr lang="en-US" smtClean="0"/>
              <a:t>8/9/2011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E701F-1A2F-43B5-856F-CB2F677405B8}" type="slidenum">
              <a:rPr lang="en-US" smtClean="0"/>
              <a:t>‹#›</a:t>
            </a:fld>
            <a:endParaRPr lang="en-US"/>
          </a:p>
        </p:txBody>
      </p:sp>
    </p:spTree>
    <p:extLst>
      <p:ext uri="{BB962C8B-B14F-4D97-AF65-F5344CB8AC3E}">
        <p14:creationId xmlns:p14="http://schemas.microsoft.com/office/powerpoint/2010/main" val="3844729575"/>
      </p:ext>
    </p:extLst>
  </p:cSld>
  <p:clrMap bg1="lt1" tx1="dk1" bg2="lt2" tx2="dk2" accent1="accent1" accent2="accent2" accent3="accent3" accent4="accent4" accent5="accent5" accent6="accent6" hlink="hlink" folHlink="folHlink"/>
  <p:notesStyle>
    <a:lvl1pPr marL="0" algn="l" defTabSz="653064" rtl="0" eaLnBrk="1" latinLnBrk="0" hangingPunct="1">
      <a:defRPr sz="900" kern="1200">
        <a:solidFill>
          <a:schemeClr val="tx1"/>
        </a:solidFill>
        <a:latin typeface="+mn-lt"/>
        <a:ea typeface="+mn-ea"/>
        <a:cs typeface="+mn-cs"/>
      </a:defRPr>
    </a:lvl1pPr>
    <a:lvl2pPr marL="326532" algn="l" defTabSz="653064" rtl="0" eaLnBrk="1" latinLnBrk="0" hangingPunct="1">
      <a:defRPr sz="900" kern="1200">
        <a:solidFill>
          <a:schemeClr val="tx1"/>
        </a:solidFill>
        <a:latin typeface="+mn-lt"/>
        <a:ea typeface="+mn-ea"/>
        <a:cs typeface="+mn-cs"/>
      </a:defRPr>
    </a:lvl2pPr>
    <a:lvl3pPr marL="653064" algn="l" defTabSz="653064" rtl="0" eaLnBrk="1" latinLnBrk="0" hangingPunct="1">
      <a:defRPr sz="900" kern="1200">
        <a:solidFill>
          <a:schemeClr val="tx1"/>
        </a:solidFill>
        <a:latin typeface="+mn-lt"/>
        <a:ea typeface="+mn-ea"/>
        <a:cs typeface="+mn-cs"/>
      </a:defRPr>
    </a:lvl3pPr>
    <a:lvl4pPr marL="979597" algn="l" defTabSz="653064" rtl="0" eaLnBrk="1" latinLnBrk="0" hangingPunct="1">
      <a:defRPr sz="900" kern="1200">
        <a:solidFill>
          <a:schemeClr val="tx1"/>
        </a:solidFill>
        <a:latin typeface="+mn-lt"/>
        <a:ea typeface="+mn-ea"/>
        <a:cs typeface="+mn-cs"/>
      </a:defRPr>
    </a:lvl4pPr>
    <a:lvl5pPr marL="1306129" algn="l" defTabSz="653064" rtl="0" eaLnBrk="1" latinLnBrk="0" hangingPunct="1">
      <a:defRPr sz="900" kern="1200">
        <a:solidFill>
          <a:schemeClr val="tx1"/>
        </a:solidFill>
        <a:latin typeface="+mn-lt"/>
        <a:ea typeface="+mn-ea"/>
        <a:cs typeface="+mn-cs"/>
      </a:defRPr>
    </a:lvl5pPr>
    <a:lvl6pPr marL="1632661" algn="l" defTabSz="653064" rtl="0" eaLnBrk="1" latinLnBrk="0" hangingPunct="1">
      <a:defRPr sz="900" kern="1200">
        <a:solidFill>
          <a:schemeClr val="tx1"/>
        </a:solidFill>
        <a:latin typeface="+mn-lt"/>
        <a:ea typeface="+mn-ea"/>
        <a:cs typeface="+mn-cs"/>
      </a:defRPr>
    </a:lvl6pPr>
    <a:lvl7pPr marL="1959193" algn="l" defTabSz="653064" rtl="0" eaLnBrk="1" latinLnBrk="0" hangingPunct="1">
      <a:defRPr sz="900" kern="1200">
        <a:solidFill>
          <a:schemeClr val="tx1"/>
        </a:solidFill>
        <a:latin typeface="+mn-lt"/>
        <a:ea typeface="+mn-ea"/>
        <a:cs typeface="+mn-cs"/>
      </a:defRPr>
    </a:lvl7pPr>
    <a:lvl8pPr marL="2285726" algn="l" defTabSz="653064" rtl="0" eaLnBrk="1" latinLnBrk="0" hangingPunct="1">
      <a:defRPr sz="900" kern="1200">
        <a:solidFill>
          <a:schemeClr val="tx1"/>
        </a:solidFill>
        <a:latin typeface="+mn-lt"/>
        <a:ea typeface="+mn-ea"/>
        <a:cs typeface="+mn-cs"/>
      </a:defRPr>
    </a:lvl8pPr>
    <a:lvl9pPr marL="2612258" algn="l" defTabSz="6530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2209965-341E-4BA0-9FF0-596F9717B663}" type="slidenum">
              <a:rPr lang="en-US" sz="1200" smtClean="0"/>
              <a:pPr eaLnBrk="1" hangingPunct="1"/>
              <a:t>1</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Over the centuries,</a:t>
            </a:r>
            <a:r>
              <a:rPr lang="en-US" baseline="0" dirty="0" smtClean="0">
                <a:latin typeface="Arial" pitchFamily="34" charset="0"/>
                <a:ea typeface="ＭＳ Ｐゴシック" pitchFamily="34" charset="-128"/>
              </a:rPr>
              <a:t> this idea became generalized to </a:t>
            </a:r>
            <a:r>
              <a:rPr lang="en-US" i="1" baseline="0" dirty="0" smtClean="0">
                <a:latin typeface="Arial" pitchFamily="34" charset="0"/>
                <a:ea typeface="ＭＳ Ｐゴシック" pitchFamily="34" charset="-128"/>
              </a:rPr>
              <a:t>hue templates</a:t>
            </a:r>
            <a:r>
              <a:rPr lang="en-US" baseline="0" dirty="0" smtClean="0">
                <a:latin typeface="Arial" pitchFamily="34" charset="0"/>
                <a:ea typeface="ＭＳ Ｐゴシック" pitchFamily="34" charset="-128"/>
              </a:rPr>
              <a:t>: relative orientations about the hue wheel which produce compatible colors. So the complementary template has hues 180 degrees apart, monochromatic has only a single hue, analogous as a spread of similar hues, etc. </a:t>
            </a:r>
            <a:r>
              <a:rPr lang="en-US" dirty="0" smtClean="0">
                <a:latin typeface="Arial" pitchFamily="34" charset="0"/>
                <a:ea typeface="ＭＳ Ｐゴシック" pitchFamily="34" charset="-128"/>
              </a:rPr>
              <a:t>Hue templates like this</a:t>
            </a:r>
            <a:r>
              <a:rPr lang="en-US" baseline="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are </a:t>
            </a:r>
            <a:r>
              <a:rPr lang="en-US" i="1" dirty="0" smtClean="0">
                <a:latin typeface="Arial" pitchFamily="34" charset="0"/>
                <a:ea typeface="ＭＳ Ｐゴシック" pitchFamily="34" charset="-128"/>
              </a:rPr>
              <a:t>the most popular </a:t>
            </a:r>
            <a:r>
              <a:rPr lang="en-US" dirty="0" smtClean="0">
                <a:latin typeface="Arial" pitchFamily="34" charset="0"/>
                <a:ea typeface="ＭＳ Ｐゴシック" pitchFamily="34" charset="-128"/>
              </a:rPr>
              <a:t>form of color compatibility,</a:t>
            </a:r>
            <a:r>
              <a:rPr lang="en-US" baseline="0" dirty="0" smtClean="0">
                <a:latin typeface="Arial" pitchFamily="34" charset="0"/>
                <a:ea typeface="ＭＳ Ｐゴシック" pitchFamily="34" charset="-128"/>
              </a:rPr>
              <a:t> appearing in many art and design books, websites, </a:t>
            </a:r>
            <a:endParaRPr lang="en-US" dirty="0" smtClean="0">
              <a:latin typeface="Arial" pitchFamily="34" charset="0"/>
              <a:ea typeface="ＭＳ Ｐゴシック"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200C060-1DB6-47AD-A732-F26984F9133B}" type="slidenum">
              <a:rPr lang="en-US" sz="1200" smtClean="0"/>
              <a:pPr eaLnBrk="1" hangingPunct="1"/>
              <a:t>10</a:t>
            </a:fld>
            <a:endParaRPr lang="en-US" sz="120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constraints can also be required of colors</a:t>
            </a:r>
            <a:r>
              <a:rPr lang="en-US" baseline="0" dirty="0" smtClean="0"/>
              <a:t> in a design. In this case, the cat’s boundary color needs contrast with the background color, as well as the body color. </a:t>
            </a:r>
          </a:p>
          <a:p>
            <a:endParaRPr lang="en-US" baseline="0" dirty="0" smtClean="0"/>
          </a:p>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t>Future work includes better understanding the </a:t>
            </a:r>
            <a:r>
              <a:rPr lang="en-US" i="1" baseline="0" dirty="0" smtClean="0"/>
              <a:t>roles</a:t>
            </a:r>
            <a:r>
              <a:rPr lang="en-US" baseline="0" dirty="0" smtClean="0"/>
              <a:t> that colors have in an image and the </a:t>
            </a:r>
            <a:r>
              <a:rPr lang="en-US" i="1" u="none" baseline="0" dirty="0" smtClean="0"/>
              <a:t>relationships </a:t>
            </a:r>
            <a:r>
              <a:rPr lang="en-US" baseline="0" dirty="0" smtClean="0"/>
              <a:t>between them. How </a:t>
            </a:r>
            <a:r>
              <a:rPr lang="en-US" i="0" baseline="0" dirty="0" smtClean="0"/>
              <a:t>do</a:t>
            </a:r>
            <a:r>
              <a:rPr lang="en-US" baseline="0" dirty="0" smtClean="0"/>
              <a:t> artists choose the mappings from abstract palettes to concrete design decisions?</a:t>
            </a:r>
          </a:p>
          <a:p>
            <a:pPr marL="0" marR="0" indent="0" algn="l" defTabSz="653064"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653064"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100</a:t>
            </a:fld>
            <a:endParaRPr lang="en-US"/>
          </a:p>
        </p:txBody>
      </p:sp>
    </p:spTree>
    <p:extLst>
      <p:ext uri="{BB962C8B-B14F-4D97-AF65-F5344CB8AC3E}">
        <p14:creationId xmlns:p14="http://schemas.microsoft.com/office/powerpoint/2010/main" val="36401534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summarize, we’ve shown that while color preferences are subjective, analysis reveals many overall trends. Simple linear models can represent compatibility fairly well, and these models can be useful for color selections tasks. Finally, our datasets and model are available online. </a:t>
            </a:r>
          </a:p>
          <a:p>
            <a:endParaRPr lang="en-US" baseline="0" dirty="0" smtClean="0"/>
          </a:p>
          <a:p>
            <a:endParaRPr lang="en-US" baseline="0" dirty="0" smtClean="0"/>
          </a:p>
          <a:p>
            <a:endParaRPr lang="en-US" baseline="0" dirty="0" smtClean="0"/>
          </a:p>
          <a:p>
            <a:endParaRPr lang="en-US" baseline="0" dirty="0" smtClean="0"/>
          </a:p>
          <a:p>
            <a:r>
              <a:rPr lang="en-US" baseline="0" dirty="0" smtClean="0"/>
              <a:t>And with that, are there any questions?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101</a:t>
            </a:fld>
            <a:endParaRPr lang="en-US"/>
          </a:p>
        </p:txBody>
      </p:sp>
    </p:spTree>
    <p:extLst>
      <p:ext uri="{BB962C8B-B14F-4D97-AF65-F5344CB8AC3E}">
        <p14:creationId xmlns:p14="http://schemas.microsoft.com/office/powerpoint/2010/main" val="2649784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Arial" pitchFamily="34" charset="0"/>
                <a:ea typeface="ＭＳ Ｐゴシック" pitchFamily="34" charset="-128"/>
              </a:rPr>
              <a:t>As well as several graphics and vision papers. </a:t>
            </a:r>
            <a:endParaRPr lang="en-US" dirty="0" smtClean="0">
              <a:latin typeface="Arial" pitchFamily="34" charset="0"/>
              <a:ea typeface="ＭＳ Ｐゴシック" pitchFamily="34" charset="-128"/>
            </a:endParaRPr>
          </a:p>
          <a:p>
            <a:endParaRPr lang="en-US" sz="900" baseline="0" dirty="0" smtClean="0">
              <a:latin typeface="Arial" pitchFamily="34" charset="0"/>
              <a:ea typeface="ＭＳ Ｐゴシック" pitchFamily="34" charset="-128"/>
            </a:endParaRPr>
          </a:p>
          <a:p>
            <a:r>
              <a:rPr lang="en-US" sz="900" baseline="0" dirty="0" smtClean="0"/>
              <a:t>However, there has been fairly little evaluation of different hue templates, and it’s an open question as to how well they work in practice. </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200C060-1DB6-47AD-A732-F26984F9133B}" type="slidenum">
              <a:rPr lang="en-US" sz="1200" smtClean="0"/>
              <a:pPr eaLnBrk="1" hangingPunct="1"/>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ea typeface="ＭＳ Ｐゴシック" pitchFamily="34" charset="-128"/>
              </a:rPr>
              <a:t>Several websites allow users to create and share color palettes or </a:t>
            </a:r>
            <a:r>
              <a:rPr lang="en-US" i="1" baseline="0" dirty="0" smtClean="0">
                <a:latin typeface="Arial" pitchFamily="34" charset="0"/>
                <a:ea typeface="ＭＳ Ｐゴシック" pitchFamily="34" charset="-128"/>
              </a:rPr>
              <a:t>themes. </a:t>
            </a:r>
            <a:r>
              <a:rPr lang="en-US" i="0" baseline="0" dirty="0" smtClean="0">
                <a:latin typeface="Arial" pitchFamily="34" charset="0"/>
                <a:ea typeface="ＭＳ Ｐゴシック" pitchFamily="34" charset="-128"/>
              </a:rPr>
              <a:t>A color theme is an ordered set of 1-5 colors</a:t>
            </a:r>
            <a:r>
              <a:rPr lang="en-US" baseline="0" dirty="0" smtClean="0">
                <a:latin typeface="Arial" pitchFamily="34" charset="0"/>
                <a:ea typeface="ＭＳ Ｐゴシック" pitchFamily="34" charset="-128"/>
              </a:rPr>
              <a:t>. </a:t>
            </a:r>
            <a:endParaRPr lang="en-US" dirty="0" smtClean="0">
              <a:latin typeface="Arial" pitchFamily="34" charset="0"/>
              <a:ea typeface="ＭＳ Ｐゴシック" pitchFamily="34" charset="-128"/>
            </a:endParaRPr>
          </a:p>
          <a:p>
            <a:pPr marL="0" marR="0" indent="0" algn="l" defTabSz="653064"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4BD79FA-C469-47D9-8569-A915E2C82761}" type="slidenum">
              <a:rPr lang="en-US" sz="1200" smtClean="0"/>
              <a:pPr eaLnBrk="1" hangingPunct="1"/>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ea typeface="ＭＳ Ｐゴシック" pitchFamily="34" charset="-128"/>
              </a:rPr>
              <a:t>On site is Adobe </a:t>
            </a:r>
            <a:r>
              <a:rPr lang="en-US" baseline="0" dirty="0" err="1" smtClean="0">
                <a:latin typeface="Arial" pitchFamily="34" charset="0"/>
                <a:ea typeface="ＭＳ Ｐゴシック" pitchFamily="34" charset="-128"/>
              </a:rPr>
              <a:t>Kuler</a:t>
            </a:r>
            <a:r>
              <a:rPr lang="en-US" baseline="0" dirty="0" smtClean="0">
                <a:latin typeface="Arial" pitchFamily="34" charset="0"/>
                <a:ea typeface="ＭＳ Ｐゴシック" pitchFamily="34" charset="-128"/>
              </a:rPr>
              <a:t>, which has over a half a million themes</a:t>
            </a:r>
            <a:endParaRPr lang="en-US" dirty="0" smtClean="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4BD79FA-C469-47D9-8569-A915E2C82761}" type="slidenum">
              <a:rPr lang="en-US" sz="1200" smtClean="0"/>
              <a:pPr eaLnBrk="1" hangingPunct="1"/>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Arial" pitchFamily="34" charset="0"/>
                <a:ea typeface="ＭＳ Ｐゴシック" pitchFamily="34" charset="-128"/>
              </a:rPr>
              <a:t>Users can tag themes with keywords. </a:t>
            </a:r>
            <a:endParaRPr lang="en-US" dirty="0" smtClean="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4BD79FA-C469-47D9-8569-A915E2C82761}" type="slidenum">
              <a:rPr lang="en-US" sz="1200" smtClean="0"/>
              <a:pPr eaLnBrk="1" hangingPunct="1"/>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ea typeface="ＭＳ Ｐゴシック" pitchFamily="34" charset="-128"/>
              </a:rPr>
              <a:t>Write comments</a:t>
            </a:r>
            <a:endParaRPr lang="en-US" dirty="0" smtClean="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4BD79FA-C469-47D9-8569-A915E2C82761}" type="slidenum">
              <a:rPr lang="en-US" sz="1200" smtClean="0"/>
              <a:pPr eaLnBrk="1" hangingPunct="1"/>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ea typeface="ＭＳ Ｐゴシック" pitchFamily="34" charset="-128"/>
              </a:rPr>
              <a:t>And rate themes between 1 to 5 stars.</a:t>
            </a:r>
            <a:endParaRPr lang="en-US" dirty="0" smtClean="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4BD79FA-C469-47D9-8569-A915E2C82761}" type="slidenum">
              <a:rPr lang="en-US" sz="1200" smtClean="0"/>
              <a:pPr eaLnBrk="1" hangingPunct="1"/>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Another</a:t>
            </a:r>
            <a:r>
              <a:rPr lang="en-US" baseline="0" dirty="0" smtClean="0">
                <a:latin typeface="Arial" pitchFamily="34" charset="0"/>
                <a:ea typeface="ＭＳ Ｐゴシック" pitchFamily="34" charset="-128"/>
              </a:rPr>
              <a:t> popular site is </a:t>
            </a:r>
            <a:r>
              <a:rPr lang="en-US" baseline="0" dirty="0" err="1" smtClean="0">
                <a:latin typeface="Arial" pitchFamily="34" charset="0"/>
                <a:ea typeface="ＭＳ Ｐゴシック" pitchFamily="34" charset="-128"/>
              </a:rPr>
              <a:t>COLOURLovers</a:t>
            </a:r>
            <a:r>
              <a:rPr lang="en-US" baseline="0" dirty="0" smtClean="0">
                <a:latin typeface="Arial" pitchFamily="34" charset="0"/>
                <a:ea typeface="ＭＳ Ｐゴシック" pitchFamily="34" charset="-128"/>
              </a:rPr>
              <a:t>, which has over a million and a half user-created themes which users can ‘like’ instead of directly rating them.</a:t>
            </a:r>
            <a:endParaRPr lang="en-US" dirty="0" smtClean="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4BD79FA-C469-47D9-8569-A915E2C82761}" type="slidenum">
              <a:rPr lang="en-US" sz="1200" smtClean="0"/>
              <a:pPr eaLnBrk="1" hangingPunct="1"/>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Arial" pitchFamily="34" charset="0"/>
                <a:ea typeface="ＭＳ Ｐゴシック" pitchFamily="34" charset="-128"/>
              </a:rPr>
              <a:t>And also includes social networking features for comments and discussion.  </a:t>
            </a:r>
          </a:p>
          <a:p>
            <a:endParaRPr lang="en-US" sz="900" baseline="0" dirty="0" smtClean="0"/>
          </a:p>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ea typeface="ＭＳ Ｐゴシック" pitchFamily="34" charset="-128"/>
              </a:rPr>
              <a:t>The vast amount of data on these sites presents a fascinating new opportunity. For the first time, we can now examine color compatibility </a:t>
            </a:r>
            <a:r>
              <a:rPr lang="en-US" i="1" baseline="0" dirty="0" smtClean="0">
                <a:latin typeface="Arial" pitchFamily="34" charset="0"/>
                <a:ea typeface="ＭＳ Ｐゴシック" pitchFamily="34" charset="-128"/>
              </a:rPr>
              <a:t>in practice</a:t>
            </a:r>
            <a:r>
              <a:rPr lang="en-US" baseline="0" dirty="0" smtClean="0">
                <a:latin typeface="Arial" pitchFamily="34" charset="0"/>
                <a:ea typeface="ＭＳ Ｐゴシック" pitchFamily="34" charset="-128"/>
              </a:rPr>
              <a:t>, and also model it with large-scale data-driven approaches.</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4BD79FA-C469-47D9-8569-A915E2C82761}" type="slidenum">
              <a:rPr lang="en-US" sz="1200" smtClean="0"/>
              <a:pPr eaLnBrk="1" hangingPunct="1"/>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has three</a:t>
            </a:r>
            <a:r>
              <a:rPr lang="en-US" baseline="0" dirty="0" smtClean="0"/>
              <a:t> main goals. First, we analyze these datasets to test hypotheses and compatibility models. Second, we learn models to predict ratings for color themes. Third, we develop new applications to help users choose colors.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19</a:t>
            </a:fld>
            <a:endParaRPr lang="en-US"/>
          </a:p>
        </p:txBody>
      </p:sp>
    </p:spTree>
    <p:extLst>
      <p:ext uri="{BB962C8B-B14F-4D97-AF65-F5344CB8AC3E}">
        <p14:creationId xmlns:p14="http://schemas.microsoft.com/office/powerpoint/2010/main" val="287316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Choosing colors can hard for many people, whether</a:t>
            </a:r>
            <a:r>
              <a:rPr lang="en-US" baseline="0" dirty="0" smtClean="0"/>
              <a:t> it’s choosing an outfit for a ‘hot date’…</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2</a:t>
            </a:fld>
            <a:endParaRPr lang="en-US"/>
          </a:p>
        </p:txBody>
      </p:sp>
    </p:spTree>
    <p:extLst>
      <p:ext uri="{BB962C8B-B14F-4D97-AF65-F5344CB8AC3E}">
        <p14:creationId xmlns:p14="http://schemas.microsoft.com/office/powerpoint/2010/main" val="3985848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with analysis.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20</a:t>
            </a:fld>
            <a:endParaRPr lang="en-US"/>
          </a:p>
        </p:txBody>
      </p:sp>
    </p:spTree>
    <p:extLst>
      <p:ext uri="{BB962C8B-B14F-4D97-AF65-F5344CB8AC3E}">
        <p14:creationId xmlns:p14="http://schemas.microsoft.com/office/powerpoint/2010/main" val="2786687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project w</a:t>
            </a:r>
            <a:r>
              <a:rPr lang="en-US" dirty="0" smtClean="0"/>
              <a:t>e collected</a:t>
            </a:r>
            <a:r>
              <a:rPr lang="en-US" baseline="0" dirty="0" smtClean="0"/>
              <a:t> two initial datasets: 100,000 rated themes from </a:t>
            </a:r>
            <a:r>
              <a:rPr lang="en-US" baseline="0" dirty="0" err="1" smtClean="0"/>
              <a:t>Kuler</a:t>
            </a:r>
            <a:r>
              <a:rPr lang="en-US" baseline="0" dirty="0" smtClean="0"/>
              <a:t> and 400,000 themes from </a:t>
            </a:r>
            <a:r>
              <a:rPr lang="en-US" baseline="0" dirty="0" err="1" smtClean="0"/>
              <a:t>COLOURLovers</a:t>
            </a:r>
            <a:r>
              <a:rPr lang="en-US" baseline="0" dirty="0" smtClean="0"/>
              <a:t>. However, these sites do have numerous biases. For example, users are more likely to be </a:t>
            </a:r>
            <a:r>
              <a:rPr lang="en-US" i="1" baseline="0" dirty="0" smtClean="0"/>
              <a:t>designers</a:t>
            </a:r>
            <a:r>
              <a:rPr lang="en-US" baseline="0" dirty="0" smtClean="0"/>
              <a:t> or highly aware of color. There are also selection biases since popular themes tend to be viewed and rated more often, the so-called ‘rich get richer’ effect.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21</a:t>
            </a:fld>
            <a:endParaRPr lang="en-US"/>
          </a:p>
        </p:txBody>
      </p:sp>
    </p:spTree>
    <p:extLst>
      <p:ext uri="{BB962C8B-B14F-4D97-AF65-F5344CB8AC3E}">
        <p14:creationId xmlns:p14="http://schemas.microsoft.com/office/powerpoint/2010/main" val="731012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some</a:t>
            </a:r>
            <a:r>
              <a:rPr lang="en-US" baseline="0" dirty="0" smtClean="0"/>
              <a:t> of these issues, we created a third dataset using mechanical </a:t>
            </a:r>
            <a:r>
              <a:rPr lang="en-US" baseline="0" dirty="0" err="1" smtClean="0"/>
              <a:t>turk</a:t>
            </a:r>
            <a:r>
              <a:rPr lang="en-US" baseline="0" dirty="0" smtClean="0"/>
              <a:t>. We received 40 ratings on 11,000 themes chosen from </a:t>
            </a:r>
            <a:r>
              <a:rPr lang="en-US" baseline="0" dirty="0" err="1" smtClean="0"/>
              <a:t>Kuler</a:t>
            </a:r>
            <a:r>
              <a:rPr lang="en-US" baseline="0" dirty="0" smtClean="0"/>
              <a:t>, with 1,300 total participants.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22</a:t>
            </a:fld>
            <a:endParaRPr lang="en-US"/>
          </a:p>
        </p:txBody>
      </p:sp>
    </p:spTree>
    <p:extLst>
      <p:ext uri="{BB962C8B-B14F-4D97-AF65-F5344CB8AC3E}">
        <p14:creationId xmlns:p14="http://schemas.microsoft.com/office/powerpoint/2010/main" val="2346014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ea typeface="ＭＳ Ｐゴシック" pitchFamily="34" charset="-128"/>
              </a:rPr>
              <a:t>What are the most popular colors in these datasets? To examine this question, we plot a histogram of hue usage. The horizontal axis is the hue and the vertical axis is the fraction of themes this hue appears in. Note this plot integrates over saturation and value. </a:t>
            </a:r>
          </a:p>
          <a:p>
            <a:pPr marL="0" marR="0" indent="0" algn="l" defTabSz="653064" rtl="0" eaLnBrk="1" fontAlgn="auto" latinLnBrk="0" hangingPunct="1">
              <a:lnSpc>
                <a:spcPct val="100000"/>
              </a:lnSpc>
              <a:spcBef>
                <a:spcPts val="0"/>
              </a:spcBef>
              <a:spcAft>
                <a:spcPts val="0"/>
              </a:spcAft>
              <a:buClrTx/>
              <a:buSzTx/>
              <a:buFontTx/>
              <a:buNone/>
              <a:tabLst/>
              <a:defRPr/>
            </a:pPr>
            <a:endParaRPr lang="en-US" baseline="0" dirty="0" smtClean="0">
              <a:latin typeface="Arial" pitchFamily="34" charset="0"/>
              <a:ea typeface="ＭＳ Ｐゴシック" pitchFamily="34" charset="-128"/>
            </a:endParaRPr>
          </a:p>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ea typeface="ＭＳ Ｐゴシック" pitchFamily="34" charset="-128"/>
              </a:rPr>
              <a:t>The graph shows a strong preference for warmer hues (yellows, oranges, reds) and </a:t>
            </a:r>
            <a:r>
              <a:rPr lang="en-US" baseline="0" dirty="0" err="1" smtClean="0">
                <a:latin typeface="Arial" pitchFamily="34" charset="0"/>
                <a:ea typeface="ＭＳ Ｐゴシック" pitchFamily="34" charset="-128"/>
              </a:rPr>
              <a:t>cyans</a:t>
            </a:r>
            <a:r>
              <a:rPr lang="en-US" baseline="0" dirty="0" smtClean="0">
                <a:latin typeface="Arial" pitchFamily="34" charset="0"/>
                <a:ea typeface="ＭＳ Ｐゴシック" pitchFamily="34" charset="-128"/>
              </a:rPr>
              <a:t> over greens and purples. The take-home message here is that </a:t>
            </a:r>
            <a:r>
              <a:rPr lang="en-US" i="1" baseline="0" dirty="0" smtClean="0">
                <a:latin typeface="Arial" pitchFamily="34" charset="0"/>
                <a:ea typeface="ＭＳ Ｐゴシック" pitchFamily="34" charset="-128"/>
              </a:rPr>
              <a:t>not all colors are created equal</a:t>
            </a:r>
            <a:r>
              <a:rPr lang="en-US" baseline="0" dirty="0" smtClean="0">
                <a:latin typeface="Arial" pitchFamily="34" charset="0"/>
                <a:ea typeface="ＭＳ Ｐゴシック" pitchFamily="34" charset="-128"/>
              </a:rPr>
              <a:t>; there are </a:t>
            </a:r>
            <a:r>
              <a:rPr lang="en-US" i="1" baseline="0" dirty="0" smtClean="0">
                <a:latin typeface="Arial" pitchFamily="34" charset="0"/>
                <a:ea typeface="ＭＳ Ｐゴシック" pitchFamily="34" charset="-128"/>
              </a:rPr>
              <a:t>strong preferences </a:t>
            </a:r>
            <a:r>
              <a:rPr lang="en-US" baseline="0" dirty="0" smtClean="0">
                <a:latin typeface="Arial" pitchFamily="34" charset="0"/>
                <a:ea typeface="ＭＳ Ｐゴシック" pitchFamily="34" charset="-128"/>
              </a:rPr>
              <a:t>for particular colors. </a:t>
            </a:r>
            <a:endParaRPr lang="en-US" dirty="0" smtClean="0">
              <a:latin typeface="Arial" pitchFamily="34" charset="0"/>
              <a:ea typeface="ＭＳ Ｐゴシック" pitchFamily="34" charset="-128"/>
            </a:endParaRPr>
          </a:p>
          <a:p>
            <a:endParaRPr lang="en-US" dirty="0" smtClean="0">
              <a:latin typeface="Arial" pitchFamily="34" charset="0"/>
              <a:ea typeface="ＭＳ Ｐゴシック" pitchFamily="34"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1F13070-B493-47FF-A527-FA48973AA714}" type="slidenum">
              <a:rPr lang="en-US" sz="1200" smtClean="0"/>
              <a:pPr eaLnBrk="1" hangingPunct="1"/>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Does this extend to ratings?...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We</a:t>
            </a:r>
            <a:r>
              <a:rPr lang="en-US" baseline="0" dirty="0" smtClean="0">
                <a:latin typeface="Arial" pitchFamily="34" charset="0"/>
                <a:ea typeface="ＭＳ Ｐゴシック" pitchFamily="34" charset="-128"/>
              </a:rPr>
              <a:t> can also plot the mean rating over all themes that contain a particular hue. And again, we see a similar preference for warm hues and </a:t>
            </a:r>
            <a:r>
              <a:rPr lang="en-US" baseline="0" dirty="0" err="1" smtClean="0">
                <a:latin typeface="Arial" pitchFamily="34" charset="0"/>
                <a:ea typeface="ＭＳ Ｐゴシック" pitchFamily="34" charset="-128"/>
              </a:rPr>
              <a:t>cyans</a:t>
            </a:r>
            <a:r>
              <a:rPr lang="en-US" baseline="0" dirty="0" smtClean="0">
                <a:latin typeface="Arial" pitchFamily="34" charset="0"/>
                <a:ea typeface="ＭＳ Ｐゴシック" pitchFamily="34" charset="-128"/>
              </a:rPr>
              <a:t>.</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1F13070-B493-47FF-A527-FA48973AA714}" type="slidenum">
              <a:rPr lang="en-US" sz="1200" smtClean="0"/>
              <a:pPr eaLnBrk="1" hangingPunct="1"/>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next examine how</a:t>
            </a:r>
            <a:r>
              <a:rPr lang="en-US" baseline="0" dirty="0" smtClean="0"/>
              <a:t> often it is for two hues to be placed adjacently in a theme. To read this histogram, we can choose a hue on the x-axis.</a:t>
            </a:r>
          </a:p>
        </p:txBody>
      </p:sp>
      <p:sp>
        <p:nvSpPr>
          <p:cNvPr id="4" name="Slide Number Placeholder 3"/>
          <p:cNvSpPr>
            <a:spLocks noGrp="1"/>
          </p:cNvSpPr>
          <p:nvPr>
            <p:ph type="sldNum" sz="quarter" idx="10"/>
          </p:nvPr>
        </p:nvSpPr>
        <p:spPr/>
        <p:txBody>
          <a:bodyPr/>
          <a:lstStyle/>
          <a:p>
            <a:fld id="{197E701F-1A2F-43B5-856F-CB2F677405B8}" type="slidenum">
              <a:rPr lang="en-US" smtClean="0"/>
              <a:t>25</a:t>
            </a:fld>
            <a:endParaRPr lang="en-US"/>
          </a:p>
        </p:txBody>
      </p:sp>
    </p:spTree>
    <p:extLst>
      <p:ext uri="{BB962C8B-B14F-4D97-AF65-F5344CB8AC3E}">
        <p14:creationId xmlns:p14="http://schemas.microsoft.com/office/powerpoint/2010/main" val="236035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orange is shown here. The lightness on the </a:t>
            </a:r>
            <a:r>
              <a:rPr lang="en-US" baseline="0" dirty="0" smtClean="0"/>
              <a:t>y-axis indicates how common the second hue is to be paired with the first.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26</a:t>
            </a:fld>
            <a:endParaRPr lang="en-US"/>
          </a:p>
        </p:txBody>
      </p:sp>
    </p:spTree>
    <p:extLst>
      <p:ext uri="{BB962C8B-B14F-4D97-AF65-F5344CB8AC3E}">
        <p14:creationId xmlns:p14="http://schemas.microsoft.com/office/powerpoint/2010/main" val="2893113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yellow</a:t>
            </a:r>
            <a:r>
              <a:rPr lang="en-US" baseline="0" dirty="0" smtClean="0"/>
              <a:t> is more likely to be paired with orange than green.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27</a:t>
            </a:fld>
            <a:endParaRPr lang="en-US"/>
          </a:p>
        </p:txBody>
      </p:sp>
    </p:spTree>
    <p:extLst>
      <p:ext uri="{BB962C8B-B14F-4D97-AF65-F5344CB8AC3E}">
        <p14:creationId xmlns:p14="http://schemas.microsoft.com/office/powerpoint/2010/main" val="3604195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also see significant structure in this plot.</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28</a:t>
            </a:fld>
            <a:endParaRPr lang="en-US"/>
          </a:p>
        </p:txBody>
      </p:sp>
    </p:spTree>
    <p:extLst>
      <p:ext uri="{BB962C8B-B14F-4D97-AF65-F5344CB8AC3E}">
        <p14:creationId xmlns:p14="http://schemas.microsoft.com/office/powerpoint/2010/main" val="2956082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Warm</a:t>
            </a:r>
            <a:r>
              <a:rPr lang="en-US" baseline="0" dirty="0" smtClean="0"/>
              <a:t> hues pair well with each other as well as blues.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29</a:t>
            </a:fld>
            <a:endParaRPr lang="en-US"/>
          </a:p>
        </p:txBody>
      </p:sp>
    </p:spTree>
    <p:extLst>
      <p:ext uri="{BB962C8B-B14F-4D97-AF65-F5344CB8AC3E}">
        <p14:creationId xmlns:p14="http://schemas.microsoft.com/office/powerpoint/2010/main" val="286296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Or</a:t>
            </a:r>
            <a:r>
              <a:rPr lang="en-US" baseline="0" dirty="0" smtClean="0">
                <a:latin typeface="Arial" pitchFamily="34" charset="0"/>
                <a:ea typeface="ＭＳ Ｐゴシック" pitchFamily="34" charset="-128"/>
              </a:rPr>
              <a:t> </a:t>
            </a:r>
            <a:r>
              <a:rPr lang="en-US" dirty="0" smtClean="0">
                <a:latin typeface="Arial" pitchFamily="34" charset="0"/>
                <a:ea typeface="ＭＳ Ｐゴシック" pitchFamily="34" charset="-128"/>
              </a:rPr>
              <a:t>creating a palette for a website, color choices can make the difference between an</a:t>
            </a:r>
            <a:r>
              <a:rPr lang="en-US" baseline="0" dirty="0" smtClean="0">
                <a:latin typeface="Arial" pitchFamily="34" charset="0"/>
                <a:ea typeface="ＭＳ Ｐゴシック" pitchFamily="34" charset="-128"/>
              </a:rPr>
              <a:t> poor distracting design, and a clear readable one.</a:t>
            </a:r>
            <a:endParaRPr lang="en-US" dirty="0" smtClean="0">
              <a:latin typeface="Arial" pitchFamily="34" charset="0"/>
              <a:ea typeface="ＭＳ Ｐゴシック" pitchFamily="34"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92F5F84-D011-4ADE-AD5A-02DCDCA25258}"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greens and purples are more compatible with themselves.</a:t>
            </a:r>
          </a:p>
        </p:txBody>
      </p:sp>
      <p:sp>
        <p:nvSpPr>
          <p:cNvPr id="4" name="Slide Number Placeholder 3"/>
          <p:cNvSpPr>
            <a:spLocks noGrp="1"/>
          </p:cNvSpPr>
          <p:nvPr>
            <p:ph type="sldNum" sz="quarter" idx="10"/>
          </p:nvPr>
        </p:nvSpPr>
        <p:spPr/>
        <p:txBody>
          <a:bodyPr/>
          <a:lstStyle/>
          <a:p>
            <a:fld id="{197E701F-1A2F-43B5-856F-CB2F677405B8}" type="slidenum">
              <a:rPr lang="en-US" smtClean="0"/>
              <a:t>30</a:t>
            </a:fld>
            <a:endParaRPr lang="en-US"/>
          </a:p>
        </p:txBody>
      </p:sp>
    </p:spTree>
    <p:extLst>
      <p:ext uri="{BB962C8B-B14F-4D97-AF65-F5344CB8AC3E}">
        <p14:creationId xmlns:p14="http://schemas.microsoft.com/office/powerpoint/2010/main" val="779674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h</a:t>
            </a:r>
            <a:r>
              <a:rPr lang="en-US" dirty="0" smtClean="0"/>
              <a:t>ue templates are the most popular theory for color compatibility,</a:t>
            </a:r>
            <a:r>
              <a:rPr lang="en-US" baseline="0" dirty="0" smtClean="0"/>
              <a:t> we analyze them in greater detail. First, we’ll explain the basic properties of this model, and then test them against the data.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31</a:t>
            </a:fld>
            <a:endParaRPr lang="en-US"/>
          </a:p>
        </p:txBody>
      </p:sp>
    </p:spTree>
    <p:extLst>
      <p:ext uri="{BB962C8B-B14F-4D97-AF65-F5344CB8AC3E}">
        <p14:creationId xmlns:p14="http://schemas.microsoft.com/office/powerpoint/2010/main" val="1060657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ea typeface="ＭＳ Ｐゴシック" pitchFamily="34" charset="-128"/>
              </a:rPr>
              <a:t>As we mentioned earlier, a hue template is defined as a fixed rotation along the color wheel. The </a:t>
            </a:r>
            <a:r>
              <a:rPr lang="en-US" i="1" baseline="0" dirty="0" smtClean="0">
                <a:latin typeface="Arial" pitchFamily="34" charset="0"/>
                <a:ea typeface="ＭＳ Ｐゴシック" pitchFamily="34" charset="-128"/>
              </a:rPr>
              <a:t>complementary</a:t>
            </a:r>
            <a:r>
              <a:rPr lang="en-US" baseline="0" dirty="0" smtClean="0">
                <a:latin typeface="Arial" pitchFamily="34" charset="0"/>
                <a:ea typeface="ＭＳ Ｐゴシック" pitchFamily="34" charset="-128"/>
              </a:rPr>
              <a:t> template are colors 180 degrees apart, for example, </a:t>
            </a:r>
            <a:r>
              <a:rPr lang="en-US" dirty="0" smtClean="0">
                <a:latin typeface="Arial" pitchFamily="34" charset="0"/>
                <a:ea typeface="ＭＳ Ｐゴシック" pitchFamily="34" charset="-128"/>
              </a:rPr>
              <a:t>green</a:t>
            </a:r>
            <a:r>
              <a:rPr lang="en-US" baseline="0" dirty="0" smtClean="0">
                <a:latin typeface="Arial" pitchFamily="34" charset="0"/>
                <a:ea typeface="ＭＳ Ｐゴシック" pitchFamily="34" charset="-128"/>
              </a:rPr>
              <a:t> and purple….</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200C060-1DB6-47AD-A732-F26984F9133B}" type="slidenum">
              <a:rPr lang="en-US" sz="1200" smtClean="0"/>
              <a:pPr eaLnBrk="1" hangingPunct="1"/>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…or teal and orange. This</a:t>
            </a:r>
            <a:r>
              <a:rPr lang="en-US" baseline="0" dirty="0" smtClean="0">
                <a:latin typeface="Arial" pitchFamily="34" charset="0"/>
                <a:ea typeface="ＭＳ Ｐゴシック" pitchFamily="34" charset="-128"/>
              </a:rPr>
              <a:t> is because template theory assumes </a:t>
            </a:r>
            <a:r>
              <a:rPr lang="en-US" i="1" baseline="0" dirty="0" smtClean="0">
                <a:latin typeface="Arial" pitchFamily="34" charset="0"/>
                <a:ea typeface="ＭＳ Ｐゴシック" pitchFamily="34" charset="-128"/>
              </a:rPr>
              <a:t>rotationally invariance</a:t>
            </a:r>
            <a:r>
              <a:rPr lang="en-US" baseline="0" dirty="0" smtClean="0">
                <a:latin typeface="Arial" pitchFamily="34" charset="0"/>
                <a:ea typeface="ＭＳ Ｐゴシック" pitchFamily="34" charset="-128"/>
              </a:rPr>
              <a:t>, so any rotation is equally compatible. </a:t>
            </a:r>
            <a:endParaRPr lang="en-US" dirty="0" smtClean="0">
              <a:latin typeface="Arial" pitchFamily="34" charset="0"/>
              <a:ea typeface="ＭＳ Ｐゴシック"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200C060-1DB6-47AD-A732-F26984F9133B}" type="slidenum">
              <a:rPr lang="en-US" sz="1200" smtClean="0"/>
              <a:pPr eaLnBrk="1" hangingPunct="1"/>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Past color</a:t>
            </a:r>
            <a:r>
              <a:rPr lang="en-US" baseline="0" dirty="0" smtClean="0">
                <a:latin typeface="Arial" pitchFamily="34" charset="0"/>
                <a:ea typeface="ＭＳ Ｐゴシック" pitchFamily="34" charset="-128"/>
              </a:rPr>
              <a:t> theorists have als</a:t>
            </a:r>
            <a:r>
              <a:rPr lang="en-US" dirty="0" smtClean="0">
                <a:latin typeface="Arial" pitchFamily="34" charset="0"/>
                <a:ea typeface="ＭＳ Ｐゴシック" pitchFamily="34" charset="-128"/>
              </a:rPr>
              <a:t>o defined </a:t>
            </a:r>
            <a:r>
              <a:rPr lang="en-US" i="1" dirty="0" smtClean="0">
                <a:latin typeface="Arial" pitchFamily="34" charset="0"/>
                <a:ea typeface="ＭＳ Ｐゴシック" pitchFamily="34" charset="-128"/>
              </a:rPr>
              <a:t>sets</a:t>
            </a:r>
            <a:r>
              <a:rPr lang="en-US" dirty="0" smtClean="0">
                <a:latin typeface="Arial" pitchFamily="34" charset="0"/>
                <a:ea typeface="ＭＳ Ｐゴシック" pitchFamily="34" charset="-128"/>
              </a:rPr>
              <a:t> of </a:t>
            </a:r>
            <a:r>
              <a:rPr lang="en-US" baseline="0" dirty="0" smtClean="0">
                <a:latin typeface="Arial" pitchFamily="34" charset="0"/>
                <a:ea typeface="ＭＳ Ｐゴシック" pitchFamily="34" charset="-128"/>
              </a:rPr>
              <a:t>hue templates which are assumed to be all equally compatible. </a:t>
            </a:r>
            <a:endParaRPr lang="en-US" dirty="0" smtClean="0">
              <a:latin typeface="Arial" pitchFamily="34" charset="0"/>
              <a:ea typeface="ＭＳ Ｐゴシック"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200C060-1DB6-47AD-A732-F26984F9133B}" type="slidenum">
              <a:rPr lang="en-US" sz="1200" smtClean="0"/>
              <a:pPr eaLnBrk="1" hangingPunct="1"/>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actually see evidence of templates directly in the adjacency histogram. </a:t>
            </a:r>
            <a:r>
              <a:rPr lang="en-US" baseline="0" dirty="0" err="1" smtClean="0"/>
              <a:t>Kuler’s</a:t>
            </a:r>
            <a:r>
              <a:rPr lang="en-US" baseline="0" dirty="0" smtClean="0"/>
              <a:t> interface allows users to easily ‘snap’ themes to templates, producing a bias in the data. The diagonal lines here correspond to those templates.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35</a:t>
            </a:fld>
            <a:endParaRPr lang="en-US"/>
          </a:p>
        </p:txBody>
      </p:sp>
    </p:spTree>
    <p:extLst>
      <p:ext uri="{BB962C8B-B14F-4D97-AF65-F5344CB8AC3E}">
        <p14:creationId xmlns:p14="http://schemas.microsoft.com/office/powerpoint/2010/main" val="3047344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example, here’s the </a:t>
            </a:r>
            <a:r>
              <a:rPr lang="en-US" dirty="0" smtClean="0"/>
              <a:t>complementary template with hues 180 degrees</a:t>
            </a:r>
            <a:r>
              <a:rPr lang="en-US" baseline="0" dirty="0" smtClean="0"/>
              <a:t> from the main diagonal.</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36</a:t>
            </a:fld>
            <a:endParaRPr lang="en-US"/>
          </a:p>
        </p:txBody>
      </p:sp>
    </p:spTree>
    <p:extLst>
      <p:ext uri="{BB962C8B-B14F-4D97-AF65-F5344CB8AC3E}">
        <p14:creationId xmlns:p14="http://schemas.microsoft.com/office/powerpoint/2010/main" val="2223075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complementary template suggests that purple is strongly compatible with yellow.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37</a:t>
            </a:fld>
            <a:endParaRPr lang="en-US"/>
          </a:p>
        </p:txBody>
      </p:sp>
    </p:spTree>
    <p:extLst>
      <p:ext uri="{BB962C8B-B14F-4D97-AF65-F5344CB8AC3E}">
        <p14:creationId xmlns:p14="http://schemas.microsoft.com/office/powerpoint/2010/main" val="1804160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t>
            </a:r>
            <a:r>
              <a:rPr lang="en-US" i="1" dirty="0" smtClean="0"/>
              <a:t>the data </a:t>
            </a:r>
            <a:r>
              <a:rPr lang="en-US" dirty="0" smtClean="0"/>
              <a:t>suggests that </a:t>
            </a:r>
            <a:r>
              <a:rPr lang="en-US" i="1" u="none" dirty="0" smtClean="0"/>
              <a:t>blue</a:t>
            </a:r>
            <a:r>
              <a:rPr lang="en-US" dirty="0" smtClean="0"/>
              <a:t> is</a:t>
            </a:r>
            <a:r>
              <a:rPr lang="en-US" baseline="0" dirty="0" smtClean="0"/>
              <a:t> much more likely to be chosen as a contrasting color.</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38</a:t>
            </a:fld>
            <a:endParaRPr lang="en-US"/>
          </a:p>
        </p:txBody>
      </p:sp>
    </p:spTree>
    <p:extLst>
      <p:ext uri="{BB962C8B-B14F-4D97-AF65-F5344CB8AC3E}">
        <p14:creationId xmlns:p14="http://schemas.microsoft.com/office/powerpoint/2010/main" val="3585494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template theory, these diagonals </a:t>
            </a:r>
            <a:r>
              <a:rPr lang="en-US" i="1" dirty="0" smtClean="0"/>
              <a:t>should be uniform</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39</a:t>
            </a:fld>
            <a:endParaRPr lang="en-US"/>
          </a:p>
        </p:txBody>
      </p:sp>
    </p:spTree>
    <p:extLst>
      <p:ext uri="{BB962C8B-B14F-4D97-AF65-F5344CB8AC3E}">
        <p14:creationId xmlns:p14="http://schemas.microsoft.com/office/powerpoint/2010/main" val="281823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many of us, particularly non-designers, choosing colors can be overwhelming and intimidating however. Choosing a color (for example for this cat’s body) often involves </a:t>
            </a:r>
            <a:r>
              <a:rPr lang="en-US" i="1" baseline="0" dirty="0" smtClean="0"/>
              <a:t>manually</a:t>
            </a:r>
            <a:r>
              <a:rPr lang="en-US" baseline="0" dirty="0" smtClean="0"/>
              <a:t> exploring the color space, usually with simple tools like color sliders or squares, which is both time-consuming and fairly subjective.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4</a:t>
            </a:fld>
            <a:endParaRPr lang="en-US"/>
          </a:p>
        </p:txBody>
      </p:sp>
    </p:spTree>
    <p:extLst>
      <p:ext uri="{BB962C8B-B14F-4D97-AF65-F5344CB8AC3E}">
        <p14:creationId xmlns:p14="http://schemas.microsoft.com/office/powerpoint/2010/main" val="2012083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large</a:t>
            </a:r>
            <a:r>
              <a:rPr lang="en-US" baseline="0" dirty="0" smtClean="0"/>
              <a:t> dark bands show us that not all rotations are equally popular, so there’s no rotational invariance.</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40</a:t>
            </a:fld>
            <a:endParaRPr lang="en-US"/>
          </a:p>
        </p:txBody>
      </p:sp>
    </p:spTree>
    <p:extLst>
      <p:ext uri="{BB962C8B-B14F-4D97-AF65-F5344CB8AC3E}">
        <p14:creationId xmlns:p14="http://schemas.microsoft.com/office/powerpoint/2010/main" val="2818233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We can also look at the </a:t>
            </a:r>
            <a:r>
              <a:rPr lang="en-US" sz="900" dirty="0" err="1" smtClean="0"/>
              <a:t>COLORLovers</a:t>
            </a:r>
            <a:r>
              <a:rPr lang="en-US" sz="900" baseline="0" dirty="0" smtClean="0"/>
              <a:t> dataset which has a </a:t>
            </a:r>
            <a:r>
              <a:rPr lang="en-US" sz="900" i="1" baseline="0" dirty="0" smtClean="0"/>
              <a:t>weaker</a:t>
            </a:r>
            <a:r>
              <a:rPr lang="en-US" sz="900" baseline="0" dirty="0" smtClean="0"/>
              <a:t> interface bias since templates are buried in an advanced mode that’s difficult to access. </a:t>
            </a:r>
          </a:p>
          <a:p>
            <a:r>
              <a:rPr lang="en-US" sz="900" baseline="0" dirty="0" smtClean="0"/>
              <a:t>As we can see, the lack of diagonal lines here show that templates are not strongly present in the data. </a:t>
            </a:r>
          </a:p>
          <a:p>
            <a:endParaRPr lang="en-US" sz="900" baseline="0" dirty="0" smtClean="0"/>
          </a:p>
          <a:p>
            <a:r>
              <a:rPr lang="en-US" sz="900" baseline="0" dirty="0" smtClean="0"/>
              <a:t>However, so far we’ve only been discussing density.  If template theory held, the ratings for themes near a template should be higher than those farther away. </a:t>
            </a:r>
          </a:p>
          <a:p>
            <a:endParaRPr lang="en-US" sz="900" dirty="0" smtClean="0"/>
          </a:p>
          <a:p>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41</a:t>
            </a:fld>
            <a:endParaRPr lang="en-US"/>
          </a:p>
        </p:txBody>
      </p:sp>
    </p:spTree>
    <p:extLst>
      <p:ext uri="{BB962C8B-B14F-4D97-AF65-F5344CB8AC3E}">
        <p14:creationId xmlns:p14="http://schemas.microsoft.com/office/powerpoint/2010/main" val="852793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However,</a:t>
            </a:r>
            <a:r>
              <a:rPr lang="en-US" baseline="0" dirty="0" smtClean="0">
                <a:latin typeface="Arial" pitchFamily="34" charset="0"/>
                <a:ea typeface="ＭＳ Ｐゴシック" pitchFamily="34" charset="-128"/>
              </a:rPr>
              <a:t> when we plot the rating </a:t>
            </a:r>
            <a:r>
              <a:rPr lang="en-US" baseline="0" dirty="0" err="1" smtClean="0">
                <a:latin typeface="Arial" pitchFamily="34" charset="0"/>
                <a:ea typeface="ＭＳ Ｐゴシック" pitchFamily="34" charset="-128"/>
              </a:rPr>
              <a:t>vs</a:t>
            </a:r>
            <a:r>
              <a:rPr lang="en-US" baseline="0" dirty="0" smtClean="0">
                <a:latin typeface="Arial" pitchFamily="34" charset="0"/>
                <a:ea typeface="ＭＳ Ｐゴシック" pitchFamily="34" charset="-128"/>
              </a:rPr>
              <a:t> distance to a template, we see the reverse.</a:t>
            </a:r>
            <a:endParaRPr lang="en-US" dirty="0" smtClean="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1A8589-315C-4A19-B954-A111D48A477C}" type="slidenum">
              <a:rPr lang="en-US" sz="1200" smtClean="0"/>
              <a:pPr eaLnBrk="1" hangingPunct="1"/>
              <a:t>42</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Themes very near a template </a:t>
            </a:r>
            <a:r>
              <a:rPr lang="en-US" baseline="0" dirty="0" smtClean="0">
                <a:latin typeface="Arial" pitchFamily="34" charset="0"/>
                <a:ea typeface="ＭＳ Ｐゴシック" pitchFamily="34" charset="-128"/>
              </a:rPr>
              <a:t>score poorly. And as the distance increases, it plateaus with little impact on the rating. </a:t>
            </a:r>
          </a:p>
          <a:p>
            <a:endParaRPr lang="en-US" baseline="0" dirty="0" smtClean="0">
              <a:latin typeface="Arial" pitchFamily="34" charset="0"/>
              <a:ea typeface="ＭＳ Ｐゴシック" pitchFamily="34" charset="-128"/>
            </a:endParaRPr>
          </a:p>
          <a:p>
            <a:r>
              <a:rPr lang="en-US" sz="900" b="0" i="0" u="none" strike="noStrike" kern="1200" baseline="0" dirty="0" smtClean="0">
                <a:solidFill>
                  <a:schemeClr val="tx1"/>
                </a:solidFill>
                <a:latin typeface="+mn-lt"/>
                <a:ea typeface="+mn-ea"/>
                <a:cs typeface="+mn-cs"/>
              </a:rPr>
              <a:t>A: “near a template” might need to be spelled-out a little more.</a:t>
            </a:r>
            <a:endParaRPr lang="en-US" dirty="0" smtClean="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1A8589-315C-4A19-B954-A111D48A477C}" type="slidenum">
              <a:rPr lang="en-US" sz="1200" smtClean="0"/>
              <a:pPr eaLnBrk="1" hangingPunct="1"/>
              <a:t>43</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This</a:t>
            </a:r>
            <a:r>
              <a:rPr lang="en-US" baseline="0" dirty="0" smtClean="0">
                <a:latin typeface="Arial" pitchFamily="34" charset="0"/>
                <a:ea typeface="ＭＳ Ｐゴシック" pitchFamily="34" charset="-128"/>
              </a:rPr>
              <a:t> is likely caused by a ‘newbie’ factor where new users initially use the interface defaults, and are penalized by more experienced users. Also, users often penalize themes which are ‘too simple’, particularly themes with only a single hue. </a:t>
            </a:r>
            <a:endParaRPr lang="en-US" dirty="0" smtClean="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1A8589-315C-4A19-B954-A111D48A477C}" type="slidenum">
              <a:rPr lang="en-US" sz="1200" smtClean="0"/>
              <a:pPr eaLnBrk="1" hangingPunct="1"/>
              <a:t>44</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Arial" pitchFamily="34" charset="0"/>
                <a:ea typeface="ＭＳ Ｐゴシック" pitchFamily="34" charset="-128"/>
              </a:rPr>
              <a:t>For the mechanical </a:t>
            </a:r>
            <a:r>
              <a:rPr lang="en-US" baseline="0" dirty="0" err="1" smtClean="0">
                <a:latin typeface="Arial" pitchFamily="34" charset="0"/>
                <a:ea typeface="ＭＳ Ｐゴシック" pitchFamily="34" charset="-128"/>
              </a:rPr>
              <a:t>turk</a:t>
            </a:r>
            <a:r>
              <a:rPr lang="en-US" baseline="0" dirty="0" smtClean="0">
                <a:latin typeface="Arial" pitchFamily="34" charset="0"/>
                <a:ea typeface="ＭＳ Ｐゴシック" pitchFamily="34" charset="-128"/>
              </a:rPr>
              <a:t> dataset, which has no such biases, the plot is effectively flat with no statistical difference. </a:t>
            </a:r>
            <a:endParaRPr lang="en-US" dirty="0" smtClean="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1A8589-315C-4A19-B954-A111D48A477C}" type="slidenum">
              <a:rPr lang="en-US" sz="1200" smtClean="0"/>
              <a:pPr eaLnBrk="1" hangingPunct="1"/>
              <a:t>45</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Arial" pitchFamily="34" charset="0"/>
                <a:ea typeface="ＭＳ Ｐゴシック" pitchFamily="34" charset="-128"/>
              </a:rPr>
              <a:t>In this work, we examined hue templates from several angles and found them generally to be a poor model. </a:t>
            </a:r>
          </a:p>
          <a:p>
            <a:r>
              <a:rPr lang="en-US" baseline="0" dirty="0" smtClean="0">
                <a:latin typeface="Arial" pitchFamily="34" charset="0"/>
                <a:ea typeface="ＭＳ Ｐゴシック" pitchFamily="34" charset="-128"/>
              </a:rPr>
              <a:t>First, there are strong color preferences so not all rotations of templates are equally compatible. </a:t>
            </a:r>
          </a:p>
          <a:p>
            <a:r>
              <a:rPr lang="en-US" baseline="0" dirty="0" smtClean="0">
                <a:latin typeface="Arial" pitchFamily="34" charset="0"/>
                <a:ea typeface="ＭＳ Ｐゴシック" pitchFamily="34" charset="-128"/>
              </a:rPr>
              <a:t>Second, themes near templates do not score better than those farther away.</a:t>
            </a:r>
          </a:p>
          <a:p>
            <a:r>
              <a:rPr lang="en-US" baseline="0" dirty="0" smtClean="0">
                <a:latin typeface="Arial" pitchFamily="34" charset="0"/>
                <a:ea typeface="ＭＳ Ｐゴシック" pitchFamily="34" charset="-128"/>
              </a:rPr>
              <a:t>Third, not all templates are equally popular. </a:t>
            </a:r>
            <a:r>
              <a:rPr lang="en-US" baseline="0" dirty="0" smtClean="0"/>
              <a:t>In the paper we examine this in more detail, but one observation is that the most popular themes tend to be fairly simple, with roughly one or two distinct hues. This suggests that how simple or complex a theme is might help predict the rating. </a:t>
            </a:r>
            <a:endParaRPr lang="en-US" baseline="0" dirty="0" smtClean="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46</a:t>
            </a:fld>
            <a:endParaRPr lang="en-US"/>
          </a:p>
        </p:txBody>
      </p:sp>
    </p:spTree>
    <p:extLst>
      <p:ext uri="{BB962C8B-B14F-4D97-AF65-F5344CB8AC3E}">
        <p14:creationId xmlns:p14="http://schemas.microsoft.com/office/powerpoint/2010/main" val="1660471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examine this, we</a:t>
            </a:r>
            <a:r>
              <a:rPr lang="en-US" baseline="0" dirty="0" smtClean="0"/>
              <a:t> define a simplicity measure based on hue entropy, which is roughly speaking the spread of hues along the hue wheel.</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47</a:t>
            </a:fld>
            <a:endParaRPr lang="en-US"/>
          </a:p>
        </p:txBody>
      </p:sp>
    </p:spTree>
    <p:extLst>
      <p:ext uri="{BB962C8B-B14F-4D97-AF65-F5344CB8AC3E}">
        <p14:creationId xmlns:p14="http://schemas.microsoft.com/office/powerpoint/2010/main" val="16604713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entropy corresponds to few distinct </a:t>
            </a:r>
            <a:r>
              <a:rPr lang="en-US" dirty="0" smtClean="0"/>
              <a:t>colors</a:t>
            </a:r>
            <a:endParaRPr lang="en-US" dirty="0" smtClean="0"/>
          </a:p>
        </p:txBody>
      </p:sp>
      <p:sp>
        <p:nvSpPr>
          <p:cNvPr id="4" name="Slide Number Placeholder 3"/>
          <p:cNvSpPr>
            <a:spLocks noGrp="1"/>
          </p:cNvSpPr>
          <p:nvPr>
            <p:ph type="sldNum" sz="quarter" idx="10"/>
          </p:nvPr>
        </p:nvSpPr>
        <p:spPr/>
        <p:txBody>
          <a:bodyPr/>
          <a:lstStyle/>
          <a:p>
            <a:fld id="{197E701F-1A2F-43B5-856F-CB2F677405B8}" type="slidenum">
              <a:rPr lang="en-US" smtClean="0"/>
              <a:t>48</a:t>
            </a:fld>
            <a:endParaRPr lang="en-US"/>
          </a:p>
        </p:txBody>
      </p:sp>
    </p:spTree>
    <p:extLst>
      <p:ext uri="{BB962C8B-B14F-4D97-AF65-F5344CB8AC3E}">
        <p14:creationId xmlns:p14="http://schemas.microsoft.com/office/powerpoint/2010/main" val="1660471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entropy corresponds to few distinct colors, and high entropy corresponds </a:t>
            </a:r>
            <a:r>
              <a:rPr lang="en-US" dirty="0" smtClean="0"/>
              <a:t>to many distinct colors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97E701F-1A2F-43B5-856F-CB2F677405B8}" type="slidenum">
              <a:rPr lang="en-US" smtClean="0"/>
              <a:t>49</a:t>
            </a:fld>
            <a:endParaRPr lang="en-US"/>
          </a:p>
        </p:txBody>
      </p:sp>
    </p:spTree>
    <p:extLst>
      <p:ext uri="{BB962C8B-B14F-4D97-AF65-F5344CB8AC3E}">
        <p14:creationId xmlns:p14="http://schemas.microsoft.com/office/powerpoint/2010/main" val="166047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h</a:t>
            </a:r>
            <a:r>
              <a:rPr lang="en-US" dirty="0" smtClean="0"/>
              <a:t>ow do designers choose colors? Often</a:t>
            </a:r>
            <a:r>
              <a:rPr lang="en-US" baseline="0" dirty="0" smtClean="0"/>
              <a:t> this involves searching for </a:t>
            </a:r>
            <a:r>
              <a:rPr lang="en-US" i="1" baseline="0" dirty="0" smtClean="0"/>
              <a:t>examples </a:t>
            </a:r>
            <a:r>
              <a:rPr lang="en-US" i="0" baseline="0" dirty="0" smtClean="0"/>
              <a:t>of successful color combinations which can be used as a starting point for a design.</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197E701F-1A2F-43B5-856F-CB2F677405B8}" type="slidenum">
              <a:rPr lang="en-US" smtClean="0"/>
              <a:t>5</a:t>
            </a:fld>
            <a:endParaRPr lang="en-US"/>
          </a:p>
        </p:txBody>
      </p:sp>
    </p:spTree>
    <p:extLst>
      <p:ext uri="{BB962C8B-B14F-4D97-AF65-F5344CB8AC3E}">
        <p14:creationId xmlns:p14="http://schemas.microsoft.com/office/powerpoint/2010/main" val="27675266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we </a:t>
            </a:r>
            <a:r>
              <a:rPr lang="en-US" dirty="0" smtClean="0"/>
              <a:t>plot the</a:t>
            </a:r>
            <a:r>
              <a:rPr lang="en-US" baseline="0" dirty="0" smtClean="0"/>
              <a:t> hue entropy versus the mean rating for a theme</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50</a:t>
            </a:fld>
            <a:endParaRPr lang="en-US"/>
          </a:p>
        </p:txBody>
      </p:sp>
    </p:spTree>
    <p:extLst>
      <p:ext uri="{BB962C8B-B14F-4D97-AF65-F5344CB8AC3E}">
        <p14:creationId xmlns:p14="http://schemas.microsoft.com/office/powerpoint/2010/main" val="16604713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t>The number on the figure here indicate equally spaced hues, so the complementary template has 2 equally spaced hues, a triad has 3, and an X shaped theme has 4 hues.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51</a:t>
            </a:fld>
            <a:endParaRPr lang="en-US"/>
          </a:p>
        </p:txBody>
      </p:sp>
    </p:spTree>
    <p:extLst>
      <p:ext uri="{BB962C8B-B14F-4D97-AF65-F5344CB8AC3E}">
        <p14:creationId xmlns:p14="http://schemas.microsoft.com/office/powerpoint/2010/main" val="16604713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a:t>
            </a:r>
            <a:r>
              <a:rPr lang="en-US" baseline="0" dirty="0" smtClean="0"/>
              <a:t>themes become more complex, they score significantly worse.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52</a:t>
            </a:fld>
            <a:endParaRPr lang="en-US"/>
          </a:p>
        </p:txBody>
      </p:sp>
    </p:spTree>
    <p:extLst>
      <p:ext uri="{BB962C8B-B14F-4D97-AF65-F5344CB8AC3E}">
        <p14:creationId xmlns:p14="http://schemas.microsoft.com/office/powerpoint/2010/main" val="1660471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t>And there is also a drop in rating for very simple themes.</a:t>
            </a:r>
            <a:endParaRPr lang="en-US" dirty="0" smtClean="0"/>
          </a:p>
          <a:p>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53</a:t>
            </a:fld>
            <a:endParaRPr lang="en-US"/>
          </a:p>
        </p:txBody>
      </p:sp>
    </p:spTree>
    <p:extLst>
      <p:ext uri="{BB962C8B-B14F-4D97-AF65-F5344CB8AC3E}">
        <p14:creationId xmlns:p14="http://schemas.microsoft.com/office/powerpoint/2010/main" val="1660471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 our main analysis results, we’ve shown an overall preference for warmer hues and </a:t>
            </a:r>
            <a:r>
              <a:rPr lang="en-US" dirty="0" err="1" smtClean="0"/>
              <a:t>cyans</a:t>
            </a:r>
            <a:r>
              <a:rPr lang="en-US" dirty="0" smtClean="0"/>
              <a:t>.</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54</a:t>
            </a:fld>
            <a:endParaRPr lang="en-US"/>
          </a:p>
        </p:txBody>
      </p:sp>
    </p:spTree>
    <p:extLst>
      <p:ext uri="{BB962C8B-B14F-4D97-AF65-F5344CB8AC3E}">
        <p14:creationId xmlns:p14="http://schemas.microsoft.com/office/powerpoint/2010/main" val="5161078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strong preference for certain adjacent</a:t>
            </a:r>
            <a:r>
              <a:rPr lang="en-US" baseline="0" dirty="0" smtClean="0"/>
              <a:t> colors,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55</a:t>
            </a:fld>
            <a:endParaRPr lang="en-US"/>
          </a:p>
        </p:txBody>
      </p:sp>
    </p:spTree>
    <p:extLst>
      <p:ext uri="{BB962C8B-B14F-4D97-AF65-F5344CB8AC3E}">
        <p14:creationId xmlns:p14="http://schemas.microsoft.com/office/powerpoint/2010/main" val="6832453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hue templates are a poor model for color compatibility,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56</a:t>
            </a:fld>
            <a:endParaRPr lang="en-US"/>
          </a:p>
        </p:txBody>
      </p:sp>
    </p:spTree>
    <p:extLst>
      <p:ext uri="{BB962C8B-B14F-4D97-AF65-F5344CB8AC3E}">
        <p14:creationId xmlns:p14="http://schemas.microsoft.com/office/powerpoint/2010/main" val="3897839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people generally prefer</a:t>
            </a:r>
            <a:r>
              <a:rPr lang="en-US" baseline="0" dirty="0" smtClean="0"/>
              <a:t> simpler themes, but not too simple.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57</a:t>
            </a:fld>
            <a:endParaRPr lang="en-US"/>
          </a:p>
        </p:txBody>
      </p:sp>
    </p:spTree>
    <p:extLst>
      <p:ext uri="{BB962C8B-B14F-4D97-AF65-F5344CB8AC3E}">
        <p14:creationId xmlns:p14="http://schemas.microsoft.com/office/powerpoint/2010/main" val="10088575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please see our</a:t>
            </a:r>
            <a:r>
              <a:rPr lang="en-US" baseline="0" dirty="0" smtClean="0"/>
              <a:t> paper for other analysis tests.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58</a:t>
            </a:fld>
            <a:endParaRPr lang="en-US"/>
          </a:p>
        </p:txBody>
      </p:sp>
    </p:spTree>
    <p:extLst>
      <p:ext uri="{BB962C8B-B14F-4D97-AF65-F5344CB8AC3E}">
        <p14:creationId xmlns:p14="http://schemas.microsoft.com/office/powerpoint/2010/main" val="28494864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turn to</a:t>
            </a:r>
            <a:r>
              <a:rPr lang="en-US" baseline="0" dirty="0" smtClean="0"/>
              <a:t> learning a model for color compatibility, as well as some analysis using this model.</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59</a:t>
            </a:fld>
            <a:endParaRPr lang="en-US"/>
          </a:p>
        </p:txBody>
      </p:sp>
    </p:spTree>
    <p:extLst>
      <p:ext uri="{BB962C8B-B14F-4D97-AF65-F5344CB8AC3E}">
        <p14:creationId xmlns:p14="http://schemas.microsoft.com/office/powerpoint/2010/main" val="149959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a:t>
            </a:r>
            <a:r>
              <a:rPr lang="en-US" baseline="0" dirty="0" smtClean="0"/>
              <a:t> </a:t>
            </a:r>
            <a:r>
              <a:rPr lang="en-US" dirty="0" smtClean="0"/>
              <a:t>examples can be found </a:t>
            </a:r>
            <a:r>
              <a:rPr lang="en-US" baseline="0" dirty="0" smtClean="0"/>
              <a:t>anywhere from art</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6</a:t>
            </a:fld>
            <a:endParaRPr lang="en-US"/>
          </a:p>
        </p:txBody>
      </p:sp>
    </p:spTree>
    <p:extLst>
      <p:ext uri="{BB962C8B-B14F-4D97-AF65-F5344CB8AC3E}">
        <p14:creationId xmlns:p14="http://schemas.microsoft.com/office/powerpoint/2010/main" val="20555840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here is to automatically </a:t>
            </a:r>
            <a:r>
              <a:rPr lang="en-US" baseline="0" dirty="0" smtClean="0"/>
              <a:t>rate a colors combination from one to five.</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60</a:t>
            </a:fld>
            <a:endParaRPr lang="en-US"/>
          </a:p>
        </p:txBody>
      </p:sp>
    </p:spTree>
    <p:extLst>
      <p:ext uri="{BB962C8B-B14F-4D97-AF65-F5344CB8AC3E}">
        <p14:creationId xmlns:p14="http://schemas.microsoft.com/office/powerpoint/2010/main" val="4365877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accomplish this, we want to learn a function f</a:t>
            </a:r>
            <a:r>
              <a:rPr lang="en-US" baseline="0" dirty="0" smtClean="0"/>
              <a:t> which maps from </a:t>
            </a:r>
            <a:r>
              <a:rPr lang="en-US" baseline="0" dirty="0" smtClean="0"/>
              <a:t>x, a set of features derived from a color theme, </a:t>
            </a:r>
            <a:r>
              <a:rPr lang="en-US" baseline="0" dirty="0" smtClean="0"/>
              <a:t>to y</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61</a:t>
            </a:fld>
            <a:endParaRPr lang="en-US"/>
          </a:p>
        </p:txBody>
      </p:sp>
    </p:spTree>
    <p:extLst>
      <p:ext uri="{BB962C8B-B14F-4D97-AF65-F5344CB8AC3E}">
        <p14:creationId xmlns:p14="http://schemas.microsoft.com/office/powerpoint/2010/main" val="3914888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mean rating over all users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62</a:t>
            </a:fld>
            <a:endParaRPr lang="en-US"/>
          </a:p>
        </p:txBody>
      </p:sp>
    </p:spTree>
    <p:extLst>
      <p:ext uri="{BB962C8B-B14F-4D97-AF65-F5344CB8AC3E}">
        <p14:creationId xmlns:p14="http://schemas.microsoft.com/office/powerpoint/2010/main" val="510512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a:t>
            </a:r>
            <a:r>
              <a:rPr lang="en-US" baseline="0" dirty="0" smtClean="0"/>
              <a:t> </a:t>
            </a:r>
            <a:r>
              <a:rPr lang="en-US" baseline="0" dirty="0" smtClean="0"/>
              <a:t>is </a:t>
            </a:r>
            <a:r>
              <a:rPr lang="en-US" baseline="0" dirty="0" smtClean="0"/>
              <a:t>a vector of 326 features such as colors, differences, hue entropy, </a:t>
            </a:r>
            <a:r>
              <a:rPr lang="en-US" baseline="0" dirty="0" err="1" smtClean="0"/>
              <a:t>etc</a:t>
            </a:r>
            <a:r>
              <a:rPr lang="en-US" baseline="0" dirty="0" smtClean="0"/>
              <a:t> in various color spaces. Since we don’t know which features are useful, we use a ‘kitchen sink’ approach and try a huge number of features which help. We then perform feature selection to determine the most relevant features.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63</a:t>
            </a:fld>
            <a:endParaRPr lang="en-US"/>
          </a:p>
        </p:txBody>
      </p:sp>
    </p:spTree>
    <p:extLst>
      <p:ext uri="{BB962C8B-B14F-4D97-AF65-F5344CB8AC3E}">
        <p14:creationId xmlns:p14="http://schemas.microsoft.com/office/powerpoint/2010/main" val="11179134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tested</a:t>
            </a:r>
            <a:r>
              <a:rPr lang="en-US" baseline="0" dirty="0" smtClean="0"/>
              <a:t> several regression models, including a </a:t>
            </a:r>
            <a:r>
              <a:rPr lang="en-US" dirty="0" smtClean="0"/>
              <a:t>baseline of the mean</a:t>
            </a:r>
            <a:r>
              <a:rPr lang="en-US" baseline="0" dirty="0" smtClean="0"/>
              <a:t> of the training targets, SVM-regression, and K-nearest neighbor regression. We also use Lasso, a popular linear regression model with an L1 norm on the weights. This method automatically selects the most relevant features, since solutions have many zero weights.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64</a:t>
            </a:fld>
            <a:endParaRPr lang="en-US"/>
          </a:p>
        </p:txBody>
      </p:sp>
    </p:spTree>
    <p:extLst>
      <p:ext uri="{BB962C8B-B14F-4D97-AF65-F5344CB8AC3E}">
        <p14:creationId xmlns:p14="http://schemas.microsoft.com/office/powerpoint/2010/main" val="23763987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found that Lasso performed the best in all datasets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65</a:t>
            </a:fld>
            <a:endParaRPr lang="en-US"/>
          </a:p>
        </p:txBody>
      </p:sp>
    </p:spTree>
    <p:extLst>
      <p:ext uri="{BB962C8B-B14F-4D97-AF65-F5344CB8AC3E}">
        <p14:creationId xmlns:p14="http://schemas.microsoft.com/office/powerpoint/2010/main" val="15120746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dirty="0" smtClean="0"/>
              <a:t>Achieving</a:t>
            </a:r>
            <a:r>
              <a:rPr lang="en-US" baseline="0" dirty="0" smtClean="0"/>
              <a:t> an increase of 33% over the baseline score for </a:t>
            </a:r>
            <a:r>
              <a:rPr lang="en-US" baseline="0" dirty="0" err="1" smtClean="0"/>
              <a:t>Mturk</a:t>
            </a:r>
            <a:r>
              <a:rPr lang="en-US" baseline="0" dirty="0" smtClean="0"/>
              <a:t>, compared to only 8 or 9% for the other datasets. These somewhat low scores reflect basically how subjective color preferences are and how much noise there is in the data.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66</a:t>
            </a:fld>
            <a:endParaRPr lang="en-US"/>
          </a:p>
        </p:txBody>
      </p:sp>
    </p:spTree>
    <p:extLst>
      <p:ext uri="{BB962C8B-B14F-4D97-AF65-F5344CB8AC3E}">
        <p14:creationId xmlns:p14="http://schemas.microsoft.com/office/powerpoint/2010/main" val="18643513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t>The results on the </a:t>
            </a:r>
            <a:r>
              <a:rPr lang="en-US" baseline="0" dirty="0" err="1" smtClean="0"/>
              <a:t>Mturk</a:t>
            </a:r>
            <a:r>
              <a:rPr lang="en-US" baseline="0" dirty="0" smtClean="0"/>
              <a:t> dataset are better simply because we have </a:t>
            </a:r>
            <a:r>
              <a:rPr lang="en-US" i="1" baseline="0" dirty="0" smtClean="0"/>
              <a:t>30-40 ratings per theme</a:t>
            </a:r>
            <a:r>
              <a:rPr lang="en-US" baseline="0" dirty="0" smtClean="0"/>
              <a:t>, compared to usually </a:t>
            </a:r>
            <a:r>
              <a:rPr lang="en-US" i="1" baseline="0" dirty="0" smtClean="0"/>
              <a:t>2 or 3 for </a:t>
            </a:r>
            <a:r>
              <a:rPr lang="en-US" i="1" baseline="0" dirty="0" err="1" smtClean="0"/>
              <a:t>Kuler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67</a:t>
            </a:fld>
            <a:endParaRPr lang="en-US"/>
          </a:p>
        </p:txBody>
      </p:sp>
    </p:spTree>
    <p:extLst>
      <p:ext uri="{BB962C8B-B14F-4D97-AF65-F5344CB8AC3E}">
        <p14:creationId xmlns:p14="http://schemas.microsoft.com/office/powerpoint/2010/main" val="41038131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see this is to compare the</a:t>
            </a:r>
            <a:r>
              <a:rPr lang="en-US" baseline="0" dirty="0" smtClean="0"/>
              <a:t> mean </a:t>
            </a:r>
            <a:r>
              <a:rPr lang="en-US" baseline="0" dirty="0" err="1" smtClean="0"/>
              <a:t>std</a:t>
            </a:r>
            <a:r>
              <a:rPr lang="en-US" baseline="0" dirty="0" smtClean="0"/>
              <a:t> deviation over all themes. For </a:t>
            </a:r>
            <a:r>
              <a:rPr lang="en-US" baseline="0" dirty="0" err="1" smtClean="0"/>
              <a:t>mturk</a:t>
            </a:r>
            <a:r>
              <a:rPr lang="en-US" baseline="0" dirty="0" smtClean="0"/>
              <a:t> this is 0.33, compared to 0.72 for </a:t>
            </a:r>
            <a:r>
              <a:rPr lang="en-US" baseline="0" dirty="0" err="1" smtClean="0"/>
              <a:t>Kuler</a:t>
            </a:r>
            <a:r>
              <a:rPr lang="en-US" baseline="0" dirty="0" smtClean="0"/>
              <a:t>, which is quite large considering themes are only rated between 1 and 5.</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68</a:t>
            </a:fld>
            <a:endParaRPr lang="en-US"/>
          </a:p>
        </p:txBody>
      </p:sp>
    </p:spTree>
    <p:extLst>
      <p:ext uri="{BB962C8B-B14F-4D97-AF65-F5344CB8AC3E}">
        <p14:creationId xmlns:p14="http://schemas.microsoft.com/office/powerpoint/2010/main" val="33042849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also plot the mechanical</a:t>
            </a:r>
            <a:r>
              <a:rPr lang="en-US" baseline="0" dirty="0" smtClean="0"/>
              <a:t> </a:t>
            </a:r>
            <a:r>
              <a:rPr lang="en-US" baseline="0" dirty="0" err="1" smtClean="0"/>
              <a:t>turk</a:t>
            </a:r>
            <a:r>
              <a:rPr lang="en-US" baseline="0" dirty="0" smtClean="0"/>
              <a:t> test set: comparing the human ratings on the x-axis with the estimated lasso rating on the y-axis. The red line indicates a perfect prediction. While there is significant noise in the regression, lasso does a reasonable job at modeling the trend</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69</a:t>
            </a:fld>
            <a:endParaRPr lang="en-US"/>
          </a:p>
        </p:txBody>
      </p:sp>
    </p:spTree>
    <p:extLst>
      <p:ext uri="{BB962C8B-B14F-4D97-AF65-F5344CB8AC3E}">
        <p14:creationId xmlns:p14="http://schemas.microsoft.com/office/powerpoint/2010/main" val="398837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blogs; the</a:t>
            </a:r>
            <a:r>
              <a:rPr lang="en-US" baseline="0" dirty="0" smtClean="0"/>
              <a:t> article shown here offers ’44 cool flyer designs for inspiration’. </a:t>
            </a:r>
          </a:p>
          <a:p>
            <a:endParaRPr lang="en-US" baseline="0" dirty="0" smtClean="0"/>
          </a:p>
          <a:p>
            <a:r>
              <a:rPr lang="en-US" baseline="0" dirty="0" smtClean="0"/>
              <a:t>But artists also look at more </a:t>
            </a:r>
            <a:r>
              <a:rPr lang="en-US" i="1" baseline="0" dirty="0" smtClean="0"/>
              <a:t>abstract</a:t>
            </a:r>
            <a:r>
              <a:rPr lang="en-US" baseline="0" dirty="0" smtClean="0"/>
              <a:t> color combinations.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7</a:t>
            </a:fld>
            <a:endParaRPr lang="en-US"/>
          </a:p>
        </p:txBody>
      </p:sp>
    </p:spTree>
    <p:extLst>
      <p:ext uri="{BB962C8B-B14F-4D97-AF65-F5344CB8AC3E}">
        <p14:creationId xmlns:p14="http://schemas.microsoft.com/office/powerpoint/2010/main" val="38596639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Arial" pitchFamily="34" charset="0"/>
                <a:ea typeface="ＭＳ Ｐゴシック" pitchFamily="34" charset="-128"/>
              </a:rPr>
              <a:t>Next, we show some examples. Here we see two highly rated themes which also scored well with our model, note that highly rated themes often tend to be fairly simple, and gradients are often used. </a:t>
            </a:r>
            <a:endParaRPr lang="en-US" dirty="0" smtClean="0">
              <a:latin typeface="Arial" pitchFamily="34" charset="0"/>
              <a:ea typeface="ＭＳ Ｐゴシック"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3D0B3E-A061-4815-AE2D-0C4319D06AF4}" type="slidenum">
              <a:rPr lang="en-US" sz="1200" smtClean="0"/>
              <a:pPr eaLnBrk="1" hangingPunct="1"/>
              <a:t>70</a:t>
            </a:fld>
            <a:endParaRPr lang="en-US" sz="12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Arial" pitchFamily="34" charset="0"/>
                <a:ea typeface="ＭＳ Ｐゴシック" pitchFamily="34" charset="-128"/>
              </a:rPr>
              <a:t>The next row has some poorly rated themes, caused by poor color choices(too dark, or too colorful) and poor ordering.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3D0B3E-A061-4815-AE2D-0C4319D06AF4}" type="slidenum">
              <a:rPr lang="en-US" sz="1200" smtClean="0"/>
              <a:pPr eaLnBrk="1" hangingPunct="1"/>
              <a:t>71</a:t>
            </a:fld>
            <a:endParaRPr lang="en-US" sz="12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Arial" pitchFamily="34" charset="0"/>
                <a:ea typeface="ＭＳ Ｐゴシック" pitchFamily="34" charset="-128"/>
              </a:rPr>
              <a:t>The bottom show shows themes with a high prediction error where our model messed up. On the left, we predicted too low, on the right, we predicted too high. </a:t>
            </a:r>
          </a:p>
          <a:p>
            <a:endParaRPr lang="en-US" baseline="0" dirty="0" smtClean="0">
              <a:latin typeface="Arial" pitchFamily="34" charset="0"/>
              <a:ea typeface="ＭＳ Ｐゴシック" pitchFamily="34" charset="-128"/>
            </a:endParaRPr>
          </a:p>
          <a:p>
            <a:r>
              <a:rPr lang="en-US" dirty="0" smtClean="0"/>
              <a:t>The</a:t>
            </a:r>
            <a:r>
              <a:rPr lang="en-US" baseline="0" dirty="0" smtClean="0"/>
              <a:t> paper also includes tests with segmentation by demographics, and predicting scores for individuals given some initial ratings.</a:t>
            </a:r>
            <a:endParaRPr 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3D0B3E-A061-4815-AE2D-0C4319D06AF4}" type="slidenum">
              <a:rPr lang="en-US" sz="1200" smtClean="0"/>
              <a:pPr eaLnBrk="1" hangingPunct="1"/>
              <a:t>72</a:t>
            </a:fld>
            <a:endParaRPr lang="en-US" sz="12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lasso performs feature</a:t>
            </a:r>
            <a:r>
              <a:rPr lang="en-US" baseline="0" dirty="0" smtClean="0"/>
              <a:t> </a:t>
            </a:r>
            <a:r>
              <a:rPr lang="en-US" dirty="0" smtClean="0"/>
              <a:t>selection, we can also analyze</a:t>
            </a:r>
            <a:r>
              <a:rPr lang="en-US" baseline="0" dirty="0" smtClean="0"/>
              <a:t> </a:t>
            </a:r>
            <a:r>
              <a:rPr lang="en-US" dirty="0" smtClean="0"/>
              <a:t>the</a:t>
            </a:r>
            <a:r>
              <a:rPr lang="en-US" baseline="0" dirty="0" smtClean="0"/>
              <a:t> feature weights to get a </a:t>
            </a:r>
            <a:r>
              <a:rPr lang="en-US" i="1" baseline="0" dirty="0" smtClean="0"/>
              <a:t>rough</a:t>
            </a:r>
            <a:r>
              <a:rPr lang="en-US" baseline="0" dirty="0" smtClean="0"/>
              <a:t> sense of what features are important, and get additional insights into what makes a good or bad color themes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73</a:t>
            </a:fld>
            <a:endParaRPr lang="en-US"/>
          </a:p>
        </p:txBody>
      </p:sp>
    </p:spTree>
    <p:extLst>
      <p:ext uri="{BB962C8B-B14F-4D97-AF65-F5344CB8AC3E}">
        <p14:creationId xmlns:p14="http://schemas.microsoft.com/office/powerpoint/2010/main" val="42656814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zzOne</a:t>
            </a:r>
            <a:r>
              <a:rPr lang="en-US" baseline="0" dirty="0" smtClean="0"/>
              <a:t> thing we find…</a:t>
            </a:r>
          </a:p>
          <a:p>
            <a:endParaRPr lang="en-US" baseline="0" dirty="0" smtClean="0"/>
          </a:p>
          <a:p>
            <a:r>
              <a:rPr lang="en-US" baseline="0" dirty="0" smtClean="0"/>
              <a:t>Show </a:t>
            </a:r>
            <a:r>
              <a:rPr lang="en-US" baseline="0" dirty="0" err="1" smtClean="0"/>
              <a:t>seperate</a:t>
            </a:r>
            <a:endParaRPr lang="en-US" baseline="0" dirty="0" smtClean="0"/>
          </a:p>
          <a:p>
            <a:r>
              <a:rPr lang="en-US" baseline="0" dirty="0" smtClean="0"/>
              <a:t>Features with a strong positive weight include the lightness mean and max, indicating darker themes are lower rated. The mean hue probability is also high; so popular colors should be generally be chosen.</a:t>
            </a:r>
          </a:p>
        </p:txBody>
      </p:sp>
      <p:sp>
        <p:nvSpPr>
          <p:cNvPr id="4" name="Slide Number Placeholder 3"/>
          <p:cNvSpPr>
            <a:spLocks noGrp="1"/>
          </p:cNvSpPr>
          <p:nvPr>
            <p:ph type="sldNum" sz="quarter" idx="10"/>
          </p:nvPr>
        </p:nvSpPr>
        <p:spPr/>
        <p:txBody>
          <a:bodyPr/>
          <a:lstStyle/>
          <a:p>
            <a:fld id="{197E701F-1A2F-43B5-856F-CB2F677405B8}" type="slidenum">
              <a:rPr lang="en-US" smtClean="0"/>
              <a:t>74</a:t>
            </a:fld>
            <a:endParaRPr lang="en-US"/>
          </a:p>
        </p:txBody>
      </p:sp>
    </p:spTree>
    <p:extLst>
      <p:ext uri="{BB962C8B-B14F-4D97-AF65-F5344CB8AC3E}">
        <p14:creationId xmlns:p14="http://schemas.microsoft.com/office/powerpoint/2010/main" val="19731661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spacing</a:t>
            </a:r>
          </a:p>
          <a:p>
            <a:endParaRPr lang="en-US" dirty="0" smtClean="0"/>
          </a:p>
          <a:p>
            <a:r>
              <a:rPr lang="en-US" dirty="0" smtClean="0"/>
              <a:t>Some</a:t>
            </a:r>
            <a:r>
              <a:rPr lang="en-US" baseline="0" dirty="0" smtClean="0"/>
              <a:t> negative weights include high lightness variance, as well as minimum hue probability, suggesting that themes can’t </a:t>
            </a:r>
            <a:r>
              <a:rPr lang="en-US" i="1" baseline="0" dirty="0" smtClean="0"/>
              <a:t>just</a:t>
            </a:r>
            <a:r>
              <a:rPr lang="en-US" baseline="0" dirty="0" smtClean="0"/>
              <a:t> have the most popular colors. </a:t>
            </a:r>
          </a:p>
          <a:p>
            <a:endParaRPr lang="en-US" baseline="0" dirty="0" smtClean="0"/>
          </a:p>
          <a:p>
            <a:r>
              <a:rPr lang="en-US" baseline="0" dirty="0" smtClean="0"/>
              <a:t>However, since these features interact non-linearly, analysis of weights is tricky and examining individual weights doesn’t really give a complete picture of how the model performs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75</a:t>
            </a:fld>
            <a:endParaRPr lang="en-US"/>
          </a:p>
        </p:txBody>
      </p:sp>
    </p:spTree>
    <p:extLst>
      <p:ext uri="{BB962C8B-B14F-4D97-AF65-F5344CB8AC3E}">
        <p14:creationId xmlns:p14="http://schemas.microsoft.com/office/powerpoint/2010/main" val="15834958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look at some applications of the model.</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76</a:t>
            </a:fld>
            <a:endParaRPr lang="en-US"/>
          </a:p>
        </p:txBody>
      </p:sp>
    </p:spTree>
    <p:extLst>
      <p:ext uri="{BB962C8B-B14F-4D97-AF65-F5344CB8AC3E}">
        <p14:creationId xmlns:p14="http://schemas.microsoft.com/office/powerpoint/2010/main" val="25244794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can improve a</a:t>
            </a:r>
            <a:r>
              <a:rPr lang="en-US" baseline="0" dirty="0" smtClean="0"/>
              <a:t> theme to get a better color combination.</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77</a:t>
            </a:fld>
            <a:endParaRPr lang="en-US"/>
          </a:p>
        </p:txBody>
      </p:sp>
    </p:spTree>
    <p:extLst>
      <p:ext uri="{BB962C8B-B14F-4D97-AF65-F5344CB8AC3E}">
        <p14:creationId xmlns:p14="http://schemas.microsoft.com/office/powerpoint/2010/main" val="3499384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task,</a:t>
            </a:r>
            <a:r>
              <a:rPr lang="en-US" baseline="0" dirty="0" smtClean="0"/>
              <a:t> we’d like to maximize the regression score while also staying within a distance(d min) of the original theme.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78</a:t>
            </a:fld>
            <a:endParaRPr lang="en-US"/>
          </a:p>
        </p:txBody>
      </p:sp>
    </p:spTree>
    <p:extLst>
      <p:ext uri="{BB962C8B-B14F-4D97-AF65-F5344CB8AC3E}">
        <p14:creationId xmlns:p14="http://schemas.microsoft.com/office/powerpoint/2010/main" val="3499384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53064" rtl="0" eaLnBrk="1" fontAlgn="auto" latinLnBrk="0" hangingPunct="1">
              <a:lnSpc>
                <a:spcPct val="100000"/>
              </a:lnSpc>
              <a:spcBef>
                <a:spcPts val="0"/>
              </a:spcBef>
              <a:spcAft>
                <a:spcPts val="0"/>
              </a:spcAft>
              <a:buClrTx/>
              <a:buSzTx/>
              <a:buFontTx/>
              <a:buNone/>
              <a:tabLst/>
              <a:defRPr/>
            </a:pPr>
            <a:r>
              <a:rPr lang="en-US" baseline="0" dirty="0" smtClean="0"/>
              <a:t>First, note that the order of colors can influence the rating, as we can see in this case.  The color order is therefore one degree of freedom we exploit to improve the score.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79</a:t>
            </a:fld>
            <a:endParaRPr lang="en-US"/>
          </a:p>
        </p:txBody>
      </p:sp>
    </p:spTree>
    <p:extLst>
      <p:ext uri="{BB962C8B-B14F-4D97-AF65-F5344CB8AC3E}">
        <p14:creationId xmlns:p14="http://schemas.microsoft.com/office/powerpoint/2010/main" val="34993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a:t>
            </a:r>
            <a:r>
              <a:rPr lang="en-US" baseline="0" dirty="0" smtClean="0"/>
              <a:t> as those found in color palette books. Examining colors without context (like these palettes) </a:t>
            </a:r>
            <a:r>
              <a:rPr lang="en-US" i="1" baseline="0" dirty="0" smtClean="0"/>
              <a:t>can</a:t>
            </a:r>
            <a:r>
              <a:rPr lang="en-US" baseline="0" dirty="0" smtClean="0"/>
              <a:t> be useful for artists, again by providing successful examples. </a:t>
            </a:r>
          </a:p>
        </p:txBody>
      </p:sp>
      <p:sp>
        <p:nvSpPr>
          <p:cNvPr id="4" name="Slide Number Placeholder 3"/>
          <p:cNvSpPr>
            <a:spLocks noGrp="1"/>
          </p:cNvSpPr>
          <p:nvPr>
            <p:ph type="sldNum" sz="quarter" idx="10"/>
          </p:nvPr>
        </p:nvSpPr>
        <p:spPr/>
        <p:txBody>
          <a:bodyPr/>
          <a:lstStyle/>
          <a:p>
            <a:fld id="{197E701F-1A2F-43B5-856F-CB2F677405B8}" type="slidenum">
              <a:rPr lang="en-US" smtClean="0"/>
              <a:t>8</a:t>
            </a:fld>
            <a:endParaRPr lang="en-US"/>
          </a:p>
        </p:txBody>
      </p:sp>
    </p:spTree>
    <p:extLst>
      <p:ext uri="{BB962C8B-B14F-4D97-AF65-F5344CB8AC3E}">
        <p14:creationId xmlns:p14="http://schemas.microsoft.com/office/powerpoint/2010/main" val="41896508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well, we’d like to optimize the colors themselves. To</a:t>
            </a:r>
            <a:r>
              <a:rPr lang="en-US" baseline="0" dirty="0" smtClean="0"/>
              <a:t> do this, w</a:t>
            </a:r>
            <a:r>
              <a:rPr lang="en-US" dirty="0" smtClean="0"/>
              <a:t>e perform a joint</a:t>
            </a:r>
            <a:r>
              <a:rPr lang="en-US" baseline="0" dirty="0" smtClean="0"/>
              <a:t> optimization of colors and order using the CMA optimization algorithm.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80</a:t>
            </a:fld>
            <a:endParaRPr lang="en-US"/>
          </a:p>
        </p:txBody>
      </p:sp>
    </p:spTree>
    <p:extLst>
      <p:ext uri="{BB962C8B-B14F-4D97-AF65-F5344CB8AC3E}">
        <p14:creationId xmlns:p14="http://schemas.microsoft.com/office/powerpoint/2010/main" val="3499384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Here are some </a:t>
            </a:r>
            <a:r>
              <a:rPr lang="en-US" baseline="0" dirty="0" smtClean="0">
                <a:latin typeface="Arial" pitchFamily="34" charset="0"/>
                <a:ea typeface="ＭＳ Ｐゴシック" pitchFamily="34" charset="-128"/>
              </a:rPr>
              <a:t>examples. In the middle column, we show the best ordering of the original theme. In the right column, the optimized color and order. In the top row the theme is improved mostly by adding a stronger gradient in colors. In the second row, the </a:t>
            </a:r>
            <a:r>
              <a:rPr lang="en-US" i="1" baseline="0" dirty="0" smtClean="0">
                <a:latin typeface="Arial" pitchFamily="34" charset="0"/>
                <a:ea typeface="ＭＳ Ｐゴシック" pitchFamily="34" charset="-128"/>
              </a:rPr>
              <a:t>order</a:t>
            </a:r>
            <a:r>
              <a:rPr lang="en-US" baseline="0" dirty="0" smtClean="0">
                <a:latin typeface="Arial" pitchFamily="34" charset="0"/>
                <a:ea typeface="ＭＳ Ｐゴシック" pitchFamily="34" charset="-128"/>
              </a:rPr>
              <a:t> is improved by pairing the greens and browns. The bottom row shows a well rated theme, where the order remains the same and colors are only brightening slightly.</a:t>
            </a:r>
          </a:p>
          <a:p>
            <a:endParaRPr lang="en-US" baseline="0" dirty="0" smtClean="0">
              <a:latin typeface="Arial" pitchFamily="34" charset="0"/>
              <a:ea typeface="ＭＳ Ｐゴシック" pitchFamily="34" charset="-128"/>
            </a:endParaRPr>
          </a:p>
          <a:p>
            <a:r>
              <a:rPr lang="en-US" baseline="0" dirty="0" smtClean="0">
                <a:latin typeface="Arial" pitchFamily="34" charset="0"/>
                <a:ea typeface="ＭＳ Ｐゴシック" pitchFamily="34" charset="-128"/>
              </a:rPr>
              <a:t>A: Build by rows</a:t>
            </a:r>
            <a:endParaRPr lang="en-US" dirty="0" smtClean="0">
              <a:latin typeface="Arial" pitchFamily="34" charset="0"/>
              <a:ea typeface="ＭＳ Ｐゴシック"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B09063-82D8-4AB6-8691-B1D9EBE4EA0F}" type="slidenum">
              <a:rPr lang="en-US" sz="1200" smtClean="0"/>
              <a:pPr eaLnBrk="1" hangingPunct="1"/>
              <a:t>81</a:t>
            </a:fld>
            <a:endParaRPr lang="en-US" sz="120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We also</a:t>
            </a:r>
            <a:r>
              <a:rPr lang="en-US" baseline="0" dirty="0" smtClean="0">
                <a:latin typeface="Arial" pitchFamily="34" charset="0"/>
                <a:ea typeface="ＭＳ Ｐゴシック" pitchFamily="34" charset="-128"/>
              </a:rPr>
              <a:t> asked </a:t>
            </a:r>
            <a:r>
              <a:rPr lang="en-US" baseline="0" dirty="0" err="1" smtClean="0">
                <a:latin typeface="Arial" pitchFamily="34" charset="0"/>
                <a:ea typeface="ＭＳ Ｐゴシック" pitchFamily="34" charset="-128"/>
              </a:rPr>
              <a:t>Turkers</a:t>
            </a:r>
            <a:r>
              <a:rPr lang="en-US" baseline="0" dirty="0" smtClean="0">
                <a:latin typeface="Arial" pitchFamily="34" charset="0"/>
                <a:ea typeface="ＭＳ Ｐゴシック" pitchFamily="34" charset="-128"/>
              </a:rPr>
              <a:t> to rate the new themes. As we can see, the final optimized themes here all have higher mean ratings. </a:t>
            </a:r>
            <a:endParaRPr lang="en-US" dirty="0" smtClean="0">
              <a:latin typeface="Arial" pitchFamily="34" charset="0"/>
              <a:ea typeface="ＭＳ Ｐゴシック"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B09063-82D8-4AB6-8691-B1D9EBE4EA0F}" type="slidenum">
              <a:rPr lang="en-US" sz="1200" smtClean="0"/>
              <a:pPr eaLnBrk="1" hangingPunct="1"/>
              <a:t>82</a:t>
            </a:fld>
            <a:endParaRPr lang="en-US" sz="120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further evaluate the new themes, we performed an AB test on mechanical </a:t>
            </a:r>
            <a:r>
              <a:rPr lang="en-US" baseline="0" dirty="0" err="1" smtClean="0"/>
              <a:t>turk</a:t>
            </a:r>
            <a:r>
              <a:rPr lang="en-US" baseline="0" dirty="0" smtClean="0"/>
              <a:t>, asking users which theme they preferred. Three sets of themes were chosen: the 50 worst rated themes, the 50 best themes, and 100 random. For all sets, the optimized themes were preferred over the original.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83</a:t>
            </a:fld>
            <a:endParaRPr lang="en-US"/>
          </a:p>
        </p:txBody>
      </p:sp>
    </p:spTree>
    <p:extLst>
      <p:ext uri="{BB962C8B-B14F-4D97-AF65-F5344CB8AC3E}">
        <p14:creationId xmlns:p14="http://schemas.microsoft.com/office/powerpoint/2010/main" val="22437058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describe an algorithm that extracts 5 representative colors from an image.</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84</a:t>
            </a:fld>
            <a:endParaRPr lang="en-US"/>
          </a:p>
        </p:txBody>
      </p:sp>
    </p:spTree>
    <p:extLst>
      <p:ext uri="{BB962C8B-B14F-4D97-AF65-F5344CB8AC3E}">
        <p14:creationId xmlns:p14="http://schemas.microsoft.com/office/powerpoint/2010/main" val="41557226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simple approach here would be to do k-means clustering</a:t>
            </a:r>
            <a:r>
              <a:rPr lang="en-US" baseline="0" dirty="0" smtClean="0"/>
              <a:t> on the pixel colors.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85</a:t>
            </a:fld>
            <a:endParaRPr lang="en-US"/>
          </a:p>
        </p:txBody>
      </p:sp>
    </p:spTree>
    <p:extLst>
      <p:ext uri="{BB962C8B-B14F-4D97-AF65-F5344CB8AC3E}">
        <p14:creationId xmlns:p14="http://schemas.microsoft.com/office/powerpoint/2010/main" val="18008438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this approach ignores color compatibility, so we can’t be sure the colors will look good together. </a:t>
            </a:r>
          </a:p>
          <a:p>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86</a:t>
            </a:fld>
            <a:endParaRPr lang="en-US"/>
          </a:p>
        </p:txBody>
      </p:sp>
    </p:spTree>
    <p:extLst>
      <p:ext uri="{BB962C8B-B14F-4D97-AF65-F5344CB8AC3E}">
        <p14:creationId xmlns:p14="http://schemas.microsoft.com/office/powerpoint/2010/main" val="8652101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choose the 5 colors, we optimize an energy function that matches the image well, while also maximizing a regression score.</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87</a:t>
            </a:fld>
            <a:endParaRPr lang="en-US"/>
          </a:p>
        </p:txBody>
      </p:sp>
    </p:spTree>
    <p:extLst>
      <p:ext uri="{BB962C8B-B14F-4D97-AF65-F5344CB8AC3E}">
        <p14:creationId xmlns:p14="http://schemas.microsoft.com/office/powerpoint/2010/main" val="41267976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I’ll leave the details</a:t>
            </a:r>
            <a:r>
              <a:rPr lang="en-US" baseline="0" dirty="0" smtClean="0"/>
              <a:t> for the paper and skip to the examples.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88</a:t>
            </a:fld>
            <a:endParaRPr lang="en-US"/>
          </a:p>
        </p:txBody>
      </p:sp>
    </p:spTree>
    <p:extLst>
      <p:ext uri="{BB962C8B-B14F-4D97-AF65-F5344CB8AC3E}">
        <p14:creationId xmlns:p14="http://schemas.microsoft.com/office/powerpoint/2010/main" val="41267976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middle and right column, we can see the effect on themes without and with the compatibility model. In these examples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89</a:t>
            </a:fld>
            <a:endParaRPr lang="en-US"/>
          </a:p>
        </p:txBody>
      </p:sp>
    </p:spTree>
    <p:extLst>
      <p:ext uri="{BB962C8B-B14F-4D97-AF65-F5344CB8AC3E}">
        <p14:creationId xmlns:p14="http://schemas.microsoft.com/office/powerpoint/2010/main" val="316821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Philosophers and scientists have also long been interested in understanding color compatibility and have proposed numerous theories. </a:t>
            </a:r>
            <a:endParaRPr lang="en-US" dirty="0" smtClean="0"/>
          </a:p>
          <a:p>
            <a:endParaRPr lang="en-US" dirty="0" smtClean="0"/>
          </a:p>
          <a:p>
            <a:r>
              <a:rPr lang="en-US" dirty="0" smtClean="0"/>
              <a:t>Two centuries ago Goethe described</a:t>
            </a:r>
            <a:r>
              <a:rPr lang="en-US" baseline="0" dirty="0" smtClean="0"/>
              <a:t> complementary color theory: that colors opposite on the color wheel are compatible. So blue is compatible with orange, red is compatible with green, etc.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9</a:t>
            </a:fld>
            <a:endParaRPr lang="en-US"/>
          </a:p>
        </p:txBody>
      </p:sp>
    </p:spTree>
    <p:extLst>
      <p:ext uri="{BB962C8B-B14F-4D97-AF65-F5344CB8AC3E}">
        <p14:creationId xmlns:p14="http://schemas.microsoft.com/office/powerpoint/2010/main" val="35759319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perform an AB</a:t>
            </a:r>
            <a:r>
              <a:rPr lang="en-US" baseline="0" dirty="0" smtClean="0"/>
              <a:t> test on mechanical </a:t>
            </a:r>
            <a:r>
              <a:rPr lang="en-US" baseline="0" dirty="0" err="1" smtClean="0"/>
              <a:t>turk</a:t>
            </a:r>
            <a:r>
              <a:rPr lang="en-US" baseline="0" dirty="0" smtClean="0"/>
              <a:t>. Users saw the original image and both themes, and had to choose the theme which best represents the image. In short, themes created with our model were preferred over those without.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90</a:t>
            </a:fld>
            <a:endParaRPr lang="en-US"/>
          </a:p>
        </p:txBody>
      </p:sp>
    </p:spTree>
    <p:extLst>
      <p:ext uri="{BB962C8B-B14F-4D97-AF65-F5344CB8AC3E}">
        <p14:creationId xmlns:p14="http://schemas.microsoft.com/office/powerpoint/2010/main" val="24324765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we look at color suggestion: given 4 colors from a foreground object, suggest a compatible background color.</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91</a:t>
            </a:fld>
            <a:endParaRPr lang="en-US"/>
          </a:p>
        </p:txBody>
      </p:sp>
    </p:spTree>
    <p:extLst>
      <p:ext uri="{BB962C8B-B14F-4D97-AF65-F5344CB8AC3E}">
        <p14:creationId xmlns:p14="http://schemas.microsoft.com/office/powerpoint/2010/main" val="34397038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algorithm is quite simple: given 4 colors we choose the 5</a:t>
            </a:r>
            <a:r>
              <a:rPr lang="en-US" baseline="30000" dirty="0" smtClean="0"/>
              <a:t>th</a:t>
            </a:r>
            <a:r>
              <a:rPr lang="en-US" dirty="0" smtClean="0"/>
              <a:t> to maximize</a:t>
            </a:r>
            <a:r>
              <a:rPr lang="en-US" baseline="0" dirty="0" smtClean="0"/>
              <a:t> the regression score while also enforcing contrast with the existing colors.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92</a:t>
            </a:fld>
            <a:endParaRPr lang="en-US"/>
          </a:p>
        </p:txBody>
      </p:sp>
    </p:spTree>
    <p:extLst>
      <p:ext uri="{BB962C8B-B14F-4D97-AF65-F5344CB8AC3E}">
        <p14:creationId xmlns:p14="http://schemas.microsoft.com/office/powerpoint/2010/main" val="38195943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then iteratively search for the next best color at least a distance (</a:t>
            </a:r>
            <a:r>
              <a:rPr lang="en-US" baseline="0" dirty="0" err="1" smtClean="0"/>
              <a:t>dmin</a:t>
            </a:r>
            <a:r>
              <a:rPr lang="en-US" baseline="0" dirty="0" smtClean="0"/>
              <a:t>) away from the previous choices.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93</a:t>
            </a:fld>
            <a:endParaRPr lang="en-US"/>
          </a:p>
        </p:txBody>
      </p:sp>
    </p:spTree>
    <p:extLst>
      <p:ext uri="{BB962C8B-B14F-4D97-AF65-F5344CB8AC3E}">
        <p14:creationId xmlns:p14="http://schemas.microsoft.com/office/powerpoint/2010/main" val="33523502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top row shows a set of color suggestions from our model. The bottom row shows random suggestions (which have the same constraints on contrast from foreground and previous colors)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94</a:t>
            </a:fld>
            <a:endParaRPr lang="en-US"/>
          </a:p>
        </p:txBody>
      </p:sp>
    </p:spTree>
    <p:extLst>
      <p:ext uri="{BB962C8B-B14F-4D97-AF65-F5344CB8AC3E}">
        <p14:creationId xmlns:p14="http://schemas.microsoft.com/office/powerpoint/2010/main" val="12769211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evaluate,</a:t>
            </a:r>
            <a:r>
              <a:rPr lang="en-US" baseline="0" dirty="0" smtClean="0"/>
              <a:t> we showed users 8 designs (4 from our model, and 4 random) and asked them to select the best and worst design. The worst designs were more likely to come from the random suggestions, and the best were more likely to come from our model suggestions.</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95</a:t>
            </a:fld>
            <a:endParaRPr lang="en-US"/>
          </a:p>
        </p:txBody>
      </p:sp>
    </p:spTree>
    <p:extLst>
      <p:ext uri="{BB962C8B-B14F-4D97-AF65-F5344CB8AC3E}">
        <p14:creationId xmlns:p14="http://schemas.microsoft.com/office/powerpoint/2010/main" val="28089553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discuss some limitations of our model and future work.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96</a:t>
            </a:fld>
            <a:endParaRPr lang="en-US"/>
          </a:p>
        </p:txBody>
      </p:sp>
    </p:spTree>
    <p:extLst>
      <p:ext uri="{BB962C8B-B14F-4D97-AF65-F5344CB8AC3E}">
        <p14:creationId xmlns:p14="http://schemas.microsoft.com/office/powerpoint/2010/main" val="23927177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Firstly, feature</a:t>
            </a:r>
            <a:r>
              <a:rPr lang="en-US" baseline="0" dirty="0" smtClean="0"/>
              <a:t> weights can be quite hard to interpret and explain. Simpler models or </a:t>
            </a:r>
            <a:r>
              <a:rPr lang="en-US" i="0" baseline="0" dirty="0" smtClean="0"/>
              <a:t>rules</a:t>
            </a:r>
            <a:r>
              <a:rPr lang="en-US" baseline="0" dirty="0" smtClean="0"/>
              <a:t> for compatibility which can be </a:t>
            </a:r>
            <a:r>
              <a:rPr lang="en-US" i="1" baseline="0" dirty="0" smtClean="0"/>
              <a:t>easily explained </a:t>
            </a:r>
            <a:r>
              <a:rPr lang="en-US" baseline="0" dirty="0" smtClean="0"/>
              <a:t>are important future work.</a:t>
            </a:r>
          </a:p>
          <a:p>
            <a:endParaRPr lang="en-US" baseline="0" dirty="0" smtClean="0"/>
          </a:p>
        </p:txBody>
      </p:sp>
      <p:sp>
        <p:nvSpPr>
          <p:cNvPr id="4" name="Slide Number Placeholder 3"/>
          <p:cNvSpPr>
            <a:spLocks noGrp="1"/>
          </p:cNvSpPr>
          <p:nvPr>
            <p:ph type="sldNum" sz="quarter" idx="10"/>
          </p:nvPr>
        </p:nvSpPr>
        <p:spPr/>
        <p:txBody>
          <a:bodyPr/>
          <a:lstStyle/>
          <a:p>
            <a:fld id="{197E701F-1A2F-43B5-856F-CB2F677405B8}" type="slidenum">
              <a:rPr lang="en-US" smtClean="0"/>
              <a:t>97</a:t>
            </a:fld>
            <a:endParaRPr lang="en-US"/>
          </a:p>
        </p:txBody>
      </p:sp>
    </p:spTree>
    <p:extLst>
      <p:ext uri="{BB962C8B-B14F-4D97-AF65-F5344CB8AC3E}">
        <p14:creationId xmlns:p14="http://schemas.microsoft.com/office/powerpoint/2010/main" val="40997303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our model only deals with a few</a:t>
            </a:r>
            <a:r>
              <a:rPr lang="en-US" baseline="0" dirty="0" smtClean="0"/>
              <a:t> abstract colors, it’s difficult to apply to complicated images with many colors and 2-d spatial layouts. </a:t>
            </a:r>
            <a:endParaRPr lang="en-US" dirty="0"/>
          </a:p>
        </p:txBody>
      </p:sp>
      <p:sp>
        <p:nvSpPr>
          <p:cNvPr id="4" name="Slide Number Placeholder 3"/>
          <p:cNvSpPr>
            <a:spLocks noGrp="1"/>
          </p:cNvSpPr>
          <p:nvPr>
            <p:ph type="sldNum" sz="quarter" idx="10"/>
          </p:nvPr>
        </p:nvSpPr>
        <p:spPr/>
        <p:txBody>
          <a:bodyPr/>
          <a:lstStyle/>
          <a:p>
            <a:fld id="{197E701F-1A2F-43B5-856F-CB2F677405B8}" type="slidenum">
              <a:rPr lang="en-US" smtClean="0"/>
              <a:t>98</a:t>
            </a:fld>
            <a:endParaRPr lang="en-US"/>
          </a:p>
        </p:txBody>
      </p:sp>
    </p:spTree>
    <p:extLst>
      <p:ext uri="{BB962C8B-B14F-4D97-AF65-F5344CB8AC3E}">
        <p14:creationId xmlns:p14="http://schemas.microsoft.com/office/powerpoint/2010/main" val="458568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More fundamentally, our model has no idea how the colors are </a:t>
            </a:r>
            <a:r>
              <a:rPr lang="en-US" i="1" u="none" baseline="0" dirty="0" smtClean="0"/>
              <a:t>actually used </a:t>
            </a:r>
            <a:r>
              <a:rPr lang="en-US" baseline="0" dirty="0" smtClean="0"/>
              <a:t>in an image. Is the color used as an accent? For a background? For skin? </a:t>
            </a:r>
            <a:r>
              <a:rPr lang="en-US" dirty="0" smtClean="0"/>
              <a:t>Without</a:t>
            </a:r>
            <a:r>
              <a:rPr lang="en-US" baseline="0" dirty="0" smtClean="0"/>
              <a:t> this knowledge, color suggestions can have a very different impact, like this example where the </a:t>
            </a:r>
            <a:r>
              <a:rPr lang="en-US" i="1" baseline="0" dirty="0" smtClean="0"/>
              <a:t>same</a:t>
            </a:r>
            <a:r>
              <a:rPr lang="en-US" baseline="0" dirty="0" smtClean="0"/>
              <a:t> colors have been </a:t>
            </a:r>
            <a:r>
              <a:rPr lang="en-US" i="1" baseline="0" dirty="0" smtClean="0"/>
              <a:t>re-mapped</a:t>
            </a:r>
            <a:r>
              <a:rPr lang="en-US" baseline="0" dirty="0" smtClean="0"/>
              <a:t> to different regions.  </a:t>
            </a:r>
          </a:p>
          <a:p>
            <a:pPr marL="0" marR="0" indent="0" algn="l" defTabSz="653064"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97E701F-1A2F-43B5-856F-CB2F677405B8}" type="slidenum">
              <a:rPr lang="en-US" smtClean="0"/>
              <a:t>99</a:t>
            </a:fld>
            <a:endParaRPr lang="en-US"/>
          </a:p>
        </p:txBody>
      </p:sp>
    </p:spTree>
    <p:extLst>
      <p:ext uri="{BB962C8B-B14F-4D97-AF65-F5344CB8AC3E}">
        <p14:creationId xmlns:p14="http://schemas.microsoft.com/office/powerpoint/2010/main" val="131368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278255"/>
            <a:ext cx="6217920" cy="88201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2331720"/>
            <a:ext cx="5120640" cy="1051560"/>
          </a:xfrm>
        </p:spPr>
        <p:txBody>
          <a:bodyPr/>
          <a:lstStyle>
            <a:lvl1pPr marL="0" indent="0" algn="ctr">
              <a:buNone/>
              <a:defRPr>
                <a:solidFill>
                  <a:schemeClr val="tx1">
                    <a:tint val="75000"/>
                  </a:schemeClr>
                </a:solidFill>
              </a:defRPr>
            </a:lvl1pPr>
            <a:lvl2pPr marL="326532" indent="0" algn="ctr">
              <a:buNone/>
              <a:defRPr>
                <a:solidFill>
                  <a:schemeClr val="tx1">
                    <a:tint val="75000"/>
                  </a:schemeClr>
                </a:solidFill>
              </a:defRPr>
            </a:lvl2pPr>
            <a:lvl3pPr marL="653064" indent="0" algn="ctr">
              <a:buNone/>
              <a:defRPr>
                <a:solidFill>
                  <a:schemeClr val="tx1">
                    <a:tint val="75000"/>
                  </a:schemeClr>
                </a:solidFill>
              </a:defRPr>
            </a:lvl3pPr>
            <a:lvl4pPr marL="979597" indent="0" algn="ctr">
              <a:buNone/>
              <a:defRPr>
                <a:solidFill>
                  <a:schemeClr val="tx1">
                    <a:tint val="75000"/>
                  </a:schemeClr>
                </a:solidFill>
              </a:defRPr>
            </a:lvl4pPr>
            <a:lvl5pPr marL="1306129" indent="0" algn="ctr">
              <a:buNone/>
              <a:defRPr>
                <a:solidFill>
                  <a:schemeClr val="tx1">
                    <a:tint val="75000"/>
                  </a:schemeClr>
                </a:solidFill>
              </a:defRPr>
            </a:lvl5pPr>
            <a:lvl6pPr marL="1632661" indent="0" algn="ctr">
              <a:buNone/>
              <a:defRPr>
                <a:solidFill>
                  <a:schemeClr val="tx1">
                    <a:tint val="75000"/>
                  </a:schemeClr>
                </a:solidFill>
              </a:defRPr>
            </a:lvl6pPr>
            <a:lvl7pPr marL="1959193" indent="0" algn="ctr">
              <a:buNone/>
              <a:defRPr>
                <a:solidFill>
                  <a:schemeClr val="tx1">
                    <a:tint val="75000"/>
                  </a:schemeClr>
                </a:solidFill>
              </a:defRPr>
            </a:lvl7pPr>
            <a:lvl8pPr marL="2285726" indent="0" algn="ctr">
              <a:buNone/>
              <a:defRPr>
                <a:solidFill>
                  <a:schemeClr val="tx1">
                    <a:tint val="75000"/>
                  </a:schemeClr>
                </a:solidFill>
              </a:defRPr>
            </a:lvl8pPr>
            <a:lvl9pPr marL="26122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66DCD8-1559-42D7-8849-B67F79195DBD}" type="datetimeFigureOut">
              <a:rPr lang="en-US" smtClean="0"/>
              <a:t>8/9/2011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DB590-850C-4C05-A642-0B0C40170B31}" type="slidenum">
              <a:rPr lang="en-US" smtClean="0"/>
              <a:t>‹#›</a:t>
            </a:fld>
            <a:endParaRPr lang="en-US"/>
          </a:p>
        </p:txBody>
      </p:sp>
    </p:spTree>
    <p:extLst>
      <p:ext uri="{BB962C8B-B14F-4D97-AF65-F5344CB8AC3E}">
        <p14:creationId xmlns:p14="http://schemas.microsoft.com/office/powerpoint/2010/main" val="336770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6DCD8-1559-42D7-8849-B67F79195DBD}" type="datetimeFigureOut">
              <a:rPr lang="en-US" smtClean="0"/>
              <a:t>8/9/2011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DB590-850C-4C05-A642-0B0C40170B31}" type="slidenum">
              <a:rPr lang="en-US" smtClean="0"/>
              <a:t>‹#›</a:t>
            </a:fld>
            <a:endParaRPr lang="en-US"/>
          </a:p>
        </p:txBody>
      </p:sp>
    </p:spTree>
    <p:extLst>
      <p:ext uri="{BB962C8B-B14F-4D97-AF65-F5344CB8AC3E}">
        <p14:creationId xmlns:p14="http://schemas.microsoft.com/office/powerpoint/2010/main" val="23737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164783"/>
            <a:ext cx="1645920" cy="35109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760" y="164783"/>
            <a:ext cx="4815840" cy="35109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6DCD8-1559-42D7-8849-B67F79195DBD}" type="datetimeFigureOut">
              <a:rPr lang="en-US" smtClean="0"/>
              <a:t>8/9/2011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DB590-850C-4C05-A642-0B0C40170B31}" type="slidenum">
              <a:rPr lang="en-US" smtClean="0"/>
              <a:t>‹#›</a:t>
            </a:fld>
            <a:endParaRPr lang="en-US"/>
          </a:p>
        </p:txBody>
      </p:sp>
    </p:spTree>
    <p:extLst>
      <p:ext uri="{BB962C8B-B14F-4D97-AF65-F5344CB8AC3E}">
        <p14:creationId xmlns:p14="http://schemas.microsoft.com/office/powerpoint/2010/main" val="176912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6DCD8-1559-42D7-8849-B67F79195DBD}" type="datetimeFigureOut">
              <a:rPr lang="en-US" smtClean="0"/>
              <a:t>8/9/2011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DB590-850C-4C05-A642-0B0C40170B31}" type="slidenum">
              <a:rPr lang="en-US" smtClean="0"/>
              <a:t>‹#›</a:t>
            </a:fld>
            <a:endParaRPr lang="en-US"/>
          </a:p>
        </p:txBody>
      </p:sp>
    </p:spTree>
    <p:extLst>
      <p:ext uri="{BB962C8B-B14F-4D97-AF65-F5344CB8AC3E}">
        <p14:creationId xmlns:p14="http://schemas.microsoft.com/office/powerpoint/2010/main" val="271409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2644140"/>
            <a:ext cx="6217920" cy="817245"/>
          </a:xfrm>
        </p:spPr>
        <p:txBody>
          <a:bodyPr anchor="t"/>
          <a:lstStyle>
            <a:lvl1pPr algn="l">
              <a:defRPr sz="2900" b="1" cap="all"/>
            </a:lvl1pPr>
          </a:lstStyle>
          <a:p>
            <a:r>
              <a:rPr lang="en-US" smtClean="0"/>
              <a:t>Click to edit Master title style</a:t>
            </a:r>
            <a:endParaRPr lang="en-US"/>
          </a:p>
        </p:txBody>
      </p:sp>
      <p:sp>
        <p:nvSpPr>
          <p:cNvPr id="3" name="Text Placeholder 2"/>
          <p:cNvSpPr>
            <a:spLocks noGrp="1"/>
          </p:cNvSpPr>
          <p:nvPr>
            <p:ph type="body" idx="1"/>
          </p:nvPr>
        </p:nvSpPr>
        <p:spPr>
          <a:xfrm>
            <a:off x="577850" y="1744028"/>
            <a:ext cx="6217920" cy="900112"/>
          </a:xfrm>
        </p:spPr>
        <p:txBody>
          <a:bodyPr anchor="b"/>
          <a:lstStyle>
            <a:lvl1pPr marL="0" indent="0">
              <a:buNone/>
              <a:defRPr sz="1400">
                <a:solidFill>
                  <a:schemeClr val="tx1">
                    <a:tint val="75000"/>
                  </a:schemeClr>
                </a:solidFill>
              </a:defRPr>
            </a:lvl1pPr>
            <a:lvl2pPr marL="326532" indent="0">
              <a:buNone/>
              <a:defRPr sz="1300">
                <a:solidFill>
                  <a:schemeClr val="tx1">
                    <a:tint val="75000"/>
                  </a:schemeClr>
                </a:solidFill>
              </a:defRPr>
            </a:lvl2pPr>
            <a:lvl3pPr marL="653064" indent="0">
              <a:buNone/>
              <a:defRPr sz="1100">
                <a:solidFill>
                  <a:schemeClr val="tx1">
                    <a:tint val="75000"/>
                  </a:schemeClr>
                </a:solidFill>
              </a:defRPr>
            </a:lvl3pPr>
            <a:lvl4pPr marL="979597" indent="0">
              <a:buNone/>
              <a:defRPr sz="1000">
                <a:solidFill>
                  <a:schemeClr val="tx1">
                    <a:tint val="75000"/>
                  </a:schemeClr>
                </a:solidFill>
              </a:defRPr>
            </a:lvl4pPr>
            <a:lvl5pPr marL="1306129" indent="0">
              <a:buNone/>
              <a:defRPr sz="1000">
                <a:solidFill>
                  <a:schemeClr val="tx1">
                    <a:tint val="75000"/>
                  </a:schemeClr>
                </a:solidFill>
              </a:defRPr>
            </a:lvl5pPr>
            <a:lvl6pPr marL="1632661" indent="0">
              <a:buNone/>
              <a:defRPr sz="1000">
                <a:solidFill>
                  <a:schemeClr val="tx1">
                    <a:tint val="75000"/>
                  </a:schemeClr>
                </a:solidFill>
              </a:defRPr>
            </a:lvl6pPr>
            <a:lvl7pPr marL="1959193" indent="0">
              <a:buNone/>
              <a:defRPr sz="1000">
                <a:solidFill>
                  <a:schemeClr val="tx1">
                    <a:tint val="75000"/>
                  </a:schemeClr>
                </a:solidFill>
              </a:defRPr>
            </a:lvl7pPr>
            <a:lvl8pPr marL="2285726" indent="0">
              <a:buNone/>
              <a:defRPr sz="1000">
                <a:solidFill>
                  <a:schemeClr val="tx1">
                    <a:tint val="75000"/>
                  </a:schemeClr>
                </a:solidFill>
              </a:defRPr>
            </a:lvl8pPr>
            <a:lvl9pPr marL="2612258"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6DCD8-1559-42D7-8849-B67F79195DBD}" type="datetimeFigureOut">
              <a:rPr lang="en-US" smtClean="0"/>
              <a:t>8/9/2011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DB590-850C-4C05-A642-0B0C40170B31}" type="slidenum">
              <a:rPr lang="en-US" smtClean="0"/>
              <a:t>‹#›</a:t>
            </a:fld>
            <a:endParaRPr lang="en-US"/>
          </a:p>
        </p:txBody>
      </p:sp>
    </p:spTree>
    <p:extLst>
      <p:ext uri="{BB962C8B-B14F-4D97-AF65-F5344CB8AC3E}">
        <p14:creationId xmlns:p14="http://schemas.microsoft.com/office/powerpoint/2010/main" val="322713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960120"/>
            <a:ext cx="3230880" cy="27155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18560" y="960120"/>
            <a:ext cx="3230880" cy="27155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66DCD8-1559-42D7-8849-B67F79195DBD}" type="datetimeFigureOut">
              <a:rPr lang="en-US" smtClean="0"/>
              <a:t>8/9/2011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DB590-850C-4C05-A642-0B0C40170B31}" type="slidenum">
              <a:rPr lang="en-US" smtClean="0"/>
              <a:t>‹#›</a:t>
            </a:fld>
            <a:endParaRPr lang="en-US"/>
          </a:p>
        </p:txBody>
      </p:sp>
    </p:spTree>
    <p:extLst>
      <p:ext uri="{BB962C8B-B14F-4D97-AF65-F5344CB8AC3E}">
        <p14:creationId xmlns:p14="http://schemas.microsoft.com/office/powerpoint/2010/main" val="43967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921068"/>
            <a:ext cx="3232150" cy="383857"/>
          </a:xfrm>
        </p:spPr>
        <p:txBody>
          <a:bodyPr anchor="b"/>
          <a:lstStyle>
            <a:lvl1pPr marL="0" indent="0">
              <a:buNone/>
              <a:defRPr sz="1700" b="1"/>
            </a:lvl1pPr>
            <a:lvl2pPr marL="326532" indent="0">
              <a:buNone/>
              <a:defRPr sz="1400" b="1"/>
            </a:lvl2pPr>
            <a:lvl3pPr marL="653064" indent="0">
              <a:buNone/>
              <a:defRPr sz="1300" b="1"/>
            </a:lvl3pPr>
            <a:lvl4pPr marL="979597" indent="0">
              <a:buNone/>
              <a:defRPr sz="1100" b="1"/>
            </a:lvl4pPr>
            <a:lvl5pPr marL="1306129" indent="0">
              <a:buNone/>
              <a:defRPr sz="1100" b="1"/>
            </a:lvl5pPr>
            <a:lvl6pPr marL="1632661" indent="0">
              <a:buNone/>
              <a:defRPr sz="1100" b="1"/>
            </a:lvl6pPr>
            <a:lvl7pPr marL="1959193" indent="0">
              <a:buNone/>
              <a:defRPr sz="1100" b="1"/>
            </a:lvl7pPr>
            <a:lvl8pPr marL="2285726" indent="0">
              <a:buNone/>
              <a:defRPr sz="1100" b="1"/>
            </a:lvl8pPr>
            <a:lvl9pPr marL="261225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65760" y="1304925"/>
            <a:ext cx="3232150" cy="237077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0" y="921068"/>
            <a:ext cx="3233420" cy="383857"/>
          </a:xfrm>
        </p:spPr>
        <p:txBody>
          <a:bodyPr anchor="b"/>
          <a:lstStyle>
            <a:lvl1pPr marL="0" indent="0">
              <a:buNone/>
              <a:defRPr sz="1700" b="1"/>
            </a:lvl1pPr>
            <a:lvl2pPr marL="326532" indent="0">
              <a:buNone/>
              <a:defRPr sz="1400" b="1"/>
            </a:lvl2pPr>
            <a:lvl3pPr marL="653064" indent="0">
              <a:buNone/>
              <a:defRPr sz="1300" b="1"/>
            </a:lvl3pPr>
            <a:lvl4pPr marL="979597" indent="0">
              <a:buNone/>
              <a:defRPr sz="1100" b="1"/>
            </a:lvl4pPr>
            <a:lvl5pPr marL="1306129" indent="0">
              <a:buNone/>
              <a:defRPr sz="1100" b="1"/>
            </a:lvl5pPr>
            <a:lvl6pPr marL="1632661" indent="0">
              <a:buNone/>
              <a:defRPr sz="1100" b="1"/>
            </a:lvl6pPr>
            <a:lvl7pPr marL="1959193" indent="0">
              <a:buNone/>
              <a:defRPr sz="1100" b="1"/>
            </a:lvl7pPr>
            <a:lvl8pPr marL="2285726" indent="0">
              <a:buNone/>
              <a:defRPr sz="1100" b="1"/>
            </a:lvl8pPr>
            <a:lvl9pPr marL="261225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716020" y="1304925"/>
            <a:ext cx="3233420" cy="2370773"/>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66DCD8-1559-42D7-8849-B67F79195DBD}" type="datetimeFigureOut">
              <a:rPr lang="en-US" smtClean="0"/>
              <a:t>8/9/2011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DB590-850C-4C05-A642-0B0C40170B31}" type="slidenum">
              <a:rPr lang="en-US" smtClean="0"/>
              <a:t>‹#›</a:t>
            </a:fld>
            <a:endParaRPr lang="en-US"/>
          </a:p>
        </p:txBody>
      </p:sp>
    </p:spTree>
    <p:extLst>
      <p:ext uri="{BB962C8B-B14F-4D97-AF65-F5344CB8AC3E}">
        <p14:creationId xmlns:p14="http://schemas.microsoft.com/office/powerpoint/2010/main" val="399475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66DCD8-1559-42D7-8849-B67F79195DBD}" type="datetimeFigureOut">
              <a:rPr lang="en-US" smtClean="0"/>
              <a:t>8/9/2011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DB590-850C-4C05-A642-0B0C40170B31}" type="slidenum">
              <a:rPr lang="en-US" smtClean="0"/>
              <a:t>‹#›</a:t>
            </a:fld>
            <a:endParaRPr lang="en-US"/>
          </a:p>
        </p:txBody>
      </p:sp>
    </p:spTree>
    <p:extLst>
      <p:ext uri="{BB962C8B-B14F-4D97-AF65-F5344CB8AC3E}">
        <p14:creationId xmlns:p14="http://schemas.microsoft.com/office/powerpoint/2010/main" val="122183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6DCD8-1559-42D7-8849-B67F79195DBD}" type="datetimeFigureOut">
              <a:rPr lang="en-US" smtClean="0"/>
              <a:t>8/9/2011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DB590-850C-4C05-A642-0B0C40170B31}" type="slidenum">
              <a:rPr lang="en-US" smtClean="0"/>
              <a:t>‹#›</a:t>
            </a:fld>
            <a:endParaRPr lang="en-US"/>
          </a:p>
        </p:txBody>
      </p:sp>
    </p:spTree>
    <p:extLst>
      <p:ext uri="{BB962C8B-B14F-4D97-AF65-F5344CB8AC3E}">
        <p14:creationId xmlns:p14="http://schemas.microsoft.com/office/powerpoint/2010/main" val="79184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163830"/>
            <a:ext cx="2406650" cy="697230"/>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2860040" y="163830"/>
            <a:ext cx="4089400" cy="3511868"/>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65761" y="861060"/>
            <a:ext cx="2406650" cy="2814638"/>
          </a:xfrm>
        </p:spPr>
        <p:txBody>
          <a:bodyPr/>
          <a:lstStyle>
            <a:lvl1pPr marL="0" indent="0">
              <a:buNone/>
              <a:defRPr sz="1000"/>
            </a:lvl1pPr>
            <a:lvl2pPr marL="326532" indent="0">
              <a:buNone/>
              <a:defRPr sz="900"/>
            </a:lvl2pPr>
            <a:lvl3pPr marL="653064" indent="0">
              <a:buNone/>
              <a:defRPr sz="700"/>
            </a:lvl3pPr>
            <a:lvl4pPr marL="979597" indent="0">
              <a:buNone/>
              <a:defRPr sz="600"/>
            </a:lvl4pPr>
            <a:lvl5pPr marL="1306129" indent="0">
              <a:buNone/>
              <a:defRPr sz="600"/>
            </a:lvl5pPr>
            <a:lvl6pPr marL="1632661" indent="0">
              <a:buNone/>
              <a:defRPr sz="600"/>
            </a:lvl6pPr>
            <a:lvl7pPr marL="1959193" indent="0">
              <a:buNone/>
              <a:defRPr sz="600"/>
            </a:lvl7pPr>
            <a:lvl8pPr marL="2285726" indent="0">
              <a:buNone/>
              <a:defRPr sz="600"/>
            </a:lvl8pPr>
            <a:lvl9pPr marL="2612258"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6DCD8-1559-42D7-8849-B67F79195DBD}" type="datetimeFigureOut">
              <a:rPr lang="en-US" smtClean="0"/>
              <a:t>8/9/2011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DB590-850C-4C05-A642-0B0C40170B31}" type="slidenum">
              <a:rPr lang="en-US" smtClean="0"/>
              <a:t>‹#›</a:t>
            </a:fld>
            <a:endParaRPr lang="en-US"/>
          </a:p>
        </p:txBody>
      </p:sp>
    </p:spTree>
    <p:extLst>
      <p:ext uri="{BB962C8B-B14F-4D97-AF65-F5344CB8AC3E}">
        <p14:creationId xmlns:p14="http://schemas.microsoft.com/office/powerpoint/2010/main" val="293342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2880360"/>
            <a:ext cx="4389120" cy="340043"/>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433830" y="367665"/>
            <a:ext cx="4389120" cy="2468880"/>
          </a:xfrm>
        </p:spPr>
        <p:txBody>
          <a:bodyPr/>
          <a:lstStyle>
            <a:lvl1pPr marL="0" indent="0">
              <a:buNone/>
              <a:defRPr sz="2300"/>
            </a:lvl1pPr>
            <a:lvl2pPr marL="326532" indent="0">
              <a:buNone/>
              <a:defRPr sz="2000"/>
            </a:lvl2pPr>
            <a:lvl3pPr marL="653064" indent="0">
              <a:buNone/>
              <a:defRPr sz="1700"/>
            </a:lvl3pPr>
            <a:lvl4pPr marL="979597" indent="0">
              <a:buNone/>
              <a:defRPr sz="1400"/>
            </a:lvl4pPr>
            <a:lvl5pPr marL="1306129" indent="0">
              <a:buNone/>
              <a:defRPr sz="1400"/>
            </a:lvl5pPr>
            <a:lvl6pPr marL="1632661" indent="0">
              <a:buNone/>
              <a:defRPr sz="1400"/>
            </a:lvl6pPr>
            <a:lvl7pPr marL="1959193" indent="0">
              <a:buNone/>
              <a:defRPr sz="1400"/>
            </a:lvl7pPr>
            <a:lvl8pPr marL="2285726" indent="0">
              <a:buNone/>
              <a:defRPr sz="1400"/>
            </a:lvl8pPr>
            <a:lvl9pPr marL="2612258" indent="0">
              <a:buNone/>
              <a:defRPr sz="1400"/>
            </a:lvl9pPr>
          </a:lstStyle>
          <a:p>
            <a:endParaRPr lang="en-US"/>
          </a:p>
        </p:txBody>
      </p:sp>
      <p:sp>
        <p:nvSpPr>
          <p:cNvPr id="4" name="Text Placeholder 3"/>
          <p:cNvSpPr>
            <a:spLocks noGrp="1"/>
          </p:cNvSpPr>
          <p:nvPr>
            <p:ph type="body" sz="half" idx="2"/>
          </p:nvPr>
        </p:nvSpPr>
        <p:spPr>
          <a:xfrm>
            <a:off x="1433830" y="3220403"/>
            <a:ext cx="4389120" cy="482917"/>
          </a:xfrm>
        </p:spPr>
        <p:txBody>
          <a:bodyPr/>
          <a:lstStyle>
            <a:lvl1pPr marL="0" indent="0">
              <a:buNone/>
              <a:defRPr sz="1000"/>
            </a:lvl1pPr>
            <a:lvl2pPr marL="326532" indent="0">
              <a:buNone/>
              <a:defRPr sz="900"/>
            </a:lvl2pPr>
            <a:lvl3pPr marL="653064" indent="0">
              <a:buNone/>
              <a:defRPr sz="700"/>
            </a:lvl3pPr>
            <a:lvl4pPr marL="979597" indent="0">
              <a:buNone/>
              <a:defRPr sz="600"/>
            </a:lvl4pPr>
            <a:lvl5pPr marL="1306129" indent="0">
              <a:buNone/>
              <a:defRPr sz="600"/>
            </a:lvl5pPr>
            <a:lvl6pPr marL="1632661" indent="0">
              <a:buNone/>
              <a:defRPr sz="600"/>
            </a:lvl6pPr>
            <a:lvl7pPr marL="1959193" indent="0">
              <a:buNone/>
              <a:defRPr sz="600"/>
            </a:lvl7pPr>
            <a:lvl8pPr marL="2285726" indent="0">
              <a:buNone/>
              <a:defRPr sz="600"/>
            </a:lvl8pPr>
            <a:lvl9pPr marL="2612258"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6DCD8-1559-42D7-8849-B67F79195DBD}" type="datetimeFigureOut">
              <a:rPr lang="en-US" smtClean="0"/>
              <a:t>8/9/2011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DB590-850C-4C05-A642-0B0C40170B31}" type="slidenum">
              <a:rPr lang="en-US" smtClean="0"/>
              <a:t>‹#›</a:t>
            </a:fld>
            <a:endParaRPr lang="en-US"/>
          </a:p>
        </p:txBody>
      </p:sp>
    </p:spTree>
    <p:extLst>
      <p:ext uri="{BB962C8B-B14F-4D97-AF65-F5344CB8AC3E}">
        <p14:creationId xmlns:p14="http://schemas.microsoft.com/office/powerpoint/2010/main" val="326797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164783"/>
            <a:ext cx="6583680" cy="685800"/>
          </a:xfrm>
          <a:prstGeom prst="rect">
            <a:avLst/>
          </a:prstGeom>
        </p:spPr>
        <p:txBody>
          <a:bodyPr vert="horz" lIns="65306" tIns="32653" rIns="65306" bIns="3265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960120"/>
            <a:ext cx="6583680" cy="2715578"/>
          </a:xfrm>
          <a:prstGeom prst="rect">
            <a:avLst/>
          </a:prstGeom>
        </p:spPr>
        <p:txBody>
          <a:bodyPr vert="horz" lIns="65306" tIns="32653" rIns="65306" bIns="3265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65760" y="3813810"/>
            <a:ext cx="1706880" cy="219075"/>
          </a:xfrm>
          <a:prstGeom prst="rect">
            <a:avLst/>
          </a:prstGeom>
        </p:spPr>
        <p:txBody>
          <a:bodyPr vert="horz" lIns="65306" tIns="32653" rIns="65306" bIns="32653" rtlCol="0" anchor="ctr"/>
          <a:lstStyle>
            <a:lvl1pPr algn="l">
              <a:defRPr sz="900">
                <a:solidFill>
                  <a:schemeClr val="tx1">
                    <a:tint val="75000"/>
                  </a:schemeClr>
                </a:solidFill>
              </a:defRPr>
            </a:lvl1pPr>
          </a:lstStyle>
          <a:p>
            <a:fld id="{E266DCD8-1559-42D7-8849-B67F79195DBD}" type="datetimeFigureOut">
              <a:rPr lang="en-US" smtClean="0"/>
              <a:t>8/9/2011</a:t>
            </a:fld>
            <a:endParaRPr lang="en-US"/>
          </a:p>
        </p:txBody>
      </p:sp>
      <p:sp>
        <p:nvSpPr>
          <p:cNvPr id="5" name="Footer Placeholder 4"/>
          <p:cNvSpPr>
            <a:spLocks noGrp="1"/>
          </p:cNvSpPr>
          <p:nvPr>
            <p:ph type="ftr" sz="quarter" idx="3"/>
          </p:nvPr>
        </p:nvSpPr>
        <p:spPr>
          <a:xfrm>
            <a:off x="2499360" y="3813810"/>
            <a:ext cx="2316480" cy="219075"/>
          </a:xfrm>
          <a:prstGeom prst="rect">
            <a:avLst/>
          </a:prstGeom>
        </p:spPr>
        <p:txBody>
          <a:bodyPr vert="horz" lIns="65306" tIns="32653" rIns="65306" bIns="32653"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3813810"/>
            <a:ext cx="1706880" cy="219075"/>
          </a:xfrm>
          <a:prstGeom prst="rect">
            <a:avLst/>
          </a:prstGeom>
        </p:spPr>
        <p:txBody>
          <a:bodyPr vert="horz" lIns="65306" tIns="32653" rIns="65306" bIns="32653" rtlCol="0" anchor="ctr"/>
          <a:lstStyle>
            <a:lvl1pPr algn="r">
              <a:defRPr sz="900">
                <a:solidFill>
                  <a:schemeClr val="tx1">
                    <a:tint val="75000"/>
                  </a:schemeClr>
                </a:solidFill>
              </a:defRPr>
            </a:lvl1pPr>
          </a:lstStyle>
          <a:p>
            <a:fld id="{6C2DB590-850C-4C05-A642-0B0C40170B31}" type="slidenum">
              <a:rPr lang="en-US" smtClean="0"/>
              <a:t>‹#›</a:t>
            </a:fld>
            <a:endParaRPr lang="en-US"/>
          </a:p>
        </p:txBody>
      </p:sp>
    </p:spTree>
    <p:extLst>
      <p:ext uri="{BB962C8B-B14F-4D97-AF65-F5344CB8AC3E}">
        <p14:creationId xmlns:p14="http://schemas.microsoft.com/office/powerpoint/2010/main" val="646663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3064" rtl="0" eaLnBrk="1" latinLnBrk="0" hangingPunct="1">
        <a:spcBef>
          <a:spcPct val="0"/>
        </a:spcBef>
        <a:buNone/>
        <a:defRPr sz="3100" kern="1200">
          <a:solidFill>
            <a:schemeClr val="tx1"/>
          </a:solidFill>
          <a:latin typeface="+mj-lt"/>
          <a:ea typeface="+mj-ea"/>
          <a:cs typeface="+mj-cs"/>
        </a:defRPr>
      </a:lvl1pPr>
    </p:titleStyle>
    <p:bodyStyle>
      <a:lvl1pPr marL="174625" indent="-174625" algn="l" defTabSz="65306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396875" indent="-166688" algn="l" defTabSz="65306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573088" indent="-111125" algn="l" defTabSz="65306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739775" indent="-111125"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9395"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5927"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2460"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8992"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5524"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53064" rtl="0" eaLnBrk="1" latinLnBrk="0" hangingPunct="1">
        <a:defRPr sz="1300" kern="1200">
          <a:solidFill>
            <a:schemeClr val="tx1"/>
          </a:solidFill>
          <a:latin typeface="+mn-lt"/>
          <a:ea typeface="+mn-ea"/>
          <a:cs typeface="+mn-cs"/>
        </a:defRPr>
      </a:lvl1pPr>
      <a:lvl2pPr marL="326532" algn="l" defTabSz="653064" rtl="0" eaLnBrk="1" latinLnBrk="0" hangingPunct="1">
        <a:defRPr sz="1300" kern="1200">
          <a:solidFill>
            <a:schemeClr val="tx1"/>
          </a:solidFill>
          <a:latin typeface="+mn-lt"/>
          <a:ea typeface="+mn-ea"/>
          <a:cs typeface="+mn-cs"/>
        </a:defRPr>
      </a:lvl2pPr>
      <a:lvl3pPr marL="653064" algn="l" defTabSz="653064" rtl="0" eaLnBrk="1" latinLnBrk="0" hangingPunct="1">
        <a:defRPr sz="1300" kern="1200">
          <a:solidFill>
            <a:schemeClr val="tx1"/>
          </a:solidFill>
          <a:latin typeface="+mn-lt"/>
          <a:ea typeface="+mn-ea"/>
          <a:cs typeface="+mn-cs"/>
        </a:defRPr>
      </a:lvl3pPr>
      <a:lvl4pPr marL="979597" algn="l" defTabSz="653064" rtl="0" eaLnBrk="1" latinLnBrk="0" hangingPunct="1">
        <a:defRPr sz="1300" kern="1200">
          <a:solidFill>
            <a:schemeClr val="tx1"/>
          </a:solidFill>
          <a:latin typeface="+mn-lt"/>
          <a:ea typeface="+mn-ea"/>
          <a:cs typeface="+mn-cs"/>
        </a:defRPr>
      </a:lvl4pPr>
      <a:lvl5pPr marL="1306129" algn="l" defTabSz="653064" rtl="0" eaLnBrk="1" latinLnBrk="0" hangingPunct="1">
        <a:defRPr sz="1300" kern="1200">
          <a:solidFill>
            <a:schemeClr val="tx1"/>
          </a:solidFill>
          <a:latin typeface="+mn-lt"/>
          <a:ea typeface="+mn-ea"/>
          <a:cs typeface="+mn-cs"/>
        </a:defRPr>
      </a:lvl5pPr>
      <a:lvl6pPr marL="1632661" algn="l" defTabSz="653064" rtl="0" eaLnBrk="1" latinLnBrk="0" hangingPunct="1">
        <a:defRPr sz="1300" kern="1200">
          <a:solidFill>
            <a:schemeClr val="tx1"/>
          </a:solidFill>
          <a:latin typeface="+mn-lt"/>
          <a:ea typeface="+mn-ea"/>
          <a:cs typeface="+mn-cs"/>
        </a:defRPr>
      </a:lvl6pPr>
      <a:lvl7pPr marL="1959193" algn="l" defTabSz="653064" rtl="0" eaLnBrk="1" latinLnBrk="0" hangingPunct="1">
        <a:defRPr sz="1300" kern="1200">
          <a:solidFill>
            <a:schemeClr val="tx1"/>
          </a:solidFill>
          <a:latin typeface="+mn-lt"/>
          <a:ea typeface="+mn-ea"/>
          <a:cs typeface="+mn-cs"/>
        </a:defRPr>
      </a:lvl7pPr>
      <a:lvl8pPr marL="2285726" algn="l" defTabSz="653064" rtl="0" eaLnBrk="1" latinLnBrk="0" hangingPunct="1">
        <a:defRPr sz="1300" kern="1200">
          <a:solidFill>
            <a:schemeClr val="tx1"/>
          </a:solidFill>
          <a:latin typeface="+mn-lt"/>
          <a:ea typeface="+mn-ea"/>
          <a:cs typeface="+mn-cs"/>
        </a:defRPr>
      </a:lvl8pPr>
      <a:lvl9pPr marL="2612258" algn="l" defTabSz="65306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20.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310.png"/></Relationships>
</file>

<file path=ppt/slides/_rels/slide7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37.png"/><Relationship Id="rId7" Type="http://schemas.openxmlformats.org/officeDocument/2006/relationships/image" Target="../media/image3200.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3100.png"/><Relationship Id="rId4" Type="http://schemas.openxmlformats.org/officeDocument/2006/relationships/image" Target="../media/image36.png"/><Relationship Id="rId9" Type="http://schemas.openxmlformats.org/officeDocument/2006/relationships/image" Target="../media/image3400.png"/></Relationships>
</file>

<file path=ppt/slides/_rels/slide7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37.png"/><Relationship Id="rId7" Type="http://schemas.openxmlformats.org/officeDocument/2006/relationships/image" Target="../media/image3200.pn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3100.png"/><Relationship Id="rId11" Type="http://schemas.openxmlformats.org/officeDocument/2006/relationships/image" Target="../media/image89.png"/><Relationship Id="rId5" Type="http://schemas.openxmlformats.org/officeDocument/2006/relationships/image" Target="../media/image38.png"/><Relationship Id="rId10" Type="http://schemas.openxmlformats.org/officeDocument/2006/relationships/image" Target="../media/image88.png"/><Relationship Id="rId4" Type="http://schemas.openxmlformats.org/officeDocument/2006/relationships/image" Target="../media/image36.png"/><Relationship Id="rId9" Type="http://schemas.openxmlformats.org/officeDocument/2006/relationships/image" Target="../media/image340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440.png"/><Relationship Id="rId4" Type="http://schemas.openxmlformats.org/officeDocument/2006/relationships/image" Target="../media/image44.png"/></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8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47.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0.png"/><Relationship Id="rId10" Type="http://schemas.openxmlformats.org/officeDocument/2006/relationships/image" Target="../media/image52.png"/><Relationship Id="rId4" Type="http://schemas.openxmlformats.org/officeDocument/2006/relationships/image" Target="../media/image460.png"/><Relationship Id="rId9" Type="http://schemas.openxmlformats.org/officeDocument/2006/relationships/image" Target="../media/image51.png"/><Relationship Id="rId14" Type="http://schemas.openxmlformats.org/officeDocument/2006/relationships/image" Target="../media/image55.png"/></Relationships>
</file>

<file path=ppt/slides/_rels/slide8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47.png"/><Relationship Id="rId3" Type="http://schemas.openxmlformats.org/officeDocument/2006/relationships/image" Target="../media/image4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82.xml"/><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55.png"/></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6.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9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3.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9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8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85776" y="1295400"/>
            <a:ext cx="6345237" cy="520142"/>
          </a:xfrm>
          <a:prstGeom prst="rect">
            <a:avLst/>
          </a:prstGeom>
          <a:noFill/>
          <a:ln>
            <a:noFill/>
          </a:ln>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900" b="1" dirty="0" smtClean="0">
                <a:latin typeface="Calibri" pitchFamily="34" charset="0"/>
                <a:cs typeface="Calibri" pitchFamily="34" charset="0"/>
              </a:rPr>
              <a:t>Color Compatibility From Large Datasets</a:t>
            </a:r>
            <a:endParaRPr lang="en-US" sz="2900" b="1" dirty="0">
              <a:latin typeface="Calibri" pitchFamily="34" charset="0"/>
              <a:cs typeface="Calibri" pitchFamily="34" charset="0"/>
            </a:endParaRPr>
          </a:p>
        </p:txBody>
      </p:sp>
      <p:sp>
        <p:nvSpPr>
          <p:cNvPr id="2" name="TextBox 1"/>
          <p:cNvSpPr txBox="1"/>
          <p:nvPr/>
        </p:nvSpPr>
        <p:spPr>
          <a:xfrm>
            <a:off x="171450" y="2286000"/>
            <a:ext cx="2369431" cy="707886"/>
          </a:xfrm>
          <a:prstGeom prst="rect">
            <a:avLst/>
          </a:prstGeom>
          <a:noFill/>
        </p:spPr>
        <p:txBody>
          <a:bodyPr wrap="none" rtlCol="0">
            <a:spAutoFit/>
          </a:bodyPr>
          <a:lstStyle/>
          <a:p>
            <a:pPr algn="ctr"/>
            <a:r>
              <a:rPr lang="en-US" sz="2000" b="1" dirty="0" smtClean="0">
                <a:latin typeface="Calibri" pitchFamily="34" charset="0"/>
                <a:cs typeface="Calibri" pitchFamily="34" charset="0"/>
              </a:rPr>
              <a:t>Peter O’Donovan</a:t>
            </a:r>
          </a:p>
          <a:p>
            <a:pPr algn="ctr"/>
            <a:r>
              <a:rPr lang="en-US" sz="2000" dirty="0" smtClean="0">
                <a:latin typeface="Calibri" pitchFamily="34" charset="0"/>
                <a:cs typeface="Calibri" pitchFamily="34" charset="0"/>
              </a:rPr>
              <a:t>University of Toronto</a:t>
            </a:r>
            <a:endParaRPr lang="en-US" sz="2000" dirty="0">
              <a:latin typeface="Calibri" pitchFamily="34" charset="0"/>
              <a:cs typeface="Calibri" pitchFamily="34" charset="0"/>
            </a:endParaRPr>
          </a:p>
        </p:txBody>
      </p:sp>
      <p:sp>
        <p:nvSpPr>
          <p:cNvPr id="8" name="TextBox 7"/>
          <p:cNvSpPr txBox="1"/>
          <p:nvPr/>
        </p:nvSpPr>
        <p:spPr>
          <a:xfrm>
            <a:off x="2559931" y="2286000"/>
            <a:ext cx="2262222" cy="707886"/>
          </a:xfrm>
          <a:prstGeom prst="rect">
            <a:avLst/>
          </a:prstGeom>
          <a:noFill/>
        </p:spPr>
        <p:txBody>
          <a:bodyPr wrap="none" rtlCol="0">
            <a:spAutoFit/>
          </a:bodyPr>
          <a:lstStyle/>
          <a:p>
            <a:pPr algn="ctr"/>
            <a:r>
              <a:rPr lang="en-US" sz="2000" b="1" dirty="0" smtClean="0">
                <a:latin typeface="Calibri" pitchFamily="34" charset="0"/>
                <a:cs typeface="Calibri" pitchFamily="34" charset="0"/>
              </a:rPr>
              <a:t>Aseem Agarwala</a:t>
            </a:r>
          </a:p>
          <a:p>
            <a:pPr algn="ctr"/>
            <a:r>
              <a:rPr lang="en-US" sz="2000" dirty="0" smtClean="0">
                <a:latin typeface="Calibri" pitchFamily="34" charset="0"/>
                <a:cs typeface="Calibri" pitchFamily="34" charset="0"/>
              </a:rPr>
              <a:t>Adobe Systems, Inc.</a:t>
            </a:r>
            <a:endParaRPr lang="en-US" sz="2000" dirty="0">
              <a:latin typeface="Calibri" pitchFamily="34" charset="0"/>
              <a:cs typeface="Calibri" pitchFamily="34" charset="0"/>
            </a:endParaRPr>
          </a:p>
        </p:txBody>
      </p:sp>
      <p:sp>
        <p:nvSpPr>
          <p:cNvPr id="9" name="TextBox 8"/>
          <p:cNvSpPr txBox="1"/>
          <p:nvPr/>
        </p:nvSpPr>
        <p:spPr>
          <a:xfrm>
            <a:off x="4850728" y="2286000"/>
            <a:ext cx="2369431" cy="707886"/>
          </a:xfrm>
          <a:prstGeom prst="rect">
            <a:avLst/>
          </a:prstGeom>
          <a:noFill/>
        </p:spPr>
        <p:txBody>
          <a:bodyPr wrap="none" rtlCol="0">
            <a:spAutoFit/>
          </a:bodyPr>
          <a:lstStyle/>
          <a:p>
            <a:pPr algn="ctr"/>
            <a:r>
              <a:rPr lang="en-US" sz="2000" b="1" dirty="0" smtClean="0">
                <a:latin typeface="Calibri" pitchFamily="34" charset="0"/>
                <a:cs typeface="Calibri" pitchFamily="34" charset="0"/>
              </a:rPr>
              <a:t>Aaron Hertzmann</a:t>
            </a:r>
          </a:p>
          <a:p>
            <a:pPr algn="ctr"/>
            <a:r>
              <a:rPr lang="en-US" sz="2000" dirty="0" smtClean="0">
                <a:latin typeface="Calibri" pitchFamily="34" charset="0"/>
                <a:cs typeface="Calibri" pitchFamily="34" charset="0"/>
              </a:rPr>
              <a:t>University of Toronto</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168456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32629"/>
            <a:ext cx="6070829" cy="338554"/>
          </a:xfrm>
          <a:prstGeom prst="rect">
            <a:avLst/>
          </a:prstGeom>
          <a:noFill/>
        </p:spPr>
        <p:txBody>
          <a:bodyPr wrap="none" rtlCol="0">
            <a:spAutoFit/>
          </a:bodyPr>
          <a:lstStyle/>
          <a:p>
            <a:r>
              <a:rPr lang="en-US" sz="1600" b="1" dirty="0"/>
              <a:t>H</a:t>
            </a:r>
            <a:r>
              <a:rPr lang="en-US" sz="1600" b="1" dirty="0" smtClean="0"/>
              <a:t>ue Templates: </a:t>
            </a:r>
            <a:r>
              <a:rPr lang="en-US" sz="1600" dirty="0" smtClean="0"/>
              <a:t>relative orientations producing compatible colors</a:t>
            </a:r>
            <a:endParaRPr lang="en-US" sz="1600" dirty="0"/>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60146"/>
            <a:ext cx="16573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948" y="1160146"/>
            <a:ext cx="1651366"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160146"/>
            <a:ext cx="16573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9842" y="1158029"/>
            <a:ext cx="1659467" cy="165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255" y="2917848"/>
            <a:ext cx="1353640" cy="292388"/>
          </a:xfrm>
          <a:prstGeom prst="rect">
            <a:avLst/>
          </a:prstGeom>
          <a:noFill/>
        </p:spPr>
        <p:txBody>
          <a:bodyPr wrap="none" rtlCol="0">
            <a:spAutoFit/>
          </a:bodyPr>
          <a:lstStyle/>
          <a:p>
            <a:r>
              <a:rPr lang="en-US" dirty="0" smtClean="0"/>
              <a:t>Complementary</a:t>
            </a:r>
            <a:endParaRPr lang="en-US" dirty="0"/>
          </a:p>
        </p:txBody>
      </p:sp>
      <p:sp>
        <p:nvSpPr>
          <p:cNvPr id="9" name="TextBox 8"/>
          <p:cNvSpPr txBox="1"/>
          <p:nvPr/>
        </p:nvSpPr>
        <p:spPr>
          <a:xfrm>
            <a:off x="2130063" y="2917848"/>
            <a:ext cx="1341136" cy="292388"/>
          </a:xfrm>
          <a:prstGeom prst="rect">
            <a:avLst/>
          </a:prstGeom>
          <a:noFill/>
        </p:spPr>
        <p:txBody>
          <a:bodyPr wrap="none" rtlCol="0">
            <a:spAutoFit/>
          </a:bodyPr>
          <a:lstStyle/>
          <a:p>
            <a:r>
              <a:rPr lang="en-US" dirty="0" smtClean="0"/>
              <a:t>Monochromatic</a:t>
            </a:r>
            <a:endParaRPr lang="en-US" dirty="0"/>
          </a:p>
        </p:txBody>
      </p:sp>
      <p:sp>
        <p:nvSpPr>
          <p:cNvPr id="10" name="TextBox 9"/>
          <p:cNvSpPr txBox="1"/>
          <p:nvPr/>
        </p:nvSpPr>
        <p:spPr>
          <a:xfrm>
            <a:off x="4107747" y="2930851"/>
            <a:ext cx="943656" cy="292388"/>
          </a:xfrm>
          <a:prstGeom prst="rect">
            <a:avLst/>
          </a:prstGeom>
          <a:noFill/>
        </p:spPr>
        <p:txBody>
          <a:bodyPr wrap="none" rtlCol="0">
            <a:spAutoFit/>
          </a:bodyPr>
          <a:lstStyle/>
          <a:p>
            <a:r>
              <a:rPr lang="en-US" dirty="0" smtClean="0"/>
              <a:t>Analogous</a:t>
            </a:r>
            <a:endParaRPr lang="en-US" dirty="0"/>
          </a:p>
        </p:txBody>
      </p:sp>
      <p:sp>
        <p:nvSpPr>
          <p:cNvPr id="14" name="TextBox 13"/>
          <p:cNvSpPr txBox="1"/>
          <p:nvPr/>
        </p:nvSpPr>
        <p:spPr>
          <a:xfrm>
            <a:off x="6098623" y="2930851"/>
            <a:ext cx="562846" cy="292388"/>
          </a:xfrm>
          <a:prstGeom prst="rect">
            <a:avLst/>
          </a:prstGeom>
          <a:noFill/>
        </p:spPr>
        <p:txBody>
          <a:bodyPr wrap="none" rtlCol="0">
            <a:spAutoFit/>
          </a:bodyPr>
          <a:lstStyle/>
          <a:p>
            <a:r>
              <a:rPr lang="en-US" dirty="0" smtClean="0"/>
              <a:t>Triad</a:t>
            </a:r>
            <a:endParaRPr lang="en-US" dirty="0"/>
          </a:p>
        </p:txBody>
      </p:sp>
    </p:spTree>
    <p:extLst>
      <p:ext uri="{BB962C8B-B14F-4D97-AF65-F5344CB8AC3E}">
        <p14:creationId xmlns:p14="http://schemas.microsoft.com/office/powerpoint/2010/main" val="224920458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256871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865" y="285750"/>
            <a:ext cx="2904319"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56091" y="1832316"/>
            <a:ext cx="569259" cy="400110"/>
          </a:xfrm>
          <a:prstGeom prst="rect">
            <a:avLst/>
          </a:prstGeom>
          <a:noFill/>
        </p:spPr>
        <p:txBody>
          <a:bodyPr wrap="square" rtlCol="0">
            <a:spAutoFit/>
          </a:bodyPr>
          <a:lstStyle/>
          <a:p>
            <a:r>
              <a:rPr lang="en-US" sz="2000" b="1" dirty="0" smtClean="0"/>
              <a:t>VS</a:t>
            </a:r>
            <a:endParaRPr lang="en-US" sz="2000" b="1" dirty="0"/>
          </a:p>
        </p:txBody>
      </p:sp>
    </p:spTree>
    <p:extLst>
      <p:ext uri="{BB962C8B-B14F-4D97-AF65-F5344CB8AC3E}">
        <p14:creationId xmlns:p14="http://schemas.microsoft.com/office/powerpoint/2010/main" val="27329732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304800"/>
            <a:ext cx="6858000" cy="3429000"/>
          </a:xfrm>
        </p:spPr>
        <p:txBody>
          <a:bodyPr>
            <a:normAutofit fontScale="70000" lnSpcReduction="20000"/>
          </a:bodyPr>
          <a:lstStyle/>
          <a:p>
            <a:pPr marL="0" indent="0">
              <a:buNone/>
              <a:defRPr/>
            </a:pPr>
            <a:r>
              <a:rPr lang="en-US" sz="4000" dirty="0" smtClean="0"/>
              <a:t>Conclusions</a:t>
            </a:r>
          </a:p>
          <a:p>
            <a:pPr marL="0" indent="0">
              <a:buNone/>
              <a:defRPr/>
            </a:pPr>
            <a:endParaRPr lang="en-US" sz="2400" dirty="0" smtClean="0"/>
          </a:p>
          <a:p>
            <a:pPr marL="0" indent="0">
              <a:buNone/>
              <a:defRPr/>
            </a:pPr>
            <a:r>
              <a:rPr lang="en-US" sz="2900" dirty="0" smtClean="0"/>
              <a:t>Color preferences are subjective, but analysis reveals many overall trends</a:t>
            </a:r>
          </a:p>
          <a:p>
            <a:pPr marL="0" indent="0">
              <a:buNone/>
              <a:defRPr/>
            </a:pPr>
            <a:endParaRPr lang="en-US" sz="2900" dirty="0"/>
          </a:p>
          <a:p>
            <a:pPr marL="0" indent="0">
              <a:buNone/>
              <a:defRPr/>
            </a:pPr>
            <a:r>
              <a:rPr lang="en-US" sz="2900" dirty="0" smtClean="0"/>
              <a:t>Simple linear models can represent compatibility fairly well</a:t>
            </a:r>
          </a:p>
          <a:p>
            <a:pPr marL="0" indent="0">
              <a:buNone/>
              <a:defRPr/>
            </a:pPr>
            <a:endParaRPr lang="en-US" sz="2900" dirty="0"/>
          </a:p>
          <a:p>
            <a:pPr marL="0" indent="0">
              <a:buNone/>
              <a:defRPr/>
            </a:pPr>
            <a:r>
              <a:rPr lang="en-US" sz="2900" dirty="0" smtClean="0"/>
              <a:t>Models can be useful for color selection tasks</a:t>
            </a:r>
          </a:p>
          <a:p>
            <a:pPr marL="0" indent="0">
              <a:buNone/>
              <a:defRPr/>
            </a:pPr>
            <a:endParaRPr lang="en-US" sz="2900" dirty="0" smtClean="0"/>
          </a:p>
          <a:p>
            <a:pPr marL="0" indent="0">
              <a:buNone/>
              <a:defRPr/>
            </a:pPr>
            <a:endParaRPr lang="en-US" sz="2900" dirty="0"/>
          </a:p>
          <a:p>
            <a:pPr marL="0" indent="0">
              <a:buNone/>
              <a:defRPr/>
            </a:pPr>
            <a:r>
              <a:rPr lang="en-US" sz="2800" i="1" dirty="0" smtClean="0"/>
              <a:t>Our datasets and learned models are available online</a:t>
            </a:r>
          </a:p>
          <a:p>
            <a:pPr>
              <a:defRPr/>
            </a:pPr>
            <a:endParaRPr lang="en-US" dirty="0"/>
          </a:p>
        </p:txBody>
      </p:sp>
    </p:spTree>
    <p:extLst>
      <p:ext uri="{BB962C8B-B14F-4D97-AF65-F5344CB8AC3E}">
        <p14:creationId xmlns:p14="http://schemas.microsoft.com/office/powerpoint/2010/main" val="41545855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327" y="381000"/>
            <a:ext cx="392008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863" y="1447800"/>
            <a:ext cx="2806538" cy="692497"/>
          </a:xfrm>
          <a:prstGeom prst="rect">
            <a:avLst/>
          </a:prstGeom>
          <a:noFill/>
        </p:spPr>
        <p:txBody>
          <a:bodyPr wrap="none" rtlCol="0">
            <a:spAutoFit/>
          </a:bodyPr>
          <a:lstStyle/>
          <a:p>
            <a:r>
              <a:rPr lang="en-US" i="1" dirty="0"/>
              <a:t>Photo and Video Quality </a:t>
            </a:r>
            <a:r>
              <a:rPr lang="en-US" i="1" dirty="0" smtClean="0"/>
              <a:t>Evaluation:</a:t>
            </a:r>
          </a:p>
          <a:p>
            <a:r>
              <a:rPr lang="en-US" i="1" dirty="0" smtClean="0"/>
              <a:t>Focusing on the Subject</a:t>
            </a:r>
          </a:p>
          <a:p>
            <a:r>
              <a:rPr lang="en-US" dirty="0" err="1" smtClean="0"/>
              <a:t>Luo</a:t>
            </a:r>
            <a:r>
              <a:rPr lang="en-US" dirty="0" smtClean="0"/>
              <a:t> and Tang 2008</a:t>
            </a:r>
          </a:p>
        </p:txBody>
      </p:sp>
      <p:sp>
        <p:nvSpPr>
          <p:cNvPr id="6" name="TextBox 5"/>
          <p:cNvSpPr txBox="1"/>
          <p:nvPr/>
        </p:nvSpPr>
        <p:spPr>
          <a:xfrm>
            <a:off x="408963" y="3200400"/>
            <a:ext cx="3661387" cy="492443"/>
          </a:xfrm>
          <a:prstGeom prst="rect">
            <a:avLst/>
          </a:prstGeom>
          <a:noFill/>
        </p:spPr>
        <p:txBody>
          <a:bodyPr wrap="none" rtlCol="0">
            <a:spAutoFit/>
          </a:bodyPr>
          <a:lstStyle/>
          <a:p>
            <a:r>
              <a:rPr lang="en-US" i="1" dirty="0"/>
              <a:t>Aesthetic Visual Quality Assessment of </a:t>
            </a:r>
            <a:r>
              <a:rPr lang="en-US" i="1" dirty="0" smtClean="0"/>
              <a:t>Paintings</a:t>
            </a:r>
          </a:p>
          <a:p>
            <a:r>
              <a:rPr lang="en-US" dirty="0" smtClean="0"/>
              <a:t>Li and Chen 2009</a:t>
            </a:r>
            <a:endParaRPr lang="en-US" dirty="0"/>
          </a:p>
        </p:txBody>
      </p:sp>
      <p:sp>
        <p:nvSpPr>
          <p:cNvPr id="7" name="TextBox 6"/>
          <p:cNvSpPr txBox="1"/>
          <p:nvPr/>
        </p:nvSpPr>
        <p:spPr>
          <a:xfrm>
            <a:off x="457200" y="2438400"/>
            <a:ext cx="2489015" cy="492443"/>
          </a:xfrm>
          <a:prstGeom prst="rect">
            <a:avLst/>
          </a:prstGeom>
          <a:noFill/>
        </p:spPr>
        <p:txBody>
          <a:bodyPr wrap="none" rtlCol="0">
            <a:spAutoFit/>
          </a:bodyPr>
          <a:lstStyle/>
          <a:p>
            <a:r>
              <a:rPr lang="en-US" i="1" dirty="0" smtClean="0"/>
              <a:t>Color Harmonization for Videos</a:t>
            </a:r>
          </a:p>
          <a:p>
            <a:r>
              <a:rPr lang="en-US" dirty="0" err="1" smtClean="0"/>
              <a:t>Sawant</a:t>
            </a:r>
            <a:r>
              <a:rPr lang="en-US" dirty="0" smtClean="0"/>
              <a:t> and </a:t>
            </a:r>
            <a:r>
              <a:rPr lang="en-US" dirty="0" err="1" smtClean="0"/>
              <a:t>Mitra</a:t>
            </a:r>
            <a:r>
              <a:rPr lang="en-US" dirty="0" smtClean="0"/>
              <a:t> 2008</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999" y="2147229"/>
            <a:ext cx="2013047" cy="107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9550" y="325532"/>
            <a:ext cx="2514127" cy="117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668178"/>
            <a:ext cx="1740285" cy="492443"/>
          </a:xfrm>
          <a:prstGeom prst="rect">
            <a:avLst/>
          </a:prstGeom>
          <a:noFill/>
        </p:spPr>
        <p:txBody>
          <a:bodyPr wrap="none" rtlCol="0">
            <a:spAutoFit/>
          </a:bodyPr>
          <a:lstStyle/>
          <a:p>
            <a:r>
              <a:rPr lang="en-US" i="1" dirty="0"/>
              <a:t>Color </a:t>
            </a:r>
            <a:r>
              <a:rPr lang="en-US" i="1" dirty="0" smtClean="0"/>
              <a:t>Harmonization </a:t>
            </a:r>
          </a:p>
          <a:p>
            <a:r>
              <a:rPr lang="en-US" dirty="0" smtClean="0"/>
              <a:t>Cohen-Or  </a:t>
            </a:r>
            <a:r>
              <a:rPr lang="en-US" dirty="0"/>
              <a:t>et al. 2006</a:t>
            </a:r>
            <a:endParaRPr lang="en-US" dirty="0"/>
          </a:p>
        </p:txBody>
      </p:sp>
    </p:spTree>
    <p:extLst>
      <p:ext uri="{BB962C8B-B14F-4D97-AF65-F5344CB8AC3E}">
        <p14:creationId xmlns:p14="http://schemas.microsoft.com/office/powerpoint/2010/main" val="1851698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40" t="5893" r="342" b="68019"/>
          <a:stretch/>
        </p:blipFill>
        <p:spPr bwMode="auto">
          <a:xfrm>
            <a:off x="274320" y="502920"/>
            <a:ext cx="480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745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6333"/>
            <a:ext cx="486294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038600" y="1524000"/>
            <a:ext cx="914400" cy="1981200"/>
          </a:xfrm>
          <a:prstGeom prst="rect">
            <a:avLst/>
          </a:prstGeom>
          <a:solidFill>
            <a:srgbClr val="111111"/>
          </a:solidFill>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C1C1C"/>
              </a:solidFill>
            </a:endParaRPr>
          </a:p>
        </p:txBody>
      </p:sp>
      <p:sp>
        <p:nvSpPr>
          <p:cNvPr id="9" name="Rectangle 8"/>
          <p:cNvSpPr/>
          <p:nvPr/>
        </p:nvSpPr>
        <p:spPr>
          <a:xfrm>
            <a:off x="990600" y="3581396"/>
            <a:ext cx="3429000" cy="168911"/>
          </a:xfrm>
          <a:prstGeom prst="rect">
            <a:avLst/>
          </a:prstGeom>
          <a:solidFill>
            <a:srgbClr val="111111"/>
          </a:solidFill>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C1C1C"/>
              </a:solidFill>
            </a:endParaRPr>
          </a:p>
        </p:txBody>
      </p:sp>
      <p:sp>
        <p:nvSpPr>
          <p:cNvPr id="10" name="TextBox 9"/>
          <p:cNvSpPr txBox="1"/>
          <p:nvPr/>
        </p:nvSpPr>
        <p:spPr>
          <a:xfrm>
            <a:off x="5091546" y="609599"/>
            <a:ext cx="2299854" cy="2539157"/>
          </a:xfrm>
          <a:prstGeom prst="rect">
            <a:avLst/>
          </a:prstGeom>
          <a:noFill/>
        </p:spPr>
        <p:txBody>
          <a:bodyPr wrap="square" rtlCol="0">
            <a:spAutoFit/>
          </a:bodyPr>
          <a:lstStyle/>
          <a:p>
            <a:r>
              <a:rPr lang="en-US" sz="2000" dirty="0" smtClean="0"/>
              <a:t>Adobe </a:t>
            </a:r>
            <a:r>
              <a:rPr lang="en-US" sz="2000" dirty="0" err="1" smtClean="0"/>
              <a:t>Kuler</a:t>
            </a:r>
            <a:endParaRPr lang="en-US" sz="2000" dirty="0" smtClean="0"/>
          </a:p>
          <a:p>
            <a:endParaRPr lang="en-US" sz="2000" dirty="0"/>
          </a:p>
          <a:p>
            <a:r>
              <a:rPr lang="en-US" sz="2000" dirty="0" smtClean="0"/>
              <a:t>527,935 themes</a:t>
            </a:r>
          </a:p>
          <a:p>
            <a:endParaRPr lang="en-US" sz="2000" dirty="0"/>
          </a:p>
          <a:p>
            <a:r>
              <a:rPr lang="en-US" sz="2000" dirty="0" smtClean="0"/>
              <a:t>Ratings: 1-5 stars</a:t>
            </a:r>
          </a:p>
          <a:p>
            <a:endParaRPr lang="en-US" sz="2000" dirty="0"/>
          </a:p>
          <a:p>
            <a:endParaRPr lang="en-US" dirty="0" smtClean="0"/>
          </a:p>
          <a:p>
            <a:endParaRPr lang="en-US" dirty="0"/>
          </a:p>
          <a:p>
            <a:endParaRPr lang="en-US" dirty="0"/>
          </a:p>
        </p:txBody>
      </p:sp>
    </p:spTree>
    <p:extLst>
      <p:ext uri="{BB962C8B-B14F-4D97-AF65-F5344CB8AC3E}">
        <p14:creationId xmlns:p14="http://schemas.microsoft.com/office/powerpoint/2010/main" val="1331426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6333"/>
            <a:ext cx="486294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09800" y="1981200"/>
            <a:ext cx="1447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8600" y="1524000"/>
            <a:ext cx="914400" cy="1981200"/>
          </a:xfrm>
          <a:prstGeom prst="rect">
            <a:avLst/>
          </a:prstGeom>
          <a:solidFill>
            <a:srgbClr val="111111"/>
          </a:solidFill>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C1C1C"/>
              </a:solidFill>
            </a:endParaRPr>
          </a:p>
        </p:txBody>
      </p:sp>
      <p:sp>
        <p:nvSpPr>
          <p:cNvPr id="8" name="Rectangle 7"/>
          <p:cNvSpPr/>
          <p:nvPr/>
        </p:nvSpPr>
        <p:spPr>
          <a:xfrm>
            <a:off x="990600" y="3581396"/>
            <a:ext cx="3429000" cy="168911"/>
          </a:xfrm>
          <a:prstGeom prst="rect">
            <a:avLst/>
          </a:prstGeom>
          <a:solidFill>
            <a:srgbClr val="111111"/>
          </a:solidFill>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C1C1C"/>
              </a:solidFill>
            </a:endParaRPr>
          </a:p>
        </p:txBody>
      </p:sp>
      <p:sp>
        <p:nvSpPr>
          <p:cNvPr id="10" name="TextBox 9"/>
          <p:cNvSpPr txBox="1"/>
          <p:nvPr/>
        </p:nvSpPr>
        <p:spPr>
          <a:xfrm>
            <a:off x="5091546" y="609599"/>
            <a:ext cx="2299854" cy="2539157"/>
          </a:xfrm>
          <a:prstGeom prst="rect">
            <a:avLst/>
          </a:prstGeom>
          <a:noFill/>
        </p:spPr>
        <p:txBody>
          <a:bodyPr wrap="square" rtlCol="0">
            <a:spAutoFit/>
          </a:bodyPr>
          <a:lstStyle/>
          <a:p>
            <a:r>
              <a:rPr lang="en-US" sz="2000" dirty="0" smtClean="0"/>
              <a:t>Adobe </a:t>
            </a:r>
            <a:r>
              <a:rPr lang="en-US" sz="2000" dirty="0" err="1" smtClean="0"/>
              <a:t>Kuler</a:t>
            </a:r>
            <a:endParaRPr lang="en-US" sz="2000" dirty="0" smtClean="0"/>
          </a:p>
          <a:p>
            <a:endParaRPr lang="en-US" sz="2000" dirty="0"/>
          </a:p>
          <a:p>
            <a:r>
              <a:rPr lang="en-US" sz="2000" dirty="0" smtClean="0"/>
              <a:t>527,935 themes</a:t>
            </a:r>
          </a:p>
          <a:p>
            <a:endParaRPr lang="en-US" sz="2000" dirty="0"/>
          </a:p>
          <a:p>
            <a:r>
              <a:rPr lang="en-US" sz="2000" dirty="0" smtClean="0"/>
              <a:t>Ratings: 1-5 stars</a:t>
            </a:r>
          </a:p>
          <a:p>
            <a:endParaRPr lang="en-US" sz="2000" dirty="0"/>
          </a:p>
          <a:p>
            <a:endParaRPr lang="en-US" dirty="0" smtClean="0"/>
          </a:p>
          <a:p>
            <a:endParaRPr lang="en-US" dirty="0"/>
          </a:p>
          <a:p>
            <a:endParaRPr lang="en-US" dirty="0"/>
          </a:p>
        </p:txBody>
      </p:sp>
    </p:spTree>
    <p:extLst>
      <p:ext uri="{BB962C8B-B14F-4D97-AF65-F5344CB8AC3E}">
        <p14:creationId xmlns:p14="http://schemas.microsoft.com/office/powerpoint/2010/main" val="212589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6333"/>
            <a:ext cx="486294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92867" y="2743200"/>
            <a:ext cx="1693334"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8600" y="1524000"/>
            <a:ext cx="914400" cy="1981200"/>
          </a:xfrm>
          <a:prstGeom prst="rect">
            <a:avLst/>
          </a:prstGeom>
          <a:solidFill>
            <a:srgbClr val="111111"/>
          </a:solidFill>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C1C1C"/>
              </a:solidFill>
            </a:endParaRPr>
          </a:p>
        </p:txBody>
      </p:sp>
      <p:sp>
        <p:nvSpPr>
          <p:cNvPr id="8" name="Rectangle 7"/>
          <p:cNvSpPr/>
          <p:nvPr/>
        </p:nvSpPr>
        <p:spPr>
          <a:xfrm>
            <a:off x="990600" y="3581396"/>
            <a:ext cx="3429000" cy="168911"/>
          </a:xfrm>
          <a:prstGeom prst="rect">
            <a:avLst/>
          </a:prstGeom>
          <a:solidFill>
            <a:srgbClr val="111111"/>
          </a:solidFill>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C1C1C"/>
              </a:solidFill>
            </a:endParaRPr>
          </a:p>
        </p:txBody>
      </p:sp>
      <p:sp>
        <p:nvSpPr>
          <p:cNvPr id="9" name="TextBox 8"/>
          <p:cNvSpPr txBox="1"/>
          <p:nvPr/>
        </p:nvSpPr>
        <p:spPr>
          <a:xfrm>
            <a:off x="5091546" y="609599"/>
            <a:ext cx="2299854" cy="2539157"/>
          </a:xfrm>
          <a:prstGeom prst="rect">
            <a:avLst/>
          </a:prstGeom>
          <a:noFill/>
        </p:spPr>
        <p:txBody>
          <a:bodyPr wrap="square" rtlCol="0">
            <a:spAutoFit/>
          </a:bodyPr>
          <a:lstStyle/>
          <a:p>
            <a:r>
              <a:rPr lang="en-US" sz="2000" dirty="0" smtClean="0"/>
              <a:t>Adobe </a:t>
            </a:r>
            <a:r>
              <a:rPr lang="en-US" sz="2000" dirty="0" err="1" smtClean="0"/>
              <a:t>Kuler</a:t>
            </a:r>
            <a:endParaRPr lang="en-US" sz="2000" dirty="0" smtClean="0"/>
          </a:p>
          <a:p>
            <a:endParaRPr lang="en-US" sz="2000" dirty="0"/>
          </a:p>
          <a:p>
            <a:r>
              <a:rPr lang="en-US" sz="2000" dirty="0" smtClean="0"/>
              <a:t>527,935 themes</a:t>
            </a:r>
          </a:p>
          <a:p>
            <a:endParaRPr lang="en-US" sz="2000" dirty="0"/>
          </a:p>
          <a:p>
            <a:r>
              <a:rPr lang="en-US" sz="2000" dirty="0" smtClean="0"/>
              <a:t>Ratings: 1-5 stars</a:t>
            </a:r>
          </a:p>
          <a:p>
            <a:endParaRPr lang="en-US" sz="2000" dirty="0"/>
          </a:p>
          <a:p>
            <a:endParaRPr lang="en-US" dirty="0" smtClean="0"/>
          </a:p>
          <a:p>
            <a:endParaRPr lang="en-US" dirty="0"/>
          </a:p>
          <a:p>
            <a:endParaRPr lang="en-US" dirty="0"/>
          </a:p>
        </p:txBody>
      </p:sp>
    </p:spTree>
    <p:extLst>
      <p:ext uri="{BB962C8B-B14F-4D97-AF65-F5344CB8AC3E}">
        <p14:creationId xmlns:p14="http://schemas.microsoft.com/office/powerpoint/2010/main" val="2579936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1546" y="609599"/>
            <a:ext cx="2299854" cy="2539157"/>
          </a:xfrm>
          <a:prstGeom prst="rect">
            <a:avLst/>
          </a:prstGeom>
          <a:noFill/>
        </p:spPr>
        <p:txBody>
          <a:bodyPr wrap="square" rtlCol="0">
            <a:spAutoFit/>
          </a:bodyPr>
          <a:lstStyle/>
          <a:p>
            <a:r>
              <a:rPr lang="en-US" sz="2000" dirty="0" smtClean="0"/>
              <a:t>Adobe </a:t>
            </a:r>
            <a:r>
              <a:rPr lang="en-US" sz="2000" dirty="0" err="1" smtClean="0"/>
              <a:t>Kuler</a:t>
            </a:r>
            <a:endParaRPr lang="en-US" sz="2000" dirty="0" smtClean="0"/>
          </a:p>
          <a:p>
            <a:endParaRPr lang="en-US" sz="2000" dirty="0"/>
          </a:p>
          <a:p>
            <a:r>
              <a:rPr lang="en-US" sz="2000" dirty="0" smtClean="0"/>
              <a:t>527,935 themes</a:t>
            </a:r>
          </a:p>
          <a:p>
            <a:endParaRPr lang="en-US" sz="2000" dirty="0"/>
          </a:p>
          <a:p>
            <a:r>
              <a:rPr lang="en-US" sz="2000" dirty="0" smtClean="0"/>
              <a:t>Ratings: 1-5 stars</a:t>
            </a:r>
          </a:p>
          <a:p>
            <a:endParaRPr lang="en-US" sz="2000" dirty="0"/>
          </a:p>
          <a:p>
            <a:endParaRPr lang="en-US" dirty="0" smtClean="0"/>
          </a:p>
          <a:p>
            <a:endParaRPr lang="en-US" dirty="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6333"/>
            <a:ext cx="486294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28800" y="1524000"/>
            <a:ext cx="381000" cy="1981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8600" y="1524000"/>
            <a:ext cx="914400" cy="1981200"/>
          </a:xfrm>
          <a:prstGeom prst="rect">
            <a:avLst/>
          </a:prstGeom>
          <a:solidFill>
            <a:srgbClr val="111111"/>
          </a:solidFill>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C1C1C"/>
              </a:solidFill>
            </a:endParaRPr>
          </a:p>
        </p:txBody>
      </p:sp>
      <p:sp>
        <p:nvSpPr>
          <p:cNvPr id="8" name="Rectangle 7"/>
          <p:cNvSpPr/>
          <p:nvPr/>
        </p:nvSpPr>
        <p:spPr>
          <a:xfrm>
            <a:off x="990600" y="3581396"/>
            <a:ext cx="3429000" cy="168911"/>
          </a:xfrm>
          <a:prstGeom prst="rect">
            <a:avLst/>
          </a:prstGeom>
          <a:solidFill>
            <a:srgbClr val="111111"/>
          </a:solidFill>
          <a:ln>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1C1C1C"/>
              </a:solidFill>
            </a:endParaRPr>
          </a:p>
        </p:txBody>
      </p:sp>
    </p:spTree>
    <p:extLst>
      <p:ext uri="{BB962C8B-B14F-4D97-AF65-F5344CB8AC3E}">
        <p14:creationId xmlns:p14="http://schemas.microsoft.com/office/powerpoint/2010/main" val="1667765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14365" y="609600"/>
            <a:ext cx="2139432" cy="1938992"/>
          </a:xfrm>
          <a:prstGeom prst="rect">
            <a:avLst/>
          </a:prstGeom>
          <a:noFill/>
        </p:spPr>
        <p:txBody>
          <a:bodyPr wrap="none" rtlCol="0">
            <a:spAutoFit/>
          </a:bodyPr>
          <a:lstStyle/>
          <a:p>
            <a:r>
              <a:rPr lang="en-US" sz="2000" dirty="0" err="1" smtClean="0"/>
              <a:t>COLOURLovers</a:t>
            </a:r>
            <a:endParaRPr lang="en-US" sz="2000" dirty="0" smtClean="0"/>
          </a:p>
          <a:p>
            <a:endParaRPr lang="en-US" sz="2000" dirty="0"/>
          </a:p>
          <a:p>
            <a:r>
              <a:rPr lang="en-US" sz="2000" dirty="0"/>
              <a:t>1,672,657 </a:t>
            </a:r>
            <a:r>
              <a:rPr lang="en-US" sz="2000" dirty="0" smtClean="0"/>
              <a:t>themes</a:t>
            </a:r>
          </a:p>
          <a:p>
            <a:endParaRPr lang="en-US" sz="2000" dirty="0"/>
          </a:p>
          <a:p>
            <a:r>
              <a:rPr lang="en-US" sz="2000" dirty="0" smtClean="0"/>
              <a:t>Views and “Likes”</a:t>
            </a:r>
          </a:p>
          <a:p>
            <a:endParaRPr lang="en-US" sz="2000" dirty="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6011" r="36011"/>
          <a:stretch/>
        </p:blipFill>
        <p:spPr bwMode="auto">
          <a:xfrm>
            <a:off x="-1554480" y="227893"/>
            <a:ext cx="4876800" cy="339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656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14365" y="609600"/>
            <a:ext cx="2139432" cy="1938992"/>
          </a:xfrm>
          <a:prstGeom prst="rect">
            <a:avLst/>
          </a:prstGeom>
          <a:noFill/>
        </p:spPr>
        <p:txBody>
          <a:bodyPr wrap="none" rtlCol="0">
            <a:spAutoFit/>
          </a:bodyPr>
          <a:lstStyle/>
          <a:p>
            <a:r>
              <a:rPr lang="en-US" sz="2000" dirty="0" err="1" smtClean="0"/>
              <a:t>COLOURLovers</a:t>
            </a:r>
            <a:endParaRPr lang="en-US" sz="2000" dirty="0" smtClean="0"/>
          </a:p>
          <a:p>
            <a:endParaRPr lang="en-US" sz="2000" dirty="0"/>
          </a:p>
          <a:p>
            <a:r>
              <a:rPr lang="en-US" sz="2000" dirty="0"/>
              <a:t>1,672,657 </a:t>
            </a:r>
            <a:r>
              <a:rPr lang="en-US" sz="2000" dirty="0" smtClean="0"/>
              <a:t>themes</a:t>
            </a:r>
          </a:p>
          <a:p>
            <a:endParaRPr lang="en-US" sz="2000" dirty="0"/>
          </a:p>
          <a:p>
            <a:r>
              <a:rPr lang="en-US" sz="2000" dirty="0" smtClean="0"/>
              <a:t>Views and “Likes”</a:t>
            </a:r>
          </a:p>
          <a:p>
            <a:endParaRPr lang="en-US" sz="20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06" y="227893"/>
            <a:ext cx="4876800" cy="339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671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310640" cy="685800"/>
          </a:xfrm>
        </p:spPr>
        <p:txBody>
          <a:bodyPr/>
          <a:lstStyle/>
          <a:p>
            <a:pPr>
              <a:defRPr/>
            </a:pPr>
            <a:r>
              <a:rPr lang="en-US" dirty="0" smtClean="0">
                <a:latin typeface="+mn-lt"/>
              </a:rPr>
              <a:t>Goals</a:t>
            </a:r>
            <a:endParaRPr lang="en-US" dirty="0">
              <a:latin typeface="+mn-lt"/>
            </a:endParaRPr>
          </a:p>
        </p:txBody>
      </p:sp>
      <p:sp>
        <p:nvSpPr>
          <p:cNvPr id="3" name="Content Placeholder 2"/>
          <p:cNvSpPr>
            <a:spLocks noGrp="1"/>
          </p:cNvSpPr>
          <p:nvPr>
            <p:ph idx="1"/>
          </p:nvPr>
        </p:nvSpPr>
        <p:spPr/>
        <p:txBody>
          <a:bodyPr>
            <a:normAutofit/>
          </a:bodyPr>
          <a:lstStyle/>
          <a:p>
            <a:pPr marL="0" indent="0">
              <a:buNone/>
              <a:defRPr/>
            </a:pPr>
            <a:r>
              <a:rPr lang="en-US" dirty="0" smtClean="0"/>
              <a:t>1. </a:t>
            </a:r>
            <a:r>
              <a:rPr lang="en-US" u="sng" dirty="0" smtClean="0"/>
              <a:t>Analysis</a:t>
            </a:r>
          </a:p>
          <a:p>
            <a:pPr marL="0" indent="0">
              <a:buNone/>
              <a:defRPr/>
            </a:pPr>
            <a:r>
              <a:rPr lang="en-US" dirty="0" smtClean="0"/>
              <a:t>	</a:t>
            </a:r>
            <a:r>
              <a:rPr lang="en-US" sz="2000" dirty="0" smtClean="0"/>
              <a:t>Test hypotheses and compatibility models</a:t>
            </a:r>
          </a:p>
          <a:p>
            <a:pPr marL="0" indent="0">
              <a:buNone/>
              <a:defRPr/>
            </a:pPr>
            <a:r>
              <a:rPr lang="en-US" dirty="0" smtClean="0"/>
              <a:t>2. </a:t>
            </a:r>
            <a:r>
              <a:rPr lang="en-US" u="sng" dirty="0" smtClean="0"/>
              <a:t>Learn Models</a:t>
            </a:r>
          </a:p>
          <a:p>
            <a:pPr marL="0" indent="0">
              <a:buNone/>
              <a:defRPr/>
            </a:pPr>
            <a:r>
              <a:rPr lang="en-US" sz="2000" dirty="0" smtClean="0"/>
              <a:t>	Predict mean ratings for themes</a:t>
            </a:r>
          </a:p>
          <a:p>
            <a:pPr marL="0" indent="0">
              <a:buNone/>
              <a:defRPr/>
            </a:pPr>
            <a:r>
              <a:rPr lang="en-US" dirty="0" smtClean="0"/>
              <a:t>3. </a:t>
            </a:r>
            <a:r>
              <a:rPr lang="en-US" u="sng" dirty="0" smtClean="0"/>
              <a:t>New Applications</a:t>
            </a:r>
          </a:p>
          <a:p>
            <a:pPr marL="0" indent="0">
              <a:buNone/>
              <a:defRPr/>
            </a:pPr>
            <a:r>
              <a:rPr lang="en-US" sz="2000" dirty="0" smtClean="0"/>
              <a:t>	Develop new tools for choosing colors</a:t>
            </a:r>
          </a:p>
          <a:p>
            <a:pPr>
              <a:defRPr/>
            </a:pPr>
            <a:endParaRPr lang="en-US" dirty="0"/>
          </a:p>
        </p:txBody>
      </p:sp>
    </p:spTree>
    <p:extLst>
      <p:ext uri="{BB962C8B-B14F-4D97-AF65-F5344CB8AC3E}">
        <p14:creationId xmlns:p14="http://schemas.microsoft.com/office/powerpoint/2010/main" val="3716760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donovan\color\fastforward\80swo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1528"/>
            <a:ext cx="2438400" cy="32080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319" y="351528"/>
            <a:ext cx="1778590" cy="331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3575002"/>
            <a:ext cx="4664034" cy="400110"/>
          </a:xfrm>
          <a:prstGeom prst="rect">
            <a:avLst/>
          </a:prstGeom>
          <a:noFill/>
        </p:spPr>
        <p:txBody>
          <a:bodyPr wrap="none" rtlCol="0">
            <a:spAutoFit/>
          </a:bodyPr>
          <a:lstStyle/>
          <a:p>
            <a:r>
              <a:rPr lang="en-US" sz="2000" dirty="0" smtClean="0"/>
              <a:t>Choosing colors is hard for many people </a:t>
            </a:r>
            <a:endParaRPr lang="en-US" sz="2000" dirty="0"/>
          </a:p>
        </p:txBody>
      </p:sp>
    </p:spTree>
    <p:extLst>
      <p:ext uri="{BB962C8B-B14F-4D97-AF65-F5344CB8AC3E}">
        <p14:creationId xmlns:p14="http://schemas.microsoft.com/office/powerpoint/2010/main" val="454666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310640" cy="685800"/>
          </a:xfrm>
        </p:spPr>
        <p:txBody>
          <a:bodyPr/>
          <a:lstStyle/>
          <a:p>
            <a:pPr>
              <a:defRPr/>
            </a:pPr>
            <a:r>
              <a:rPr lang="en-US" dirty="0" smtClean="0">
                <a:latin typeface="+mn-lt"/>
              </a:rPr>
              <a:t>Goals</a:t>
            </a:r>
            <a:endParaRPr lang="en-US" dirty="0">
              <a:latin typeface="+mn-lt"/>
            </a:endParaRPr>
          </a:p>
        </p:txBody>
      </p:sp>
      <p:sp>
        <p:nvSpPr>
          <p:cNvPr id="3" name="Content Placeholder 2"/>
          <p:cNvSpPr>
            <a:spLocks noGrp="1"/>
          </p:cNvSpPr>
          <p:nvPr>
            <p:ph idx="1"/>
          </p:nvPr>
        </p:nvSpPr>
        <p:spPr/>
        <p:txBody>
          <a:bodyPr>
            <a:normAutofit/>
          </a:bodyPr>
          <a:lstStyle/>
          <a:p>
            <a:pPr marL="0" indent="0">
              <a:buNone/>
              <a:defRPr/>
            </a:pPr>
            <a:r>
              <a:rPr lang="en-US" dirty="0" smtClean="0"/>
              <a:t>1. </a:t>
            </a:r>
            <a:r>
              <a:rPr lang="en-US" u="sng" dirty="0" smtClean="0"/>
              <a:t>Analysis</a:t>
            </a:r>
          </a:p>
          <a:p>
            <a:pPr marL="0" indent="0">
              <a:buNone/>
              <a:defRPr/>
            </a:pPr>
            <a:r>
              <a:rPr lang="en-US" dirty="0" smtClean="0"/>
              <a:t>	</a:t>
            </a:r>
            <a:r>
              <a:rPr lang="en-US" sz="2000" dirty="0" smtClean="0"/>
              <a:t>Test hypotheses and compatibility models</a:t>
            </a:r>
          </a:p>
          <a:p>
            <a:pPr marL="0" indent="0">
              <a:buNone/>
              <a:defRPr/>
            </a:pPr>
            <a:r>
              <a:rPr lang="en-US" dirty="0" smtClean="0">
                <a:solidFill>
                  <a:schemeClr val="bg1">
                    <a:lumMod val="75000"/>
                  </a:schemeClr>
                </a:solidFill>
              </a:rPr>
              <a:t>2. </a:t>
            </a:r>
            <a:r>
              <a:rPr lang="en-US" u="sng" dirty="0" smtClean="0">
                <a:solidFill>
                  <a:schemeClr val="bg1">
                    <a:lumMod val="75000"/>
                  </a:schemeClr>
                </a:solidFill>
              </a:rPr>
              <a:t>Learn Models</a:t>
            </a:r>
          </a:p>
          <a:p>
            <a:pPr marL="0" indent="0">
              <a:buNone/>
              <a:defRPr/>
            </a:pPr>
            <a:r>
              <a:rPr lang="en-US" sz="2000" dirty="0" smtClean="0">
                <a:solidFill>
                  <a:schemeClr val="bg1">
                    <a:lumMod val="75000"/>
                  </a:schemeClr>
                </a:solidFill>
              </a:rPr>
              <a:t>	Predict mean ratings for themes</a:t>
            </a:r>
          </a:p>
          <a:p>
            <a:pPr marL="0" indent="0">
              <a:buNone/>
              <a:defRPr/>
            </a:pPr>
            <a:r>
              <a:rPr lang="en-US" dirty="0" smtClean="0">
                <a:solidFill>
                  <a:schemeClr val="bg1">
                    <a:lumMod val="75000"/>
                  </a:schemeClr>
                </a:solidFill>
              </a:rPr>
              <a:t>3. </a:t>
            </a:r>
            <a:r>
              <a:rPr lang="en-US" u="sng" dirty="0" smtClean="0">
                <a:solidFill>
                  <a:schemeClr val="bg1">
                    <a:lumMod val="75000"/>
                  </a:schemeClr>
                </a:solidFill>
              </a:rPr>
              <a:t>New Applications</a:t>
            </a:r>
          </a:p>
          <a:p>
            <a:pPr marL="0" indent="0">
              <a:buNone/>
              <a:defRPr/>
            </a:pPr>
            <a:r>
              <a:rPr lang="en-US" sz="2000" dirty="0" smtClean="0">
                <a:solidFill>
                  <a:schemeClr val="bg1">
                    <a:lumMod val="75000"/>
                  </a:schemeClr>
                </a:solidFill>
              </a:rPr>
              <a:t>	Develop new tools for choosing colors</a:t>
            </a:r>
          </a:p>
          <a:p>
            <a:pPr>
              <a:defRPr/>
            </a:pPr>
            <a:endParaRPr lang="en-US" dirty="0"/>
          </a:p>
        </p:txBody>
      </p:sp>
    </p:spTree>
    <p:extLst>
      <p:ext uri="{BB962C8B-B14F-4D97-AF65-F5344CB8AC3E}">
        <p14:creationId xmlns:p14="http://schemas.microsoft.com/office/powerpoint/2010/main" val="308360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16300" y="623500"/>
            <a:ext cx="3606000" cy="251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5800" y="3206859"/>
            <a:ext cx="2029017" cy="784830"/>
          </a:xfrm>
          <a:prstGeom prst="rect">
            <a:avLst/>
          </a:prstGeom>
          <a:noFill/>
        </p:spPr>
        <p:txBody>
          <a:bodyPr wrap="none" rtlCol="0">
            <a:spAutoFit/>
          </a:bodyPr>
          <a:lstStyle/>
          <a:p>
            <a:pPr lvl="1">
              <a:defRPr/>
            </a:pPr>
            <a:r>
              <a:rPr lang="en-US" sz="1600" dirty="0" smtClean="0"/>
              <a:t>104,426 </a:t>
            </a:r>
            <a:r>
              <a:rPr lang="en-US" sz="1600" dirty="0"/>
              <a:t>themes </a:t>
            </a:r>
            <a:endParaRPr lang="en-US" sz="1600" dirty="0" smtClean="0"/>
          </a:p>
          <a:p>
            <a:pPr lvl="1">
              <a:defRPr/>
            </a:pPr>
            <a:r>
              <a:rPr lang="en-US" sz="1600" dirty="0" smtClean="0"/>
              <a:t>Ratings: 1-5 stars </a:t>
            </a:r>
          </a:p>
          <a:p>
            <a:endParaRPr lang="en-US" dirty="0"/>
          </a:p>
        </p:txBody>
      </p:sp>
      <p:sp>
        <p:nvSpPr>
          <p:cNvPr id="7" name="TextBox 6"/>
          <p:cNvSpPr txBox="1"/>
          <p:nvPr/>
        </p:nvSpPr>
        <p:spPr>
          <a:xfrm>
            <a:off x="4636669" y="3206859"/>
            <a:ext cx="1959896" cy="784830"/>
          </a:xfrm>
          <a:prstGeom prst="rect">
            <a:avLst/>
          </a:prstGeom>
          <a:noFill/>
        </p:spPr>
        <p:txBody>
          <a:bodyPr wrap="none" rtlCol="0">
            <a:spAutoFit/>
          </a:bodyPr>
          <a:lstStyle/>
          <a:p>
            <a:pPr marL="0" lvl="1"/>
            <a:r>
              <a:rPr lang="en-US" sz="1600" dirty="0" smtClean="0"/>
              <a:t>383,938 themes </a:t>
            </a:r>
          </a:p>
          <a:p>
            <a:pPr marL="0" lvl="1"/>
            <a:r>
              <a:rPr lang="en-US" sz="1600" dirty="0" smtClean="0"/>
              <a:t># Views and “Likes” </a:t>
            </a:r>
          </a:p>
          <a:p>
            <a:endParaRPr lang="en-US"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3198" y="608110"/>
            <a:ext cx="2394919" cy="2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143000" y="274141"/>
            <a:ext cx="2362200" cy="400110"/>
          </a:xfrm>
          <a:prstGeom prst="rect">
            <a:avLst/>
          </a:prstGeom>
          <a:noFill/>
        </p:spPr>
        <p:txBody>
          <a:bodyPr wrap="square" rtlCol="0">
            <a:spAutoFit/>
          </a:bodyPr>
          <a:lstStyle/>
          <a:p>
            <a:r>
              <a:rPr lang="en-US" sz="2000" dirty="0" err="1" smtClean="0"/>
              <a:t>Kuler</a:t>
            </a:r>
            <a:r>
              <a:rPr lang="en-US" sz="2000" dirty="0" smtClean="0"/>
              <a:t> Dataset</a:t>
            </a:r>
            <a:endParaRPr lang="en-US" sz="2000" dirty="0"/>
          </a:p>
        </p:txBody>
      </p:sp>
      <p:sp>
        <p:nvSpPr>
          <p:cNvPr id="8" name="TextBox 7"/>
          <p:cNvSpPr txBox="1"/>
          <p:nvPr/>
        </p:nvSpPr>
        <p:spPr>
          <a:xfrm>
            <a:off x="4114800" y="294969"/>
            <a:ext cx="2873159" cy="400110"/>
          </a:xfrm>
          <a:prstGeom prst="rect">
            <a:avLst/>
          </a:prstGeom>
          <a:noFill/>
        </p:spPr>
        <p:txBody>
          <a:bodyPr wrap="none" rtlCol="0">
            <a:spAutoFit/>
          </a:bodyPr>
          <a:lstStyle/>
          <a:p>
            <a:r>
              <a:rPr lang="en-US" sz="2000" dirty="0" err="1" smtClean="0"/>
              <a:t>COLOURLovers</a:t>
            </a:r>
            <a:r>
              <a:rPr lang="en-US" sz="2000" dirty="0" smtClean="0"/>
              <a:t> Dataset</a:t>
            </a:r>
            <a:endParaRPr lang="en-US" sz="2000" dirty="0"/>
          </a:p>
        </p:txBody>
      </p:sp>
    </p:spTree>
    <p:extLst>
      <p:ext uri="{BB962C8B-B14F-4D97-AF65-F5344CB8AC3E}">
        <p14:creationId xmlns:p14="http://schemas.microsoft.com/office/powerpoint/2010/main" val="659258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9630" y="308029"/>
            <a:ext cx="3358740" cy="446276"/>
          </a:xfrm>
          <a:prstGeom prst="rect">
            <a:avLst/>
          </a:prstGeom>
          <a:noFill/>
        </p:spPr>
        <p:txBody>
          <a:bodyPr wrap="none" rtlCol="0">
            <a:spAutoFit/>
          </a:bodyPr>
          <a:lstStyle/>
          <a:p>
            <a:r>
              <a:rPr lang="en-US" sz="2300" dirty="0" smtClean="0"/>
              <a:t>Mechanical Turk dataset </a:t>
            </a:r>
            <a:endParaRPr lang="en-US" sz="2300" dirty="0"/>
          </a:p>
        </p:txBody>
      </p:sp>
      <p:sp>
        <p:nvSpPr>
          <p:cNvPr id="6" name="TextBox 5"/>
          <p:cNvSpPr txBox="1"/>
          <p:nvPr/>
        </p:nvSpPr>
        <p:spPr>
          <a:xfrm>
            <a:off x="3631523" y="1447800"/>
            <a:ext cx="2953694" cy="1015663"/>
          </a:xfrm>
          <a:prstGeom prst="rect">
            <a:avLst/>
          </a:prstGeom>
          <a:noFill/>
        </p:spPr>
        <p:txBody>
          <a:bodyPr wrap="none" rtlCol="0">
            <a:spAutoFit/>
          </a:bodyPr>
          <a:lstStyle/>
          <a:p>
            <a:r>
              <a:rPr lang="en-US" sz="2000" dirty="0" smtClean="0"/>
              <a:t>10,743 themes from </a:t>
            </a:r>
            <a:r>
              <a:rPr lang="en-US" sz="2000" dirty="0" err="1" smtClean="0"/>
              <a:t>Kuler</a:t>
            </a:r>
            <a:endParaRPr lang="en-US" sz="2000" dirty="0" smtClean="0"/>
          </a:p>
          <a:p>
            <a:r>
              <a:rPr lang="en-US" sz="2000" dirty="0" smtClean="0"/>
              <a:t>40 ratings per theme</a:t>
            </a:r>
          </a:p>
          <a:p>
            <a:r>
              <a:rPr lang="en-US" sz="2000" dirty="0" smtClean="0"/>
              <a:t>1,301 total participants</a:t>
            </a:r>
            <a:endParaRPr lang="en-US" sz="20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555" b="10427"/>
          <a:stretch/>
        </p:blipFill>
        <p:spPr bwMode="auto">
          <a:xfrm>
            <a:off x="406074" y="914400"/>
            <a:ext cx="2743200" cy="2837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646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817260" y="3543810"/>
            <a:ext cx="5334000" cy="856983"/>
          </a:xfrm>
        </p:spPr>
        <p:txBody>
          <a:bodyPr/>
          <a:lstStyle/>
          <a:p>
            <a:pPr marL="0" indent="0" algn="ctr">
              <a:buNone/>
              <a:defRPr/>
            </a:pPr>
            <a:r>
              <a:rPr lang="en-US" sz="1400" dirty="0" smtClean="0"/>
              <a:t>Overall preference for warmer hues and </a:t>
            </a:r>
            <a:r>
              <a:rPr lang="en-US" sz="1400" dirty="0" err="1" smtClean="0"/>
              <a:t>cyans</a:t>
            </a:r>
            <a:endParaRPr lang="en-US" sz="1400" dirty="0" smtClean="0"/>
          </a:p>
        </p:txBody>
      </p:sp>
      <p:pic>
        <p:nvPicPr>
          <p:cNvPr id="1638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5" t="-28" r="-7765" b="6311"/>
          <a:stretch/>
        </p:blipFill>
        <p:spPr bwMode="auto">
          <a:xfrm>
            <a:off x="1600200" y="302962"/>
            <a:ext cx="4291878" cy="299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09068" y="162867"/>
            <a:ext cx="2268442" cy="338554"/>
          </a:xfrm>
          <a:prstGeom prst="rect">
            <a:avLst/>
          </a:prstGeom>
          <a:noFill/>
        </p:spPr>
        <p:txBody>
          <a:bodyPr wrap="none" rtlCol="0">
            <a:spAutoFit/>
          </a:bodyPr>
          <a:lstStyle/>
          <a:p>
            <a:r>
              <a:rPr lang="en-US" sz="1600" dirty="0" smtClean="0"/>
              <a:t>Histogram of hue usage</a:t>
            </a:r>
            <a:endParaRPr lang="en-US" sz="1600" dirty="0"/>
          </a:p>
        </p:txBody>
      </p:sp>
      <p:sp>
        <p:nvSpPr>
          <p:cNvPr id="2" name="TextBox 1"/>
          <p:cNvSpPr txBox="1"/>
          <p:nvPr/>
        </p:nvSpPr>
        <p:spPr>
          <a:xfrm>
            <a:off x="3299889" y="3302194"/>
            <a:ext cx="486800" cy="292388"/>
          </a:xfrm>
          <a:prstGeom prst="rect">
            <a:avLst/>
          </a:prstGeom>
          <a:noFill/>
        </p:spPr>
        <p:txBody>
          <a:bodyPr wrap="none" rtlCol="0">
            <a:spAutoFit/>
          </a:bodyPr>
          <a:lstStyle/>
          <a:p>
            <a:r>
              <a:rPr lang="en-US" dirty="0" smtClean="0"/>
              <a:t>Hue</a:t>
            </a:r>
            <a:endParaRPr lang="en-US" dirty="0"/>
          </a:p>
        </p:txBody>
      </p:sp>
      <p:sp>
        <p:nvSpPr>
          <p:cNvPr id="3" name="TextBox 2"/>
          <p:cNvSpPr txBox="1"/>
          <p:nvPr/>
        </p:nvSpPr>
        <p:spPr>
          <a:xfrm>
            <a:off x="304800" y="1641080"/>
            <a:ext cx="1447800" cy="292388"/>
          </a:xfrm>
          <a:prstGeom prst="rect">
            <a:avLst/>
          </a:prstGeom>
          <a:noFill/>
        </p:spPr>
        <p:txBody>
          <a:bodyPr wrap="square" rtlCol="0">
            <a:spAutoFit/>
          </a:bodyPr>
          <a:lstStyle/>
          <a:p>
            <a:r>
              <a:rPr lang="en-US" dirty="0" smtClean="0"/>
              <a:t>% of all themes </a:t>
            </a:r>
            <a:endParaRPr lang="en-US" dirty="0"/>
          </a:p>
        </p:txBody>
      </p:sp>
    </p:spTree>
    <p:extLst>
      <p:ext uri="{BB962C8B-B14F-4D97-AF65-F5344CB8AC3E}">
        <p14:creationId xmlns:p14="http://schemas.microsoft.com/office/powerpoint/2010/main" val="210617737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11617"/>
            <a:ext cx="3764107" cy="338554"/>
          </a:xfrm>
          <a:prstGeom prst="rect">
            <a:avLst/>
          </a:prstGeom>
          <a:noFill/>
        </p:spPr>
        <p:txBody>
          <a:bodyPr wrap="none" rtlCol="0">
            <a:spAutoFit/>
          </a:bodyPr>
          <a:lstStyle/>
          <a:p>
            <a:r>
              <a:rPr lang="en-US" sz="1600" dirty="0" smtClean="0"/>
              <a:t>Mean rating for themes containing a hue</a:t>
            </a:r>
            <a:endParaRPr lang="en-US" sz="1600" dirty="0"/>
          </a:p>
        </p:txBody>
      </p:sp>
      <p:sp>
        <p:nvSpPr>
          <p:cNvPr id="5" name="Content Placeholder 4"/>
          <p:cNvSpPr txBox="1">
            <a:spLocks/>
          </p:cNvSpPr>
          <p:nvPr/>
        </p:nvSpPr>
        <p:spPr>
          <a:xfrm>
            <a:off x="891453" y="3557019"/>
            <a:ext cx="5334000" cy="856983"/>
          </a:xfrm>
          <a:prstGeom prst="rect">
            <a:avLst/>
          </a:prstGeom>
        </p:spPr>
        <p:txBody>
          <a:bodyPr vert="horz" lIns="65306" tIns="32653" rIns="65306" bIns="32653" rtlCol="0">
            <a:normAutofit/>
          </a:bodyPr>
          <a:lstStyle>
            <a:lvl1pPr marL="244899" indent="-244899" algn="l" defTabSz="65306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615" indent="-204083" algn="l" defTabSz="65306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6331" indent="-163266" algn="l" defTabSz="65306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863"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9395"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5927"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2460"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8992"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5524"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defRPr/>
            </a:pPr>
            <a:r>
              <a:rPr lang="en-US" sz="1400" dirty="0" smtClean="0"/>
              <a:t>Overall preference for warmer hues and </a:t>
            </a:r>
            <a:r>
              <a:rPr lang="en-US" sz="1400" dirty="0" err="1" smtClean="0"/>
              <a:t>cyans</a:t>
            </a:r>
            <a:endParaRPr lang="en-US" sz="1400" dirty="0" smtClean="0"/>
          </a:p>
        </p:txBody>
      </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27" r="-5427" b="6049"/>
          <a:stretch/>
        </p:blipFill>
        <p:spPr bwMode="auto">
          <a:xfrm>
            <a:off x="1691640" y="450171"/>
            <a:ext cx="3963988" cy="288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15053" y="3330531"/>
            <a:ext cx="486800" cy="292388"/>
          </a:xfrm>
          <a:prstGeom prst="rect">
            <a:avLst/>
          </a:prstGeom>
          <a:noFill/>
        </p:spPr>
        <p:txBody>
          <a:bodyPr wrap="none" rtlCol="0">
            <a:spAutoFit/>
          </a:bodyPr>
          <a:lstStyle/>
          <a:p>
            <a:r>
              <a:rPr lang="en-US" dirty="0" smtClean="0"/>
              <a:t>Hue</a:t>
            </a:r>
            <a:endParaRPr lang="en-US" dirty="0"/>
          </a:p>
        </p:txBody>
      </p:sp>
      <p:sp>
        <p:nvSpPr>
          <p:cNvPr id="6" name="TextBox 5"/>
          <p:cNvSpPr txBox="1"/>
          <p:nvPr/>
        </p:nvSpPr>
        <p:spPr>
          <a:xfrm>
            <a:off x="533400" y="1498755"/>
            <a:ext cx="1447800" cy="292388"/>
          </a:xfrm>
          <a:prstGeom prst="rect">
            <a:avLst/>
          </a:prstGeom>
          <a:noFill/>
        </p:spPr>
        <p:txBody>
          <a:bodyPr wrap="square" rtlCol="0">
            <a:spAutoFit/>
          </a:bodyPr>
          <a:lstStyle/>
          <a:p>
            <a:r>
              <a:rPr lang="en-US" dirty="0" smtClean="0"/>
              <a:t>Mean Rating</a:t>
            </a:r>
            <a:endParaRPr lang="en-US" dirty="0"/>
          </a:p>
        </p:txBody>
      </p:sp>
    </p:spTree>
    <p:extLst>
      <p:ext uri="{BB962C8B-B14F-4D97-AF65-F5344CB8AC3E}">
        <p14:creationId xmlns:p14="http://schemas.microsoft.com/office/powerpoint/2010/main" val="135631913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2795" y="422718"/>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4"/>
          <p:cNvSpPr txBox="1">
            <a:spLocks noChangeArrowheads="1"/>
          </p:cNvSpPr>
          <p:nvPr/>
        </p:nvSpPr>
        <p:spPr bwMode="auto">
          <a:xfrm>
            <a:off x="485721" y="3256788"/>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smtClean="0"/>
              <a:t> </a:t>
            </a:r>
            <a:endParaRPr lang="en-US" sz="1800" b="1" dirty="0"/>
          </a:p>
        </p:txBody>
      </p:sp>
      <p:sp>
        <p:nvSpPr>
          <p:cNvPr id="4" name="TextBox 3"/>
          <p:cNvSpPr txBox="1"/>
          <p:nvPr/>
        </p:nvSpPr>
        <p:spPr>
          <a:xfrm>
            <a:off x="1999176" y="76200"/>
            <a:ext cx="3321550" cy="338554"/>
          </a:xfrm>
          <a:prstGeom prst="rect">
            <a:avLst/>
          </a:prstGeom>
          <a:noFill/>
        </p:spPr>
        <p:txBody>
          <a:bodyPr wrap="none" rtlCol="0">
            <a:spAutoFit/>
          </a:bodyPr>
          <a:lstStyle/>
          <a:p>
            <a:r>
              <a:rPr lang="en-US" sz="1600" dirty="0" smtClean="0"/>
              <a:t>Histogram of </a:t>
            </a:r>
            <a:r>
              <a:rPr lang="en-US" sz="1600" dirty="0"/>
              <a:t>h</a:t>
            </a:r>
            <a:r>
              <a:rPr lang="en-US" sz="1600" dirty="0" smtClean="0"/>
              <a:t>ue adjacency (</a:t>
            </a:r>
            <a:r>
              <a:rPr lang="en-US" sz="1600" dirty="0" err="1" smtClean="0"/>
              <a:t>Kuler</a:t>
            </a:r>
            <a:r>
              <a:rPr lang="en-US" sz="1600" dirty="0" smtClean="0"/>
              <a:t>)</a:t>
            </a:r>
            <a:endParaRPr lang="en-US" sz="1600" dirty="0"/>
          </a:p>
        </p:txBody>
      </p:sp>
    </p:spTree>
    <p:extLst>
      <p:ext uri="{BB962C8B-B14F-4D97-AF65-F5344CB8AC3E}">
        <p14:creationId xmlns:p14="http://schemas.microsoft.com/office/powerpoint/2010/main" val="2216671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2795" y="422718"/>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4"/>
          <p:cNvSpPr txBox="1">
            <a:spLocks noChangeArrowheads="1"/>
          </p:cNvSpPr>
          <p:nvPr/>
        </p:nvSpPr>
        <p:spPr bwMode="auto">
          <a:xfrm>
            <a:off x="485721" y="3256788"/>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smtClean="0"/>
              <a:t> </a:t>
            </a:r>
            <a:endParaRPr lang="en-US" sz="1800" b="1" dirty="0"/>
          </a:p>
        </p:txBody>
      </p:sp>
      <p:sp>
        <p:nvSpPr>
          <p:cNvPr id="12" name="Rectangle 11"/>
          <p:cNvSpPr/>
          <p:nvPr/>
        </p:nvSpPr>
        <p:spPr>
          <a:xfrm>
            <a:off x="1653075" y="3285138"/>
            <a:ext cx="514701" cy="703754"/>
          </a:xfrm>
          <a:prstGeom prst="rect">
            <a:avLst/>
          </a:prstGeom>
          <a:solidFill>
            <a:srgbClr val="FC8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90800" y="470697"/>
            <a:ext cx="183355" cy="2601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a:off x="2599952" y="3127591"/>
            <a:ext cx="166588" cy="181993"/>
          </a:xfrm>
          <a:prstGeom prst="ellipse">
            <a:avLst/>
          </a:prstGeom>
          <a:solidFill>
            <a:srgbClr val="FC8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99176" y="76200"/>
            <a:ext cx="3321550" cy="338554"/>
          </a:xfrm>
          <a:prstGeom prst="rect">
            <a:avLst/>
          </a:prstGeom>
          <a:noFill/>
        </p:spPr>
        <p:txBody>
          <a:bodyPr wrap="none" rtlCol="0">
            <a:spAutoFit/>
          </a:bodyPr>
          <a:lstStyle/>
          <a:p>
            <a:r>
              <a:rPr lang="en-US" sz="1600" dirty="0" smtClean="0"/>
              <a:t>Histogram of </a:t>
            </a:r>
            <a:r>
              <a:rPr lang="en-US" sz="1600" dirty="0"/>
              <a:t>h</a:t>
            </a:r>
            <a:r>
              <a:rPr lang="en-US" sz="1600" dirty="0" smtClean="0"/>
              <a:t>ue adjacency (</a:t>
            </a:r>
            <a:r>
              <a:rPr lang="en-US" sz="1600" dirty="0" err="1" smtClean="0"/>
              <a:t>Kuler</a:t>
            </a:r>
            <a:r>
              <a:rPr lang="en-US" sz="1600" dirty="0" smtClean="0"/>
              <a:t>)</a:t>
            </a:r>
            <a:endParaRPr lang="en-US" sz="1600" dirty="0"/>
          </a:p>
        </p:txBody>
      </p:sp>
    </p:spTree>
    <p:extLst>
      <p:ext uri="{BB962C8B-B14F-4D97-AF65-F5344CB8AC3E}">
        <p14:creationId xmlns:p14="http://schemas.microsoft.com/office/powerpoint/2010/main" val="1881233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2795" y="422718"/>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4"/>
          <p:cNvSpPr txBox="1">
            <a:spLocks noChangeArrowheads="1"/>
          </p:cNvSpPr>
          <p:nvPr/>
        </p:nvSpPr>
        <p:spPr bwMode="auto">
          <a:xfrm>
            <a:off x="485721" y="3256788"/>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smtClean="0"/>
              <a:t> </a:t>
            </a:r>
            <a:endParaRPr lang="en-US" sz="1800" b="1" dirty="0"/>
          </a:p>
        </p:txBody>
      </p:sp>
      <p:sp>
        <p:nvSpPr>
          <p:cNvPr id="6" name="Rectangle 5"/>
          <p:cNvSpPr/>
          <p:nvPr/>
        </p:nvSpPr>
        <p:spPr>
          <a:xfrm>
            <a:off x="2590800" y="470697"/>
            <a:ext cx="183355" cy="2601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2789423" y="2133600"/>
            <a:ext cx="166588" cy="18199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H="1">
            <a:off x="2789423" y="1816257"/>
            <a:ext cx="166588" cy="181993"/>
          </a:xfrm>
          <a:prstGeom prst="ellipse">
            <a:avLst/>
          </a:prstGeom>
          <a:solidFill>
            <a:srgbClr val="01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67776" y="3285138"/>
            <a:ext cx="514701" cy="7037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53075" y="3285138"/>
            <a:ext cx="514701" cy="703754"/>
          </a:xfrm>
          <a:prstGeom prst="rect">
            <a:avLst/>
          </a:prstGeom>
          <a:solidFill>
            <a:srgbClr val="FC8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49771" y="3274243"/>
            <a:ext cx="514701" cy="703754"/>
          </a:xfrm>
          <a:prstGeom prst="rect">
            <a:avLst/>
          </a:prstGeom>
          <a:solidFill>
            <a:srgbClr val="01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45122" y="3274243"/>
            <a:ext cx="514701" cy="703754"/>
          </a:xfrm>
          <a:prstGeom prst="rect">
            <a:avLst/>
          </a:prstGeom>
          <a:solidFill>
            <a:srgbClr val="FC8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89423" y="3553739"/>
            <a:ext cx="1512145" cy="292388"/>
          </a:xfrm>
          <a:prstGeom prst="rect">
            <a:avLst/>
          </a:prstGeom>
          <a:noFill/>
        </p:spPr>
        <p:txBody>
          <a:bodyPr wrap="none" rtlCol="0">
            <a:spAutoFit/>
          </a:bodyPr>
          <a:lstStyle/>
          <a:p>
            <a:r>
              <a:rPr lang="en-US" dirty="0" smtClean="0"/>
              <a:t>is more likely than</a:t>
            </a:r>
            <a:endParaRPr lang="en-US" dirty="0"/>
          </a:p>
        </p:txBody>
      </p:sp>
      <p:sp>
        <p:nvSpPr>
          <p:cNvPr id="17" name="Oval 16"/>
          <p:cNvSpPr/>
          <p:nvPr/>
        </p:nvSpPr>
        <p:spPr>
          <a:xfrm flipH="1">
            <a:off x="2599952" y="3127591"/>
            <a:ext cx="166588" cy="181993"/>
          </a:xfrm>
          <a:prstGeom prst="ellipse">
            <a:avLst/>
          </a:prstGeom>
          <a:solidFill>
            <a:srgbClr val="FC8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99176" y="76200"/>
            <a:ext cx="3321550" cy="338554"/>
          </a:xfrm>
          <a:prstGeom prst="rect">
            <a:avLst/>
          </a:prstGeom>
          <a:noFill/>
        </p:spPr>
        <p:txBody>
          <a:bodyPr wrap="none" rtlCol="0">
            <a:spAutoFit/>
          </a:bodyPr>
          <a:lstStyle/>
          <a:p>
            <a:r>
              <a:rPr lang="en-US" sz="1600" dirty="0" smtClean="0"/>
              <a:t>Histogram of </a:t>
            </a:r>
            <a:r>
              <a:rPr lang="en-US" sz="1600" dirty="0"/>
              <a:t>h</a:t>
            </a:r>
            <a:r>
              <a:rPr lang="en-US" sz="1600" dirty="0" smtClean="0"/>
              <a:t>ue adjacency (</a:t>
            </a:r>
            <a:r>
              <a:rPr lang="en-US" sz="1600" dirty="0" err="1" smtClean="0"/>
              <a:t>Kuler</a:t>
            </a:r>
            <a:r>
              <a:rPr lang="en-US" sz="1600" dirty="0" smtClean="0"/>
              <a:t>)</a:t>
            </a:r>
            <a:endParaRPr lang="en-US" sz="1600" dirty="0"/>
          </a:p>
        </p:txBody>
      </p:sp>
    </p:spTree>
    <p:extLst>
      <p:ext uri="{BB962C8B-B14F-4D97-AF65-F5344CB8AC3E}">
        <p14:creationId xmlns:p14="http://schemas.microsoft.com/office/powerpoint/2010/main" val="2888274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2795" y="422718"/>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71600" y="3180205"/>
            <a:ext cx="2217402" cy="369332"/>
          </a:xfrm>
          <a:prstGeom prst="rect">
            <a:avLst/>
          </a:prstGeom>
          <a:noFill/>
        </p:spPr>
        <p:txBody>
          <a:bodyPr wrap="none" rtlCol="0">
            <a:spAutoFit/>
          </a:bodyPr>
          <a:lstStyle/>
          <a:p>
            <a:r>
              <a:rPr lang="en-US" sz="1800" dirty="0"/>
              <a:t>Significant </a:t>
            </a:r>
            <a:r>
              <a:rPr lang="en-US" sz="1800" dirty="0" smtClean="0"/>
              <a:t>structure</a:t>
            </a:r>
          </a:p>
        </p:txBody>
      </p:sp>
      <p:sp>
        <p:nvSpPr>
          <p:cNvPr id="8" name="TextBox 7"/>
          <p:cNvSpPr txBox="1"/>
          <p:nvPr/>
        </p:nvSpPr>
        <p:spPr>
          <a:xfrm>
            <a:off x="1999176" y="76200"/>
            <a:ext cx="3321550" cy="338554"/>
          </a:xfrm>
          <a:prstGeom prst="rect">
            <a:avLst/>
          </a:prstGeom>
          <a:noFill/>
        </p:spPr>
        <p:txBody>
          <a:bodyPr wrap="none" rtlCol="0">
            <a:spAutoFit/>
          </a:bodyPr>
          <a:lstStyle/>
          <a:p>
            <a:r>
              <a:rPr lang="en-US" sz="1600" dirty="0" smtClean="0"/>
              <a:t>Histogram of </a:t>
            </a:r>
            <a:r>
              <a:rPr lang="en-US" sz="1600" dirty="0"/>
              <a:t>h</a:t>
            </a:r>
            <a:r>
              <a:rPr lang="en-US" sz="1600" dirty="0" smtClean="0"/>
              <a:t>ue adjacency (</a:t>
            </a:r>
            <a:r>
              <a:rPr lang="en-US" sz="1600" dirty="0" err="1" smtClean="0"/>
              <a:t>Kuler</a:t>
            </a:r>
            <a:r>
              <a:rPr lang="en-US" sz="1600" dirty="0" smtClean="0"/>
              <a:t>)</a:t>
            </a:r>
            <a:endParaRPr lang="en-US" sz="1600" dirty="0"/>
          </a:p>
        </p:txBody>
      </p:sp>
    </p:spTree>
    <p:extLst>
      <p:ext uri="{BB962C8B-B14F-4D97-AF65-F5344CB8AC3E}">
        <p14:creationId xmlns:p14="http://schemas.microsoft.com/office/powerpoint/2010/main" val="625044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2795" y="422718"/>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71600" y="3180205"/>
            <a:ext cx="3813929" cy="646331"/>
          </a:xfrm>
          <a:prstGeom prst="rect">
            <a:avLst/>
          </a:prstGeom>
          <a:noFill/>
        </p:spPr>
        <p:txBody>
          <a:bodyPr wrap="none" rtlCol="0">
            <a:spAutoFit/>
          </a:bodyPr>
          <a:lstStyle/>
          <a:p>
            <a:r>
              <a:rPr lang="en-US" sz="1800" dirty="0" smtClean="0"/>
              <a:t>Significant structure</a:t>
            </a:r>
          </a:p>
          <a:p>
            <a:r>
              <a:rPr lang="en-US" sz="1800" dirty="0"/>
              <a:t>Warm hues pair well with each </a:t>
            </a:r>
            <a:r>
              <a:rPr lang="en-US" sz="1800" dirty="0" smtClean="0"/>
              <a:t>other</a:t>
            </a:r>
          </a:p>
        </p:txBody>
      </p:sp>
      <p:sp>
        <p:nvSpPr>
          <p:cNvPr id="6" name="Rectangle 5"/>
          <p:cNvSpPr/>
          <p:nvPr/>
        </p:nvSpPr>
        <p:spPr>
          <a:xfrm>
            <a:off x="2362200" y="2057400"/>
            <a:ext cx="1066800" cy="990600"/>
          </a:xfrm>
          <a:prstGeom prst="rect">
            <a:avLst/>
          </a:prstGeom>
          <a:noFill/>
          <a:ln>
            <a:solidFill>
              <a:srgbClr val="FC2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67280" y="1219199"/>
            <a:ext cx="1066800" cy="457201"/>
          </a:xfrm>
          <a:prstGeom prst="rect">
            <a:avLst/>
          </a:prstGeom>
          <a:noFill/>
          <a:ln>
            <a:solidFill>
              <a:srgbClr val="FC2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99176" y="76200"/>
            <a:ext cx="3321550" cy="338554"/>
          </a:xfrm>
          <a:prstGeom prst="rect">
            <a:avLst/>
          </a:prstGeom>
          <a:noFill/>
        </p:spPr>
        <p:txBody>
          <a:bodyPr wrap="none" rtlCol="0">
            <a:spAutoFit/>
          </a:bodyPr>
          <a:lstStyle/>
          <a:p>
            <a:r>
              <a:rPr lang="en-US" sz="1600" dirty="0" smtClean="0"/>
              <a:t>Histogram of </a:t>
            </a:r>
            <a:r>
              <a:rPr lang="en-US" sz="1600" dirty="0"/>
              <a:t>h</a:t>
            </a:r>
            <a:r>
              <a:rPr lang="en-US" sz="1600" dirty="0" smtClean="0"/>
              <a:t>ue adjacency (</a:t>
            </a:r>
            <a:r>
              <a:rPr lang="en-US" sz="1600" dirty="0" err="1" smtClean="0"/>
              <a:t>Kuler</a:t>
            </a:r>
            <a:r>
              <a:rPr lang="en-US" sz="1600" dirty="0" smtClean="0"/>
              <a:t>)</a:t>
            </a:r>
            <a:endParaRPr lang="en-US" sz="1600" dirty="0"/>
          </a:p>
        </p:txBody>
      </p:sp>
    </p:spTree>
    <p:extLst>
      <p:ext uri="{BB962C8B-B14F-4D97-AF65-F5344CB8AC3E}">
        <p14:creationId xmlns:p14="http://schemas.microsoft.com/office/powerpoint/2010/main" val="1361580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03704"/>
            <a:ext cx="3505912" cy="253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803704"/>
            <a:ext cx="3505200" cy="254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3575002"/>
            <a:ext cx="248786" cy="400110"/>
          </a:xfrm>
          <a:prstGeom prst="rect">
            <a:avLst/>
          </a:prstGeom>
          <a:noFill/>
        </p:spPr>
        <p:txBody>
          <a:bodyPr wrap="none" rtlCol="0">
            <a:spAutoFit/>
          </a:bodyPr>
          <a:lstStyle/>
          <a:p>
            <a:r>
              <a:rPr lang="en-US" sz="2000" dirty="0" smtClean="0"/>
              <a:t> </a:t>
            </a:r>
            <a:endParaRPr lang="en-US" sz="2000" dirty="0"/>
          </a:p>
        </p:txBody>
      </p:sp>
      <p:sp>
        <p:nvSpPr>
          <p:cNvPr id="6" name="TextBox 5"/>
          <p:cNvSpPr txBox="1"/>
          <p:nvPr/>
        </p:nvSpPr>
        <p:spPr>
          <a:xfrm>
            <a:off x="1524000" y="3575002"/>
            <a:ext cx="4664034" cy="400110"/>
          </a:xfrm>
          <a:prstGeom prst="rect">
            <a:avLst/>
          </a:prstGeom>
          <a:noFill/>
        </p:spPr>
        <p:txBody>
          <a:bodyPr wrap="none" rtlCol="0">
            <a:spAutoFit/>
          </a:bodyPr>
          <a:lstStyle/>
          <a:p>
            <a:r>
              <a:rPr lang="en-US" sz="2000" dirty="0" smtClean="0"/>
              <a:t>Choosing colors is hard for many people </a:t>
            </a:r>
            <a:endParaRPr lang="en-US" sz="2000" dirty="0"/>
          </a:p>
        </p:txBody>
      </p:sp>
    </p:spTree>
    <p:extLst>
      <p:ext uri="{BB962C8B-B14F-4D97-AF65-F5344CB8AC3E}">
        <p14:creationId xmlns:p14="http://schemas.microsoft.com/office/powerpoint/2010/main" val="1241936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2795" y="422718"/>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71600" y="3180205"/>
            <a:ext cx="5492529" cy="923330"/>
          </a:xfrm>
          <a:prstGeom prst="rect">
            <a:avLst/>
          </a:prstGeom>
          <a:noFill/>
        </p:spPr>
        <p:txBody>
          <a:bodyPr wrap="none" rtlCol="0">
            <a:spAutoFit/>
          </a:bodyPr>
          <a:lstStyle/>
          <a:p>
            <a:r>
              <a:rPr lang="en-US" sz="1800" dirty="0" smtClean="0"/>
              <a:t>Significant structure</a:t>
            </a:r>
          </a:p>
          <a:p>
            <a:r>
              <a:rPr lang="en-US" sz="1800" dirty="0"/>
              <a:t>Warm hues pair well with each </a:t>
            </a:r>
            <a:r>
              <a:rPr lang="en-US" sz="1800" dirty="0" smtClean="0"/>
              <a:t>other</a:t>
            </a:r>
          </a:p>
          <a:p>
            <a:r>
              <a:rPr lang="en-US" sz="1800" dirty="0" smtClean="0"/>
              <a:t>Greens and purples more compatible with themselves</a:t>
            </a:r>
          </a:p>
        </p:txBody>
      </p:sp>
      <p:sp>
        <p:nvSpPr>
          <p:cNvPr id="8" name="Oval 7"/>
          <p:cNvSpPr/>
          <p:nvPr/>
        </p:nvSpPr>
        <p:spPr>
          <a:xfrm rot="-2700000">
            <a:off x="3313621" y="1590281"/>
            <a:ext cx="592697" cy="457977"/>
          </a:xfrm>
          <a:prstGeom prst="ellipse">
            <a:avLst/>
          </a:prstGeom>
          <a:noFill/>
          <a:ln>
            <a:solidFill>
              <a:srgbClr val="FE3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700000">
            <a:off x="4152968" y="709221"/>
            <a:ext cx="713923" cy="457977"/>
          </a:xfrm>
          <a:prstGeom prst="ellipse">
            <a:avLst/>
          </a:prstGeom>
          <a:noFill/>
          <a:ln>
            <a:solidFill>
              <a:srgbClr val="FE3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99176" y="76200"/>
            <a:ext cx="3321550" cy="338554"/>
          </a:xfrm>
          <a:prstGeom prst="rect">
            <a:avLst/>
          </a:prstGeom>
          <a:noFill/>
        </p:spPr>
        <p:txBody>
          <a:bodyPr wrap="none" rtlCol="0">
            <a:spAutoFit/>
          </a:bodyPr>
          <a:lstStyle/>
          <a:p>
            <a:r>
              <a:rPr lang="en-US" sz="1600" dirty="0" smtClean="0"/>
              <a:t>Histogram of </a:t>
            </a:r>
            <a:r>
              <a:rPr lang="en-US" sz="1600" dirty="0"/>
              <a:t>h</a:t>
            </a:r>
            <a:r>
              <a:rPr lang="en-US" sz="1600" dirty="0" smtClean="0"/>
              <a:t>ue adjacency (</a:t>
            </a:r>
            <a:r>
              <a:rPr lang="en-US" sz="1600" dirty="0" err="1" smtClean="0"/>
              <a:t>Kuler</a:t>
            </a:r>
            <a:r>
              <a:rPr lang="en-US" sz="1600" dirty="0" smtClean="0"/>
              <a:t>)</a:t>
            </a:r>
            <a:endParaRPr lang="en-US" sz="1600" dirty="0"/>
          </a:p>
        </p:txBody>
      </p:sp>
    </p:spTree>
    <p:extLst>
      <p:ext uri="{BB962C8B-B14F-4D97-AF65-F5344CB8AC3E}">
        <p14:creationId xmlns:p14="http://schemas.microsoft.com/office/powerpoint/2010/main" val="2069940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706880"/>
            <a:ext cx="3733800" cy="523220"/>
          </a:xfrm>
          <a:prstGeom prst="rect">
            <a:avLst/>
          </a:prstGeom>
          <a:noFill/>
        </p:spPr>
        <p:txBody>
          <a:bodyPr wrap="square" rtlCol="0" anchor="t">
            <a:spAutoFit/>
          </a:bodyPr>
          <a:lstStyle/>
          <a:p>
            <a:r>
              <a:rPr lang="en-US" sz="2800" dirty="0" smtClean="0"/>
              <a:t>Hue Template Analysis</a:t>
            </a:r>
            <a:endParaRPr lang="en-US" sz="2800" dirty="0"/>
          </a:p>
        </p:txBody>
      </p:sp>
    </p:spTree>
    <p:extLst>
      <p:ext uri="{BB962C8B-B14F-4D97-AF65-F5344CB8AC3E}">
        <p14:creationId xmlns:p14="http://schemas.microsoft.com/office/powerpoint/2010/main" val="27086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6668" y="2567671"/>
            <a:ext cx="514701" cy="703754"/>
          </a:xfrm>
          <a:prstGeom prst="rect">
            <a:avLst/>
          </a:prstGeom>
          <a:solidFill>
            <a:srgbClr val="7A0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11967" y="2567671"/>
            <a:ext cx="514701" cy="703754"/>
          </a:xfrm>
          <a:prstGeom prst="rect">
            <a:avLst/>
          </a:prstGeom>
          <a:solidFill>
            <a:srgbClr val="75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993" y="760832"/>
            <a:ext cx="16573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9600" y="332629"/>
            <a:ext cx="6070829" cy="338554"/>
          </a:xfrm>
          <a:prstGeom prst="rect">
            <a:avLst/>
          </a:prstGeom>
          <a:noFill/>
        </p:spPr>
        <p:txBody>
          <a:bodyPr wrap="none" rtlCol="0">
            <a:spAutoFit/>
          </a:bodyPr>
          <a:lstStyle/>
          <a:p>
            <a:r>
              <a:rPr lang="en-US" sz="1600" b="1" dirty="0"/>
              <a:t>H</a:t>
            </a:r>
            <a:r>
              <a:rPr lang="en-US" sz="1600" b="1" dirty="0" smtClean="0"/>
              <a:t>ue Templates: </a:t>
            </a:r>
            <a:r>
              <a:rPr lang="en-US" sz="1600" dirty="0" smtClean="0"/>
              <a:t>relative orientations producing compatible colors</a:t>
            </a:r>
            <a:endParaRPr lang="en-US" sz="1600" dirty="0"/>
          </a:p>
        </p:txBody>
      </p:sp>
    </p:spTree>
    <p:extLst>
      <p:ext uri="{BB962C8B-B14F-4D97-AF65-F5344CB8AC3E}">
        <p14:creationId xmlns:p14="http://schemas.microsoft.com/office/powerpoint/2010/main" val="644936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26668" y="2567671"/>
            <a:ext cx="514701" cy="703754"/>
          </a:xfrm>
          <a:prstGeom prst="rect">
            <a:avLst/>
          </a:prstGeom>
          <a:solidFill>
            <a:srgbClr val="7A0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11967" y="2567671"/>
            <a:ext cx="514701" cy="703754"/>
          </a:xfrm>
          <a:prstGeom prst="rect">
            <a:avLst/>
          </a:prstGeom>
          <a:solidFill>
            <a:srgbClr val="75F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993" y="760832"/>
            <a:ext cx="16573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47" y="760832"/>
            <a:ext cx="16573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857722" y="2567671"/>
            <a:ext cx="514701" cy="703754"/>
          </a:xfrm>
          <a:prstGeom prst="rect">
            <a:avLst/>
          </a:prstGeom>
          <a:solidFill>
            <a:srgbClr val="FE3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43021" y="2567671"/>
            <a:ext cx="514701" cy="703754"/>
          </a:xfrm>
          <a:prstGeom prst="rect">
            <a:avLst/>
          </a:prstGeom>
          <a:solidFill>
            <a:srgbClr val="10A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85574" y="3352800"/>
            <a:ext cx="4076501" cy="923330"/>
          </a:xfrm>
          <a:prstGeom prst="rect">
            <a:avLst/>
          </a:prstGeom>
          <a:noFill/>
        </p:spPr>
        <p:txBody>
          <a:bodyPr wrap="none" rtlCol="0">
            <a:spAutoFit/>
          </a:bodyPr>
          <a:lstStyle/>
          <a:p>
            <a:r>
              <a:rPr lang="en-US" sz="1800" b="1" dirty="0" smtClean="0"/>
              <a:t>Templates are rotationally invariant</a:t>
            </a:r>
          </a:p>
          <a:p>
            <a:endParaRPr lang="en-US" sz="1800" b="1" dirty="0" smtClean="0"/>
          </a:p>
          <a:p>
            <a:endParaRPr lang="en-US" sz="1800" b="1" dirty="0"/>
          </a:p>
        </p:txBody>
      </p:sp>
      <p:sp>
        <p:nvSpPr>
          <p:cNvPr id="10" name="TextBox 9"/>
          <p:cNvSpPr txBox="1"/>
          <p:nvPr/>
        </p:nvSpPr>
        <p:spPr>
          <a:xfrm>
            <a:off x="609600" y="332629"/>
            <a:ext cx="6070829" cy="338554"/>
          </a:xfrm>
          <a:prstGeom prst="rect">
            <a:avLst/>
          </a:prstGeom>
          <a:noFill/>
        </p:spPr>
        <p:txBody>
          <a:bodyPr wrap="none" rtlCol="0">
            <a:spAutoFit/>
          </a:bodyPr>
          <a:lstStyle/>
          <a:p>
            <a:r>
              <a:rPr lang="en-US" sz="1600" b="1" dirty="0"/>
              <a:t>H</a:t>
            </a:r>
            <a:r>
              <a:rPr lang="en-US" sz="1600" b="1" dirty="0" smtClean="0"/>
              <a:t>ue Templates: </a:t>
            </a:r>
            <a:r>
              <a:rPr lang="en-US" sz="1600" dirty="0" smtClean="0"/>
              <a:t>relative orientations producing compatible colors</a:t>
            </a:r>
            <a:endParaRPr lang="en-US" sz="1600" dirty="0"/>
          </a:p>
        </p:txBody>
      </p:sp>
    </p:spTree>
    <p:extLst>
      <p:ext uri="{BB962C8B-B14F-4D97-AF65-F5344CB8AC3E}">
        <p14:creationId xmlns:p14="http://schemas.microsoft.com/office/powerpoint/2010/main" val="2111627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5573" y="3244334"/>
            <a:ext cx="4434547" cy="369332"/>
          </a:xfrm>
          <a:prstGeom prst="rect">
            <a:avLst/>
          </a:prstGeom>
          <a:noFill/>
        </p:spPr>
        <p:txBody>
          <a:bodyPr wrap="none" rtlCol="0">
            <a:spAutoFit/>
          </a:bodyPr>
          <a:lstStyle/>
          <a:p>
            <a:r>
              <a:rPr lang="en-US" sz="1800" b="1" dirty="0" smtClean="0"/>
              <a:t>Different templates equally compatible</a:t>
            </a:r>
            <a:endParaRPr lang="en-US" sz="1800" b="1" dirty="0"/>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00270"/>
            <a:ext cx="16573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997095"/>
            <a:ext cx="1651366"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017416"/>
            <a:ext cx="16573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9842" y="1015299"/>
            <a:ext cx="1659467" cy="165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255" y="2775118"/>
            <a:ext cx="1353640" cy="292388"/>
          </a:xfrm>
          <a:prstGeom prst="rect">
            <a:avLst/>
          </a:prstGeom>
          <a:noFill/>
        </p:spPr>
        <p:txBody>
          <a:bodyPr wrap="none" rtlCol="0">
            <a:spAutoFit/>
          </a:bodyPr>
          <a:lstStyle/>
          <a:p>
            <a:r>
              <a:rPr lang="en-US" dirty="0" smtClean="0"/>
              <a:t>Complementary</a:t>
            </a:r>
            <a:endParaRPr lang="en-US" dirty="0"/>
          </a:p>
        </p:txBody>
      </p:sp>
      <p:sp>
        <p:nvSpPr>
          <p:cNvPr id="17" name="TextBox 16"/>
          <p:cNvSpPr txBox="1"/>
          <p:nvPr/>
        </p:nvSpPr>
        <p:spPr>
          <a:xfrm>
            <a:off x="2130063" y="2775118"/>
            <a:ext cx="1341136" cy="292388"/>
          </a:xfrm>
          <a:prstGeom prst="rect">
            <a:avLst/>
          </a:prstGeom>
          <a:noFill/>
        </p:spPr>
        <p:txBody>
          <a:bodyPr wrap="none" rtlCol="0">
            <a:spAutoFit/>
          </a:bodyPr>
          <a:lstStyle/>
          <a:p>
            <a:r>
              <a:rPr lang="en-US" dirty="0" smtClean="0"/>
              <a:t>Monochromatic</a:t>
            </a:r>
            <a:endParaRPr lang="en-US" dirty="0"/>
          </a:p>
        </p:txBody>
      </p:sp>
      <p:sp>
        <p:nvSpPr>
          <p:cNvPr id="18" name="TextBox 17"/>
          <p:cNvSpPr txBox="1"/>
          <p:nvPr/>
        </p:nvSpPr>
        <p:spPr>
          <a:xfrm>
            <a:off x="4107747" y="2788121"/>
            <a:ext cx="943656" cy="292388"/>
          </a:xfrm>
          <a:prstGeom prst="rect">
            <a:avLst/>
          </a:prstGeom>
          <a:noFill/>
        </p:spPr>
        <p:txBody>
          <a:bodyPr wrap="none" rtlCol="0">
            <a:spAutoFit/>
          </a:bodyPr>
          <a:lstStyle/>
          <a:p>
            <a:r>
              <a:rPr lang="en-US" dirty="0" smtClean="0"/>
              <a:t>Analogous</a:t>
            </a:r>
            <a:endParaRPr lang="en-US" dirty="0"/>
          </a:p>
        </p:txBody>
      </p:sp>
      <p:sp>
        <p:nvSpPr>
          <p:cNvPr id="19" name="TextBox 18"/>
          <p:cNvSpPr txBox="1"/>
          <p:nvPr/>
        </p:nvSpPr>
        <p:spPr>
          <a:xfrm>
            <a:off x="6098623" y="2788121"/>
            <a:ext cx="562846" cy="292388"/>
          </a:xfrm>
          <a:prstGeom prst="rect">
            <a:avLst/>
          </a:prstGeom>
          <a:noFill/>
        </p:spPr>
        <p:txBody>
          <a:bodyPr wrap="none" rtlCol="0">
            <a:spAutoFit/>
          </a:bodyPr>
          <a:lstStyle/>
          <a:p>
            <a:r>
              <a:rPr lang="en-US" dirty="0" smtClean="0"/>
              <a:t>Triad</a:t>
            </a:r>
            <a:endParaRPr lang="en-US" dirty="0"/>
          </a:p>
        </p:txBody>
      </p:sp>
      <p:sp>
        <p:nvSpPr>
          <p:cNvPr id="12" name="TextBox 11"/>
          <p:cNvSpPr txBox="1"/>
          <p:nvPr/>
        </p:nvSpPr>
        <p:spPr>
          <a:xfrm>
            <a:off x="609600" y="332629"/>
            <a:ext cx="6070829" cy="338554"/>
          </a:xfrm>
          <a:prstGeom prst="rect">
            <a:avLst/>
          </a:prstGeom>
          <a:noFill/>
        </p:spPr>
        <p:txBody>
          <a:bodyPr wrap="none" rtlCol="0">
            <a:spAutoFit/>
          </a:bodyPr>
          <a:lstStyle/>
          <a:p>
            <a:r>
              <a:rPr lang="en-US" sz="1600" b="1" dirty="0"/>
              <a:t>H</a:t>
            </a:r>
            <a:r>
              <a:rPr lang="en-US" sz="1600" b="1" dirty="0" smtClean="0"/>
              <a:t>ue Templates: </a:t>
            </a:r>
            <a:r>
              <a:rPr lang="en-US" sz="1600" dirty="0" smtClean="0"/>
              <a:t>relative orientations producing compatible colors</a:t>
            </a:r>
            <a:endParaRPr lang="en-US" sz="1600" dirty="0"/>
          </a:p>
        </p:txBody>
      </p:sp>
    </p:spTree>
    <p:extLst>
      <p:ext uri="{BB962C8B-B14F-4D97-AF65-F5344CB8AC3E}">
        <p14:creationId xmlns:p14="http://schemas.microsoft.com/office/powerpoint/2010/main" val="4249607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
          <p:cNvSpPr txBox="1">
            <a:spLocks noChangeArrowheads="1"/>
          </p:cNvSpPr>
          <p:nvPr/>
        </p:nvSpPr>
        <p:spPr bwMode="auto">
          <a:xfrm>
            <a:off x="958717" y="3558849"/>
            <a:ext cx="5606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smtClean="0">
                <a:latin typeface="+mn-lt"/>
              </a:rPr>
              <a:t> Diagonal lines are hue templates (</a:t>
            </a:r>
            <a:r>
              <a:rPr lang="en-US" sz="1800" dirty="0" err="1" smtClean="0">
                <a:latin typeface="+mn-lt"/>
              </a:rPr>
              <a:t>Kuler</a:t>
            </a:r>
            <a:r>
              <a:rPr lang="en-US" sz="1800" dirty="0" smtClean="0">
                <a:latin typeface="+mn-lt"/>
              </a:rPr>
              <a:t> interface bias)</a:t>
            </a:r>
          </a:p>
        </p:txBody>
      </p:sp>
      <p:pic>
        <p:nvPicPr>
          <p:cNvPr id="12"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779" y="392665"/>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234059" y="84164"/>
            <a:ext cx="3121752" cy="338554"/>
          </a:xfrm>
          <a:prstGeom prst="rect">
            <a:avLst/>
          </a:prstGeom>
          <a:noFill/>
        </p:spPr>
        <p:txBody>
          <a:bodyPr wrap="none" rtlCol="0">
            <a:spAutoFit/>
          </a:bodyPr>
          <a:lstStyle/>
          <a:p>
            <a:r>
              <a:rPr lang="en-US" sz="1600" dirty="0" smtClean="0"/>
              <a:t>Hue adjacency in a theme (</a:t>
            </a:r>
            <a:r>
              <a:rPr lang="en-US" sz="1600" dirty="0" err="1" smtClean="0"/>
              <a:t>Kuler</a:t>
            </a:r>
            <a:r>
              <a:rPr lang="en-US" sz="1600" dirty="0" smtClean="0"/>
              <a:t>)</a:t>
            </a:r>
            <a:endParaRPr lang="en-US" sz="1600" dirty="0"/>
          </a:p>
        </p:txBody>
      </p:sp>
      <p:sp>
        <p:nvSpPr>
          <p:cNvPr id="6" name="Rectangle 5"/>
          <p:cNvSpPr/>
          <p:nvPr/>
        </p:nvSpPr>
        <p:spPr>
          <a:xfrm rot="2700000">
            <a:off x="2930155" y="141379"/>
            <a:ext cx="616383" cy="2149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700000">
            <a:off x="4071334" y="1204747"/>
            <a:ext cx="657908" cy="2185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382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779" y="392665"/>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rot="2700000">
            <a:off x="3051862" y="236752"/>
            <a:ext cx="213284" cy="1826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700000">
            <a:off x="3703934" y="-73388"/>
            <a:ext cx="213284" cy="3709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700000">
            <a:off x="4296339" y="1420037"/>
            <a:ext cx="183355" cy="19965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21795" y="3189059"/>
            <a:ext cx="2080506" cy="292388"/>
          </a:xfrm>
          <a:prstGeom prst="rect">
            <a:avLst/>
          </a:prstGeom>
          <a:noFill/>
        </p:spPr>
        <p:txBody>
          <a:bodyPr wrap="none" rtlCol="0">
            <a:spAutoFit/>
          </a:bodyPr>
          <a:lstStyle/>
          <a:p>
            <a:r>
              <a:rPr lang="en-US" dirty="0" smtClean="0"/>
              <a:t>Complementary template</a:t>
            </a:r>
            <a:endParaRPr lang="en-US" dirty="0"/>
          </a:p>
        </p:txBody>
      </p:sp>
      <p:sp>
        <p:nvSpPr>
          <p:cNvPr id="16" name="TextBox 15"/>
          <p:cNvSpPr txBox="1"/>
          <p:nvPr/>
        </p:nvSpPr>
        <p:spPr>
          <a:xfrm>
            <a:off x="2234059" y="84164"/>
            <a:ext cx="3121752" cy="338554"/>
          </a:xfrm>
          <a:prstGeom prst="rect">
            <a:avLst/>
          </a:prstGeom>
          <a:noFill/>
        </p:spPr>
        <p:txBody>
          <a:bodyPr wrap="none" rtlCol="0">
            <a:spAutoFit/>
          </a:bodyPr>
          <a:lstStyle/>
          <a:p>
            <a:r>
              <a:rPr lang="en-US" sz="1600" dirty="0" smtClean="0"/>
              <a:t>Hue adjacency in a theme (</a:t>
            </a:r>
            <a:r>
              <a:rPr lang="en-US" sz="1600" dirty="0" err="1" smtClean="0"/>
              <a:t>Kuler</a:t>
            </a:r>
            <a:r>
              <a:rPr lang="en-US" sz="1600" dirty="0" smtClean="0"/>
              <a:t>)</a:t>
            </a:r>
            <a:endParaRPr lang="en-US" sz="1600" dirty="0"/>
          </a:p>
        </p:txBody>
      </p:sp>
      <p:sp>
        <p:nvSpPr>
          <p:cNvPr id="17" name="TextBox 4"/>
          <p:cNvSpPr txBox="1">
            <a:spLocks noChangeArrowheads="1"/>
          </p:cNvSpPr>
          <p:nvPr/>
        </p:nvSpPr>
        <p:spPr bwMode="auto">
          <a:xfrm>
            <a:off x="958717" y="3558849"/>
            <a:ext cx="5606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smtClean="0">
                <a:latin typeface="+mn-lt"/>
              </a:rPr>
              <a:t> Diagonal lines are hue templates (</a:t>
            </a:r>
            <a:r>
              <a:rPr lang="en-US" sz="1800" dirty="0" err="1" smtClean="0">
                <a:latin typeface="+mn-lt"/>
              </a:rPr>
              <a:t>Kuler</a:t>
            </a:r>
            <a:r>
              <a:rPr lang="en-US" sz="1800" dirty="0" smtClean="0">
                <a:latin typeface="+mn-lt"/>
              </a:rPr>
              <a:t> interface bias)</a:t>
            </a:r>
          </a:p>
        </p:txBody>
      </p:sp>
    </p:spTree>
    <p:extLst>
      <p:ext uri="{BB962C8B-B14F-4D97-AF65-F5344CB8AC3E}">
        <p14:creationId xmlns:p14="http://schemas.microsoft.com/office/powerpoint/2010/main" val="636342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779" y="392665"/>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276600" y="422718"/>
            <a:ext cx="183355" cy="2601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flipH="1">
            <a:off x="3284983" y="3086000"/>
            <a:ext cx="166588" cy="18199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flipH="1">
            <a:off x="3484233" y="778250"/>
            <a:ext cx="166588" cy="181993"/>
          </a:xfrm>
          <a:prstGeom prst="ellipse">
            <a:avLst/>
          </a:prstGeom>
          <a:solidFill>
            <a:srgbClr val="995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34059" y="84164"/>
            <a:ext cx="3121752" cy="338554"/>
          </a:xfrm>
          <a:prstGeom prst="rect">
            <a:avLst/>
          </a:prstGeom>
          <a:noFill/>
        </p:spPr>
        <p:txBody>
          <a:bodyPr wrap="none" rtlCol="0">
            <a:spAutoFit/>
          </a:bodyPr>
          <a:lstStyle/>
          <a:p>
            <a:r>
              <a:rPr lang="en-US" sz="1600" dirty="0" smtClean="0"/>
              <a:t>Hue adjacency in a theme (</a:t>
            </a:r>
            <a:r>
              <a:rPr lang="en-US" sz="1600" dirty="0" err="1" smtClean="0"/>
              <a:t>Kuler</a:t>
            </a:r>
            <a:r>
              <a:rPr lang="en-US" sz="1600" dirty="0" smtClean="0"/>
              <a:t>)</a:t>
            </a:r>
            <a:endParaRPr lang="en-US" sz="1600" dirty="0"/>
          </a:p>
        </p:txBody>
      </p:sp>
      <p:sp>
        <p:nvSpPr>
          <p:cNvPr id="21" name="TextBox 20"/>
          <p:cNvSpPr txBox="1"/>
          <p:nvPr/>
        </p:nvSpPr>
        <p:spPr>
          <a:xfrm>
            <a:off x="1054753" y="3526294"/>
            <a:ext cx="1396921" cy="292388"/>
          </a:xfrm>
          <a:prstGeom prst="rect">
            <a:avLst/>
          </a:prstGeom>
          <a:noFill/>
        </p:spPr>
        <p:txBody>
          <a:bodyPr wrap="none" rtlCol="0">
            <a:spAutoFit/>
          </a:bodyPr>
          <a:lstStyle/>
          <a:p>
            <a:r>
              <a:rPr lang="en-US" dirty="0" smtClean="0"/>
              <a:t>Complementary:</a:t>
            </a:r>
            <a:endParaRPr lang="en-US" dirty="0"/>
          </a:p>
        </p:txBody>
      </p:sp>
      <p:sp>
        <p:nvSpPr>
          <p:cNvPr id="22" name="Rectangle 21"/>
          <p:cNvSpPr/>
          <p:nvPr/>
        </p:nvSpPr>
        <p:spPr>
          <a:xfrm>
            <a:off x="2427327" y="3314910"/>
            <a:ext cx="514701" cy="7037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929942" y="3314910"/>
            <a:ext cx="514701" cy="703754"/>
          </a:xfrm>
          <a:prstGeom prst="rect">
            <a:avLst/>
          </a:prstGeom>
          <a:solidFill>
            <a:srgbClr val="AC5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474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779" y="392665"/>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276600" y="422718"/>
            <a:ext cx="183355" cy="2601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H="1">
            <a:off x="3484233" y="778250"/>
            <a:ext cx="166588" cy="181993"/>
          </a:xfrm>
          <a:prstGeom prst="ellipse">
            <a:avLst/>
          </a:prstGeom>
          <a:solidFill>
            <a:srgbClr val="995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54753" y="3526294"/>
            <a:ext cx="1396921" cy="292388"/>
          </a:xfrm>
          <a:prstGeom prst="rect">
            <a:avLst/>
          </a:prstGeom>
          <a:noFill/>
        </p:spPr>
        <p:txBody>
          <a:bodyPr wrap="none" rtlCol="0">
            <a:spAutoFit/>
          </a:bodyPr>
          <a:lstStyle/>
          <a:p>
            <a:r>
              <a:rPr lang="en-US" dirty="0" smtClean="0"/>
              <a:t>Complementary:</a:t>
            </a:r>
            <a:endParaRPr lang="en-US" dirty="0"/>
          </a:p>
        </p:txBody>
      </p:sp>
      <p:sp>
        <p:nvSpPr>
          <p:cNvPr id="12" name="Rectangle 11"/>
          <p:cNvSpPr/>
          <p:nvPr/>
        </p:nvSpPr>
        <p:spPr>
          <a:xfrm>
            <a:off x="2427327" y="3314910"/>
            <a:ext cx="514701" cy="7037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929942" y="3314910"/>
            <a:ext cx="514701" cy="703754"/>
          </a:xfrm>
          <a:prstGeom prst="rect">
            <a:avLst/>
          </a:prstGeom>
          <a:solidFill>
            <a:srgbClr val="AC5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15406" y="3520593"/>
            <a:ext cx="570541" cy="292388"/>
          </a:xfrm>
          <a:prstGeom prst="rect">
            <a:avLst/>
          </a:prstGeom>
          <a:noFill/>
        </p:spPr>
        <p:txBody>
          <a:bodyPr wrap="none" rtlCol="0">
            <a:spAutoFit/>
          </a:bodyPr>
          <a:lstStyle/>
          <a:p>
            <a:r>
              <a:rPr lang="en-US" dirty="0" smtClean="0"/>
              <a:t>Data:</a:t>
            </a:r>
            <a:endParaRPr lang="en-US" dirty="0"/>
          </a:p>
        </p:txBody>
      </p:sp>
      <p:sp>
        <p:nvSpPr>
          <p:cNvPr id="14" name="Rectangle 13"/>
          <p:cNvSpPr/>
          <p:nvPr/>
        </p:nvSpPr>
        <p:spPr>
          <a:xfrm>
            <a:off x="4136874" y="3314910"/>
            <a:ext cx="514701" cy="7037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51575" y="3314910"/>
            <a:ext cx="514701" cy="703754"/>
          </a:xfrm>
          <a:prstGeom prst="rect">
            <a:avLst/>
          </a:prstGeom>
          <a:solidFill>
            <a:srgbClr val="026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3484233" y="1232928"/>
            <a:ext cx="166588" cy="181993"/>
          </a:xfrm>
          <a:prstGeom prst="ellipse">
            <a:avLst/>
          </a:prstGeom>
          <a:solidFill>
            <a:srgbClr val="026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H="1">
            <a:off x="3284983" y="3086000"/>
            <a:ext cx="166588" cy="18199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34059" y="84164"/>
            <a:ext cx="3121752" cy="338554"/>
          </a:xfrm>
          <a:prstGeom prst="rect">
            <a:avLst/>
          </a:prstGeom>
          <a:noFill/>
        </p:spPr>
        <p:txBody>
          <a:bodyPr wrap="none" rtlCol="0">
            <a:spAutoFit/>
          </a:bodyPr>
          <a:lstStyle/>
          <a:p>
            <a:r>
              <a:rPr lang="en-US" sz="1600" dirty="0" smtClean="0"/>
              <a:t>Hue adjacency in a theme (</a:t>
            </a:r>
            <a:r>
              <a:rPr lang="en-US" sz="1600" dirty="0" err="1" smtClean="0"/>
              <a:t>Kuler</a:t>
            </a:r>
            <a:r>
              <a:rPr lang="en-US" sz="1600" dirty="0" smtClean="0"/>
              <a:t>)</a:t>
            </a:r>
            <a:endParaRPr lang="en-US" sz="1600" dirty="0"/>
          </a:p>
        </p:txBody>
      </p:sp>
    </p:spTree>
    <p:extLst>
      <p:ext uri="{BB962C8B-B14F-4D97-AF65-F5344CB8AC3E}">
        <p14:creationId xmlns:p14="http://schemas.microsoft.com/office/powerpoint/2010/main" val="2245516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Box 4"/>
          <p:cNvSpPr txBox="1">
            <a:spLocks noChangeArrowheads="1"/>
          </p:cNvSpPr>
          <p:nvPr/>
        </p:nvSpPr>
        <p:spPr bwMode="auto">
          <a:xfrm>
            <a:off x="485721" y="3256788"/>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smtClean="0"/>
              <a:t> </a:t>
            </a:r>
            <a:endParaRPr lang="en-US" sz="1800" b="1" dirty="0"/>
          </a:p>
        </p:txBody>
      </p:sp>
      <p:sp>
        <p:nvSpPr>
          <p:cNvPr id="2" name="TextBox 1"/>
          <p:cNvSpPr txBox="1"/>
          <p:nvPr/>
        </p:nvSpPr>
        <p:spPr>
          <a:xfrm>
            <a:off x="1104150" y="3302953"/>
            <a:ext cx="4960782" cy="369332"/>
          </a:xfrm>
          <a:prstGeom prst="rect">
            <a:avLst/>
          </a:prstGeom>
          <a:noFill/>
        </p:spPr>
        <p:txBody>
          <a:bodyPr wrap="none" rtlCol="0">
            <a:spAutoFit/>
          </a:bodyPr>
          <a:lstStyle/>
          <a:p>
            <a:r>
              <a:rPr lang="en-US" sz="1800" dirty="0" smtClean="0"/>
              <a:t>In template theory, </a:t>
            </a:r>
            <a:r>
              <a:rPr lang="en-US" sz="1800" dirty="0"/>
              <a:t>diagonals </a:t>
            </a:r>
            <a:r>
              <a:rPr lang="en-US" sz="1800" dirty="0" smtClean="0"/>
              <a:t>should be uniform</a:t>
            </a:r>
          </a:p>
        </p:txBody>
      </p:sp>
      <p:pic>
        <p:nvPicPr>
          <p:cNvPr id="9"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779" y="392665"/>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34059" y="84164"/>
            <a:ext cx="3121752" cy="338554"/>
          </a:xfrm>
          <a:prstGeom prst="rect">
            <a:avLst/>
          </a:prstGeom>
          <a:noFill/>
        </p:spPr>
        <p:txBody>
          <a:bodyPr wrap="none" rtlCol="0">
            <a:spAutoFit/>
          </a:bodyPr>
          <a:lstStyle/>
          <a:p>
            <a:r>
              <a:rPr lang="en-US" sz="1600" dirty="0" smtClean="0"/>
              <a:t>Hue adjacency in a theme (</a:t>
            </a:r>
            <a:r>
              <a:rPr lang="en-US" sz="1600" dirty="0" err="1" smtClean="0"/>
              <a:t>Kuler</a:t>
            </a:r>
            <a:r>
              <a:rPr lang="en-US" sz="1600" dirty="0" smtClean="0"/>
              <a:t>)</a:t>
            </a:r>
            <a:endParaRPr lang="en-US" sz="1600" dirty="0"/>
          </a:p>
        </p:txBody>
      </p:sp>
    </p:spTree>
    <p:extLst>
      <p:ext uri="{BB962C8B-B14F-4D97-AF65-F5344CB8AC3E}">
        <p14:creationId xmlns:p14="http://schemas.microsoft.com/office/powerpoint/2010/main" val="3595244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39" y="2819398"/>
            <a:ext cx="2477167" cy="57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35133"/>
            <a:ext cx="2971800" cy="26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2839990"/>
            <a:ext cx="370614" cy="584775"/>
          </a:xfrm>
          <a:prstGeom prst="rect">
            <a:avLst/>
          </a:prstGeom>
          <a:noFill/>
        </p:spPr>
        <p:txBody>
          <a:bodyPr wrap="none" rtlCol="0">
            <a:spAutoFit/>
          </a:bodyPr>
          <a:lstStyle/>
          <a:p>
            <a:r>
              <a:rPr lang="en-US" sz="3200" b="1" dirty="0" smtClean="0"/>
              <a:t>?</a:t>
            </a:r>
            <a:endParaRPr lang="en-US" sz="3200" b="1"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83559"/>
            <a:ext cx="2186271" cy="221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051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Box 4"/>
          <p:cNvSpPr txBox="1">
            <a:spLocks noChangeArrowheads="1"/>
          </p:cNvSpPr>
          <p:nvPr/>
        </p:nvSpPr>
        <p:spPr bwMode="auto">
          <a:xfrm>
            <a:off x="485721" y="3256788"/>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smtClean="0"/>
              <a:t> </a:t>
            </a:r>
            <a:endParaRPr lang="en-US" sz="1800" b="1" dirty="0"/>
          </a:p>
        </p:txBody>
      </p:sp>
      <p:sp>
        <p:nvSpPr>
          <p:cNvPr id="2" name="TextBox 1"/>
          <p:cNvSpPr txBox="1"/>
          <p:nvPr/>
        </p:nvSpPr>
        <p:spPr>
          <a:xfrm>
            <a:off x="1104150" y="3302954"/>
            <a:ext cx="5526321" cy="646331"/>
          </a:xfrm>
          <a:prstGeom prst="rect">
            <a:avLst/>
          </a:prstGeom>
          <a:noFill/>
        </p:spPr>
        <p:txBody>
          <a:bodyPr wrap="none" rtlCol="0">
            <a:spAutoFit/>
          </a:bodyPr>
          <a:lstStyle/>
          <a:p>
            <a:r>
              <a:rPr lang="en-US" sz="1800" dirty="0" smtClean="0"/>
              <a:t>In template theory, </a:t>
            </a:r>
            <a:r>
              <a:rPr lang="en-US" sz="1800" dirty="0"/>
              <a:t>diagonals </a:t>
            </a:r>
            <a:r>
              <a:rPr lang="en-US" sz="1800" dirty="0" smtClean="0"/>
              <a:t>should be uniform</a:t>
            </a:r>
          </a:p>
          <a:p>
            <a:r>
              <a:rPr lang="en-US" sz="1800" dirty="0" smtClean="0"/>
              <a:t>Large dark bands indicates </a:t>
            </a:r>
            <a:r>
              <a:rPr lang="en-US" sz="1800" b="1" dirty="0" smtClean="0"/>
              <a:t>no</a:t>
            </a:r>
            <a:r>
              <a:rPr lang="en-US" sz="1800" dirty="0" smtClean="0"/>
              <a:t> </a:t>
            </a:r>
            <a:r>
              <a:rPr lang="en-US" sz="1800" b="1" dirty="0" smtClean="0"/>
              <a:t>rotational invariance</a:t>
            </a:r>
          </a:p>
        </p:txBody>
      </p:sp>
      <p:pic>
        <p:nvPicPr>
          <p:cNvPr id="9"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779" y="392665"/>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90800" y="533400"/>
            <a:ext cx="1676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3810000" y="1788619"/>
            <a:ext cx="1676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70480" y="1563357"/>
            <a:ext cx="775810" cy="4161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3407029" y="2335664"/>
            <a:ext cx="775810" cy="4161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34059" y="84164"/>
            <a:ext cx="3121752" cy="338554"/>
          </a:xfrm>
          <a:prstGeom prst="rect">
            <a:avLst/>
          </a:prstGeom>
          <a:noFill/>
        </p:spPr>
        <p:txBody>
          <a:bodyPr wrap="none" rtlCol="0">
            <a:spAutoFit/>
          </a:bodyPr>
          <a:lstStyle/>
          <a:p>
            <a:r>
              <a:rPr lang="en-US" sz="1600" dirty="0" smtClean="0"/>
              <a:t>Hue adjacency in a theme (</a:t>
            </a:r>
            <a:r>
              <a:rPr lang="en-US" sz="1600" dirty="0" err="1" smtClean="0"/>
              <a:t>Kuler</a:t>
            </a:r>
            <a:r>
              <a:rPr lang="en-US" sz="1600" dirty="0" smtClean="0"/>
              <a:t>)</a:t>
            </a:r>
            <a:endParaRPr lang="en-US" sz="1600" dirty="0"/>
          </a:p>
        </p:txBody>
      </p:sp>
    </p:spTree>
    <p:extLst>
      <p:ext uri="{BB962C8B-B14F-4D97-AF65-F5344CB8AC3E}">
        <p14:creationId xmlns:p14="http://schemas.microsoft.com/office/powerpoint/2010/main" val="2738217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J:\color\paper\pics\KLAdjacencyHueDens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302" y="431245"/>
            <a:ext cx="2754313"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J:\color\paper\pics\CLAdjacencyHueDens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3884" y="431245"/>
            <a:ext cx="2765462"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3"/>
          <p:cNvSpPr txBox="1">
            <a:spLocks noChangeArrowheads="1"/>
          </p:cNvSpPr>
          <p:nvPr/>
        </p:nvSpPr>
        <p:spPr bwMode="auto">
          <a:xfrm>
            <a:off x="91500" y="2887456"/>
            <a:ext cx="726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err="1" smtClean="0">
                <a:latin typeface="+mn-lt"/>
              </a:rPr>
              <a:t>Kuler</a:t>
            </a:r>
            <a:endParaRPr lang="en-US" sz="1800" dirty="0">
              <a:latin typeface="+mn-lt"/>
            </a:endParaRPr>
          </a:p>
        </p:txBody>
      </p:sp>
      <p:sp>
        <p:nvSpPr>
          <p:cNvPr id="18438" name="TextBox 6"/>
          <p:cNvSpPr txBox="1">
            <a:spLocks noChangeArrowheads="1"/>
          </p:cNvSpPr>
          <p:nvPr/>
        </p:nvSpPr>
        <p:spPr bwMode="auto">
          <a:xfrm>
            <a:off x="6629400" y="2819400"/>
            <a:ext cx="463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smtClean="0">
                <a:latin typeface="+mn-lt"/>
              </a:rPr>
              <a:t>CL</a:t>
            </a:r>
            <a:endParaRPr lang="en-US" sz="1800" dirty="0">
              <a:latin typeface="+mn-lt"/>
            </a:endParaRPr>
          </a:p>
        </p:txBody>
      </p:sp>
      <p:sp>
        <p:nvSpPr>
          <p:cNvPr id="18439" name="TextBox 4"/>
          <p:cNvSpPr txBox="1">
            <a:spLocks noChangeArrowheads="1"/>
          </p:cNvSpPr>
          <p:nvPr/>
        </p:nvSpPr>
        <p:spPr bwMode="auto">
          <a:xfrm>
            <a:off x="485721" y="3256788"/>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smtClean="0"/>
              <a:t> </a:t>
            </a:r>
            <a:endParaRPr lang="en-US" sz="1800" b="1" dirty="0"/>
          </a:p>
        </p:txBody>
      </p:sp>
      <p:sp>
        <p:nvSpPr>
          <p:cNvPr id="4" name="TextBox 3"/>
          <p:cNvSpPr txBox="1"/>
          <p:nvPr/>
        </p:nvSpPr>
        <p:spPr>
          <a:xfrm>
            <a:off x="2438400" y="84164"/>
            <a:ext cx="2443105" cy="338554"/>
          </a:xfrm>
          <a:prstGeom prst="rect">
            <a:avLst/>
          </a:prstGeom>
          <a:noFill/>
        </p:spPr>
        <p:txBody>
          <a:bodyPr wrap="none" rtlCol="0">
            <a:spAutoFit/>
          </a:bodyPr>
          <a:lstStyle/>
          <a:p>
            <a:r>
              <a:rPr lang="en-US" sz="1600" dirty="0" smtClean="0"/>
              <a:t>Hue adjacency in a theme</a:t>
            </a:r>
            <a:endParaRPr lang="en-US" sz="1600" dirty="0"/>
          </a:p>
        </p:txBody>
      </p:sp>
      <p:sp>
        <p:nvSpPr>
          <p:cNvPr id="2" name="TextBox 1"/>
          <p:cNvSpPr txBox="1"/>
          <p:nvPr/>
        </p:nvSpPr>
        <p:spPr>
          <a:xfrm>
            <a:off x="1647702" y="3291609"/>
            <a:ext cx="4024500" cy="646331"/>
          </a:xfrm>
          <a:prstGeom prst="rect">
            <a:avLst/>
          </a:prstGeom>
          <a:noFill/>
        </p:spPr>
        <p:txBody>
          <a:bodyPr wrap="none" rtlCol="0">
            <a:spAutoFit/>
          </a:bodyPr>
          <a:lstStyle/>
          <a:p>
            <a:r>
              <a:rPr lang="en-US" sz="1800" dirty="0" err="1" smtClean="0"/>
              <a:t>COLOURLovers</a:t>
            </a:r>
            <a:r>
              <a:rPr lang="en-US" sz="1800" dirty="0" smtClean="0"/>
              <a:t>’ has less </a:t>
            </a:r>
            <a:r>
              <a:rPr lang="en-US" sz="1800" dirty="0"/>
              <a:t>interface </a:t>
            </a:r>
            <a:r>
              <a:rPr lang="en-US" sz="1800" dirty="0" smtClean="0"/>
              <a:t>bias</a:t>
            </a:r>
          </a:p>
          <a:p>
            <a:r>
              <a:rPr lang="en-US" sz="1800" b="1" dirty="0" smtClean="0"/>
              <a:t>Templates are not present</a:t>
            </a:r>
          </a:p>
        </p:txBody>
      </p:sp>
    </p:spTree>
    <p:extLst>
      <p:ext uri="{BB962C8B-B14F-4D97-AF65-F5344CB8AC3E}">
        <p14:creationId xmlns:p14="http://schemas.microsoft.com/office/powerpoint/2010/main" val="4082555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493" b="493"/>
          <a:stretch/>
        </p:blipFill>
        <p:spPr bwMode="auto">
          <a:xfrm>
            <a:off x="2054570" y="51575"/>
            <a:ext cx="3811210" cy="297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955637" y="3004840"/>
            <a:ext cx="2009076" cy="338554"/>
          </a:xfrm>
          <a:prstGeom prst="rect">
            <a:avLst/>
          </a:prstGeom>
          <a:noFill/>
        </p:spPr>
        <p:txBody>
          <a:bodyPr wrap="none" rtlCol="0">
            <a:spAutoFit/>
          </a:bodyPr>
          <a:lstStyle/>
          <a:p>
            <a:r>
              <a:rPr lang="en-US" sz="1600" dirty="0" smtClean="0"/>
              <a:t>Distance to template</a:t>
            </a:r>
            <a:endParaRPr lang="en-US" sz="1600" dirty="0"/>
          </a:p>
        </p:txBody>
      </p:sp>
      <p:sp>
        <p:nvSpPr>
          <p:cNvPr id="6" name="TextBox 5"/>
          <p:cNvSpPr txBox="1"/>
          <p:nvPr/>
        </p:nvSpPr>
        <p:spPr>
          <a:xfrm>
            <a:off x="1219200" y="1355137"/>
            <a:ext cx="766557" cy="338554"/>
          </a:xfrm>
          <a:prstGeom prst="rect">
            <a:avLst/>
          </a:prstGeom>
          <a:noFill/>
        </p:spPr>
        <p:txBody>
          <a:bodyPr wrap="none" rtlCol="0">
            <a:spAutoFit/>
          </a:bodyPr>
          <a:lstStyle/>
          <a:p>
            <a:r>
              <a:rPr lang="en-US" sz="1600" dirty="0" smtClean="0"/>
              <a:t>Rating</a:t>
            </a:r>
            <a:endParaRPr lang="en-US" sz="1600" dirty="0"/>
          </a:p>
        </p:txBody>
      </p:sp>
    </p:spTree>
    <p:extLst>
      <p:ext uri="{BB962C8B-B14F-4D97-AF65-F5344CB8AC3E}">
        <p14:creationId xmlns:p14="http://schemas.microsoft.com/office/powerpoint/2010/main" val="2078477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493" b="493"/>
          <a:stretch/>
        </p:blipFill>
        <p:spPr bwMode="auto">
          <a:xfrm>
            <a:off x="2054570" y="51575"/>
            <a:ext cx="3811210" cy="297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955637" y="3004840"/>
            <a:ext cx="2009076" cy="338554"/>
          </a:xfrm>
          <a:prstGeom prst="rect">
            <a:avLst/>
          </a:prstGeom>
          <a:noFill/>
        </p:spPr>
        <p:txBody>
          <a:bodyPr wrap="none" rtlCol="0">
            <a:spAutoFit/>
          </a:bodyPr>
          <a:lstStyle/>
          <a:p>
            <a:r>
              <a:rPr lang="en-US" sz="1600" dirty="0" smtClean="0"/>
              <a:t>Distance to template</a:t>
            </a:r>
            <a:endParaRPr lang="en-US" sz="1600" dirty="0"/>
          </a:p>
        </p:txBody>
      </p:sp>
      <p:sp>
        <p:nvSpPr>
          <p:cNvPr id="10" name="TextBox 9"/>
          <p:cNvSpPr txBox="1"/>
          <p:nvPr/>
        </p:nvSpPr>
        <p:spPr>
          <a:xfrm>
            <a:off x="1902775" y="3261360"/>
            <a:ext cx="4114800" cy="907941"/>
          </a:xfrm>
          <a:prstGeom prst="rect">
            <a:avLst/>
          </a:prstGeom>
          <a:noFill/>
        </p:spPr>
        <p:txBody>
          <a:bodyPr wrap="square" rtlCol="0">
            <a:spAutoFit/>
          </a:bodyPr>
          <a:lstStyle/>
          <a:p>
            <a:pPr>
              <a:defRPr/>
            </a:pPr>
            <a:r>
              <a:rPr lang="en-US" sz="2000" dirty="0"/>
              <a:t>Themes near a template </a:t>
            </a:r>
            <a:r>
              <a:rPr lang="en-US" sz="2000" dirty="0" smtClean="0"/>
              <a:t>score worse</a:t>
            </a:r>
          </a:p>
          <a:p>
            <a:pPr>
              <a:defRPr/>
            </a:pPr>
            <a:endParaRPr lang="en-US" sz="2000" dirty="0"/>
          </a:p>
          <a:p>
            <a:endParaRPr lang="en-US" dirty="0"/>
          </a:p>
        </p:txBody>
      </p:sp>
      <p:sp>
        <p:nvSpPr>
          <p:cNvPr id="11" name="TextBox 10"/>
          <p:cNvSpPr txBox="1"/>
          <p:nvPr/>
        </p:nvSpPr>
        <p:spPr>
          <a:xfrm>
            <a:off x="1214643" y="1355137"/>
            <a:ext cx="766557" cy="338554"/>
          </a:xfrm>
          <a:prstGeom prst="rect">
            <a:avLst/>
          </a:prstGeom>
          <a:noFill/>
        </p:spPr>
        <p:txBody>
          <a:bodyPr wrap="none" rtlCol="0">
            <a:spAutoFit/>
          </a:bodyPr>
          <a:lstStyle/>
          <a:p>
            <a:r>
              <a:rPr lang="en-US" sz="1600" dirty="0" smtClean="0"/>
              <a:t>Rating</a:t>
            </a:r>
            <a:endParaRPr lang="en-US" sz="1600" dirty="0"/>
          </a:p>
        </p:txBody>
      </p:sp>
    </p:spTree>
    <p:extLst>
      <p:ext uri="{BB962C8B-B14F-4D97-AF65-F5344CB8AC3E}">
        <p14:creationId xmlns:p14="http://schemas.microsoft.com/office/powerpoint/2010/main" val="276510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2775" y="3261360"/>
            <a:ext cx="4114800" cy="1400383"/>
          </a:xfrm>
          <a:prstGeom prst="rect">
            <a:avLst/>
          </a:prstGeom>
          <a:noFill/>
        </p:spPr>
        <p:txBody>
          <a:bodyPr wrap="square" rtlCol="0">
            <a:spAutoFit/>
          </a:bodyPr>
          <a:lstStyle/>
          <a:p>
            <a:pPr>
              <a:defRPr/>
            </a:pPr>
            <a:r>
              <a:rPr lang="en-US" sz="2000" dirty="0"/>
              <a:t>Themes near a template </a:t>
            </a:r>
            <a:r>
              <a:rPr lang="en-US" sz="2000" dirty="0" smtClean="0"/>
              <a:t>score worse</a:t>
            </a:r>
          </a:p>
          <a:p>
            <a:pPr>
              <a:defRPr/>
            </a:pPr>
            <a:r>
              <a:rPr lang="en-US" sz="1600" dirty="0"/>
              <a:t> - “Newbie” factor</a:t>
            </a:r>
          </a:p>
          <a:p>
            <a:pPr>
              <a:defRPr/>
            </a:pPr>
            <a:r>
              <a:rPr lang="en-US" sz="1600" dirty="0"/>
              <a:t> - “Too simple” factor</a:t>
            </a:r>
          </a:p>
          <a:p>
            <a:pPr>
              <a:defRPr/>
            </a:pPr>
            <a:endParaRPr lang="en-US" sz="2000" dirty="0"/>
          </a:p>
          <a:p>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93" b="493"/>
          <a:stretch/>
        </p:blipFill>
        <p:spPr bwMode="auto">
          <a:xfrm>
            <a:off x="2054570" y="51575"/>
            <a:ext cx="3811210" cy="297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55637" y="3004840"/>
            <a:ext cx="2009076" cy="338554"/>
          </a:xfrm>
          <a:prstGeom prst="rect">
            <a:avLst/>
          </a:prstGeom>
          <a:noFill/>
        </p:spPr>
        <p:txBody>
          <a:bodyPr wrap="none" rtlCol="0">
            <a:spAutoFit/>
          </a:bodyPr>
          <a:lstStyle/>
          <a:p>
            <a:r>
              <a:rPr lang="en-US" sz="1600" dirty="0" smtClean="0"/>
              <a:t>Distance to template</a:t>
            </a:r>
            <a:endParaRPr lang="en-US" sz="1600" dirty="0"/>
          </a:p>
        </p:txBody>
      </p:sp>
      <p:sp>
        <p:nvSpPr>
          <p:cNvPr id="6" name="TextBox 5"/>
          <p:cNvSpPr txBox="1"/>
          <p:nvPr/>
        </p:nvSpPr>
        <p:spPr>
          <a:xfrm>
            <a:off x="1214643" y="1355137"/>
            <a:ext cx="766557" cy="338554"/>
          </a:xfrm>
          <a:prstGeom prst="rect">
            <a:avLst/>
          </a:prstGeom>
          <a:noFill/>
        </p:spPr>
        <p:txBody>
          <a:bodyPr wrap="none" rtlCol="0">
            <a:spAutoFit/>
          </a:bodyPr>
          <a:lstStyle/>
          <a:p>
            <a:r>
              <a:rPr lang="en-US" sz="1600" dirty="0" smtClean="0"/>
              <a:t>Rating</a:t>
            </a:r>
            <a:endParaRPr lang="en-US" sz="1600" dirty="0"/>
          </a:p>
        </p:txBody>
      </p:sp>
    </p:spTree>
    <p:extLst>
      <p:ext uri="{BB962C8B-B14F-4D97-AF65-F5344CB8AC3E}">
        <p14:creationId xmlns:p14="http://schemas.microsoft.com/office/powerpoint/2010/main" val="4083102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314819"/>
            <a:ext cx="5105400" cy="600164"/>
          </a:xfrm>
          <a:prstGeom prst="rect">
            <a:avLst/>
          </a:prstGeom>
          <a:noFill/>
        </p:spPr>
        <p:txBody>
          <a:bodyPr wrap="square" rtlCol="0">
            <a:spAutoFit/>
          </a:bodyPr>
          <a:lstStyle/>
          <a:p>
            <a:pPr>
              <a:defRPr/>
            </a:pPr>
            <a:r>
              <a:rPr lang="en-US" sz="2000" dirty="0"/>
              <a:t>MTurk has no interface bias: much flatter</a:t>
            </a:r>
          </a:p>
          <a:p>
            <a:endParaRPr lang="en-US" dirty="0"/>
          </a:p>
        </p:txBody>
      </p:sp>
      <p:sp>
        <p:nvSpPr>
          <p:cNvPr id="5" name="TextBox 4"/>
          <p:cNvSpPr txBox="1"/>
          <p:nvPr/>
        </p:nvSpPr>
        <p:spPr>
          <a:xfrm>
            <a:off x="2955637" y="3004840"/>
            <a:ext cx="2009076" cy="338554"/>
          </a:xfrm>
          <a:prstGeom prst="rect">
            <a:avLst/>
          </a:prstGeom>
          <a:noFill/>
        </p:spPr>
        <p:txBody>
          <a:bodyPr wrap="none" rtlCol="0">
            <a:spAutoFit/>
          </a:bodyPr>
          <a:lstStyle/>
          <a:p>
            <a:r>
              <a:rPr lang="en-US" sz="1600" dirty="0" smtClean="0"/>
              <a:t>Distance to template</a:t>
            </a:r>
            <a:endParaRPr lang="en-US" sz="1600" dirty="0"/>
          </a:p>
        </p:txBody>
      </p:sp>
      <p:sp>
        <p:nvSpPr>
          <p:cNvPr id="6" name="TextBox 5"/>
          <p:cNvSpPr txBox="1"/>
          <p:nvPr/>
        </p:nvSpPr>
        <p:spPr>
          <a:xfrm>
            <a:off x="1214643" y="1355137"/>
            <a:ext cx="766557" cy="338554"/>
          </a:xfrm>
          <a:prstGeom prst="rect">
            <a:avLst/>
          </a:prstGeom>
          <a:noFill/>
        </p:spPr>
        <p:txBody>
          <a:bodyPr wrap="none" rtlCol="0">
            <a:spAutoFit/>
          </a:bodyPr>
          <a:lstStyle/>
          <a:p>
            <a:r>
              <a:rPr lang="en-US" sz="1600" dirty="0" smtClean="0"/>
              <a:t>Rating</a:t>
            </a:r>
            <a:endParaRPr lang="en-US" sz="16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191" y="136497"/>
            <a:ext cx="3736218" cy="286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3792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457200"/>
            <a:ext cx="6400800" cy="3048000"/>
          </a:xfrm>
        </p:spPr>
        <p:txBody>
          <a:bodyPr>
            <a:noAutofit/>
          </a:bodyPr>
          <a:lstStyle/>
          <a:p>
            <a:pPr marL="0" indent="0">
              <a:buNone/>
              <a:defRPr/>
            </a:pPr>
            <a:r>
              <a:rPr lang="en-US" sz="2400" dirty="0" smtClean="0"/>
              <a:t>Template Conclusions</a:t>
            </a:r>
          </a:p>
          <a:p>
            <a:pPr marL="0" indent="0">
              <a:buNone/>
              <a:defRPr/>
            </a:pPr>
            <a:endParaRPr lang="en-US" sz="2000" dirty="0" smtClean="0"/>
          </a:p>
          <a:p>
            <a:pPr marL="457200" indent="-457200">
              <a:buAutoNum type="arabicParenR"/>
              <a:defRPr/>
            </a:pPr>
            <a:r>
              <a:rPr lang="en-US" sz="2000" dirty="0" smtClean="0"/>
              <a:t>Templates do not model color preferences</a:t>
            </a:r>
          </a:p>
          <a:p>
            <a:pPr marL="457200" indent="-457200">
              <a:buAutoNum type="arabicParenR"/>
              <a:defRPr/>
            </a:pPr>
            <a:r>
              <a:rPr lang="en-US" sz="2000" dirty="0" smtClean="0">
                <a:ea typeface="ＭＳ Ｐゴシック" pitchFamily="34" charset="-128"/>
              </a:rPr>
              <a:t>Themes </a:t>
            </a:r>
            <a:r>
              <a:rPr lang="en-US" sz="2000" dirty="0">
                <a:ea typeface="ＭＳ Ｐゴシック" pitchFamily="34" charset="-128"/>
              </a:rPr>
              <a:t>near a template do not score better than those farther </a:t>
            </a:r>
            <a:r>
              <a:rPr lang="en-US" sz="2000" dirty="0" smtClean="0">
                <a:ea typeface="ＭＳ Ｐゴシック" pitchFamily="34" charset="-128"/>
              </a:rPr>
              <a:t>away</a:t>
            </a:r>
          </a:p>
          <a:p>
            <a:pPr marL="457200" indent="-457200">
              <a:buAutoNum type="arabicParenR"/>
              <a:defRPr/>
            </a:pPr>
            <a:r>
              <a:rPr lang="en-US" sz="2000" dirty="0">
                <a:ea typeface="ＭＳ Ｐゴシック" pitchFamily="34" charset="-128"/>
              </a:rPr>
              <a:t>N</a:t>
            </a:r>
            <a:r>
              <a:rPr lang="en-US" sz="2000" dirty="0" smtClean="0"/>
              <a:t>ot all templates are equally popular</a:t>
            </a:r>
          </a:p>
          <a:p>
            <a:pPr lvl="1">
              <a:buFontTx/>
              <a:buChar char="-"/>
              <a:defRPr/>
            </a:pPr>
            <a:r>
              <a:rPr lang="en-US" sz="1700" dirty="0" smtClean="0"/>
              <a:t>Simple templates preferred (see paper)</a:t>
            </a:r>
          </a:p>
          <a:p>
            <a:pPr marL="0" indent="0">
              <a:buNone/>
              <a:defRPr/>
            </a:pPr>
            <a:endParaRPr lang="en-US" sz="2000" dirty="0"/>
          </a:p>
          <a:p>
            <a:pPr marL="0" indent="0">
              <a:buNone/>
              <a:defRPr/>
            </a:pPr>
            <a:endParaRPr lang="en-US" sz="2000" dirty="0" smtClean="0"/>
          </a:p>
          <a:p>
            <a:pPr marL="0" indent="0">
              <a:buNone/>
              <a:defRPr/>
            </a:pPr>
            <a:endParaRPr lang="en-US" sz="2000" dirty="0"/>
          </a:p>
          <a:p>
            <a:pPr marL="0" indent="0">
              <a:buNone/>
              <a:defRPr/>
            </a:pPr>
            <a:endParaRPr lang="en-US" sz="2000" dirty="0"/>
          </a:p>
          <a:p>
            <a:pPr marL="0" indent="0">
              <a:buNone/>
              <a:defRPr/>
            </a:pPr>
            <a:endParaRPr lang="en-US" sz="2000" dirty="0" smtClean="0"/>
          </a:p>
        </p:txBody>
      </p:sp>
    </p:spTree>
    <p:extLst>
      <p:ext uri="{BB962C8B-B14F-4D97-AF65-F5344CB8AC3E}">
        <p14:creationId xmlns:p14="http://schemas.microsoft.com/office/powerpoint/2010/main" val="40214122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57200" y="381000"/>
            <a:ext cx="6325326" cy="1600200"/>
          </a:xfrm>
          <a:prstGeom prst="rect">
            <a:avLst/>
          </a:prstGeom>
        </p:spPr>
        <p:txBody>
          <a:bodyPr vert="horz" lIns="65306" tIns="32653" rIns="65306" bIns="32653" rtlCol="0">
            <a:normAutofit/>
          </a:bodyPr>
          <a:lstStyle>
            <a:lvl1pPr marL="244899" indent="-244899" algn="l" defTabSz="65306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615" indent="-204083" algn="l" defTabSz="65306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6331" indent="-163266" algn="l" defTabSz="65306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863"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9395"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5927"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2460"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8992"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5524"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defRPr/>
            </a:pPr>
            <a:r>
              <a:rPr lang="en-US" sz="2000" b="1" dirty="0" smtClean="0"/>
              <a:t>Hue </a:t>
            </a:r>
            <a:r>
              <a:rPr lang="en-US" sz="2000" b="1" dirty="0"/>
              <a:t>Entropy</a:t>
            </a:r>
            <a:r>
              <a:rPr lang="en-US" sz="2000" dirty="0"/>
              <a:t>: </a:t>
            </a:r>
            <a:r>
              <a:rPr lang="en-US" sz="2000" dirty="0" smtClean="0"/>
              <a:t>entropy </a:t>
            </a:r>
            <a:r>
              <a:rPr lang="en-US" sz="2000" dirty="0"/>
              <a:t>of hues along the hue wheel</a:t>
            </a:r>
          </a:p>
          <a:p>
            <a:pPr>
              <a:defRPr/>
            </a:pPr>
            <a:endParaRPr lang="en-US" dirty="0"/>
          </a:p>
        </p:txBody>
      </p:sp>
    </p:spTree>
    <p:extLst>
      <p:ext uri="{BB962C8B-B14F-4D97-AF65-F5344CB8AC3E}">
        <p14:creationId xmlns:p14="http://schemas.microsoft.com/office/powerpoint/2010/main" val="37520823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57200" y="381000"/>
            <a:ext cx="6325326" cy="1600200"/>
          </a:xfrm>
          <a:prstGeom prst="rect">
            <a:avLst/>
          </a:prstGeom>
        </p:spPr>
        <p:txBody>
          <a:bodyPr vert="horz" lIns="65306" tIns="32653" rIns="65306" bIns="32653" rtlCol="0">
            <a:normAutofit/>
          </a:bodyPr>
          <a:lstStyle>
            <a:lvl1pPr marL="244899" indent="-244899" algn="l" defTabSz="65306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615" indent="-204083" algn="l" defTabSz="65306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6331" indent="-163266" algn="l" defTabSz="65306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863"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9395"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5927"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2460"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8992"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5524"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defRPr/>
            </a:pPr>
            <a:r>
              <a:rPr lang="en-US" sz="2000" b="1" dirty="0" smtClean="0"/>
              <a:t>Hue </a:t>
            </a:r>
            <a:r>
              <a:rPr lang="en-US" sz="2000" b="1" dirty="0"/>
              <a:t>Entropy</a:t>
            </a:r>
            <a:r>
              <a:rPr lang="en-US" sz="2000" dirty="0"/>
              <a:t>: </a:t>
            </a:r>
            <a:r>
              <a:rPr lang="en-US" sz="2000" dirty="0" smtClean="0"/>
              <a:t>entropy </a:t>
            </a:r>
            <a:r>
              <a:rPr lang="en-US" sz="2000" dirty="0"/>
              <a:t>of hues along the hue </a:t>
            </a:r>
            <a:r>
              <a:rPr lang="en-US" sz="2000" dirty="0" smtClean="0"/>
              <a:t>wheel</a:t>
            </a:r>
          </a:p>
          <a:p>
            <a:pPr marL="0" indent="0">
              <a:buNone/>
              <a:defRPr/>
            </a:pPr>
            <a:endParaRPr lang="en-US" sz="2000" dirty="0"/>
          </a:p>
          <a:p>
            <a:pPr marL="0" indent="0">
              <a:buNone/>
              <a:defRPr/>
            </a:pPr>
            <a:endParaRPr lang="en-US" dirty="0"/>
          </a:p>
        </p:txBody>
      </p:sp>
      <p:pic>
        <p:nvPicPr>
          <p:cNvPr id="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25732"/>
            <a:ext cx="2858944" cy="51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41257" y="1312778"/>
            <a:ext cx="1595630" cy="400110"/>
          </a:xfrm>
          <a:prstGeom prst="rect">
            <a:avLst/>
          </a:prstGeom>
          <a:noFill/>
        </p:spPr>
        <p:txBody>
          <a:bodyPr wrap="none" rtlCol="0">
            <a:spAutoFit/>
          </a:bodyPr>
          <a:lstStyle/>
          <a:p>
            <a:r>
              <a:rPr lang="en-US" sz="2000" dirty="0" smtClean="0"/>
              <a:t>Low Entropy</a:t>
            </a:r>
            <a:endParaRPr lang="en-US" sz="2000" dirty="0"/>
          </a:p>
        </p:txBody>
      </p:sp>
      <p:sp>
        <p:nvSpPr>
          <p:cNvPr id="4" name="TextBox 3"/>
          <p:cNvSpPr txBox="1"/>
          <p:nvPr/>
        </p:nvSpPr>
        <p:spPr>
          <a:xfrm>
            <a:off x="1241257" y="2419350"/>
            <a:ext cx="1589859" cy="292388"/>
          </a:xfrm>
          <a:prstGeom prst="rect">
            <a:avLst/>
          </a:prstGeom>
          <a:noFill/>
        </p:spPr>
        <p:txBody>
          <a:bodyPr wrap="none" rtlCol="0">
            <a:spAutoFit/>
          </a:bodyPr>
          <a:lstStyle/>
          <a:p>
            <a:r>
              <a:rPr lang="en-US" dirty="0" smtClean="0"/>
              <a:t>Few Distinct Colors</a:t>
            </a:r>
            <a:endParaRPr lang="en-US" dirty="0"/>
          </a:p>
        </p:txBody>
      </p:sp>
    </p:spTree>
    <p:extLst>
      <p:ext uri="{BB962C8B-B14F-4D97-AF65-F5344CB8AC3E}">
        <p14:creationId xmlns:p14="http://schemas.microsoft.com/office/powerpoint/2010/main" val="3568751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57200" y="381000"/>
            <a:ext cx="6325326" cy="1600200"/>
          </a:xfrm>
          <a:prstGeom prst="rect">
            <a:avLst/>
          </a:prstGeom>
        </p:spPr>
        <p:txBody>
          <a:bodyPr vert="horz" lIns="65306" tIns="32653" rIns="65306" bIns="32653" rtlCol="0">
            <a:normAutofit/>
          </a:bodyPr>
          <a:lstStyle>
            <a:lvl1pPr marL="244899" indent="-244899" algn="l" defTabSz="65306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615" indent="-204083" algn="l" defTabSz="65306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6331" indent="-163266" algn="l" defTabSz="65306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863"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9395"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5927"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2460"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8992"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5524"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defRPr/>
            </a:pPr>
            <a:r>
              <a:rPr lang="en-US" sz="2000" b="1" dirty="0" smtClean="0"/>
              <a:t>Hue </a:t>
            </a:r>
            <a:r>
              <a:rPr lang="en-US" sz="2000" b="1" dirty="0"/>
              <a:t>Entropy</a:t>
            </a:r>
            <a:r>
              <a:rPr lang="en-US" sz="2000" dirty="0"/>
              <a:t>: </a:t>
            </a:r>
            <a:r>
              <a:rPr lang="en-US" sz="2000" dirty="0" smtClean="0"/>
              <a:t>entropy </a:t>
            </a:r>
            <a:r>
              <a:rPr lang="en-US" sz="2000" dirty="0"/>
              <a:t>of hues along the hue </a:t>
            </a:r>
            <a:r>
              <a:rPr lang="en-US" sz="2000" dirty="0" smtClean="0"/>
              <a:t>wheel</a:t>
            </a:r>
          </a:p>
          <a:p>
            <a:pPr marL="0" indent="0">
              <a:buNone/>
              <a:defRPr/>
            </a:pPr>
            <a:endParaRPr lang="en-US" sz="2000" dirty="0"/>
          </a:p>
          <a:p>
            <a:pPr marL="0" indent="0">
              <a:buNone/>
              <a:defRPr/>
            </a:pPr>
            <a:endParaRPr lang="en-US" dirty="0"/>
          </a:p>
        </p:txBody>
      </p:sp>
      <p:pic>
        <p:nvPicPr>
          <p:cNvPr id="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25732"/>
            <a:ext cx="2858944" cy="51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1725732"/>
            <a:ext cx="2858944" cy="51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41257" y="1312778"/>
            <a:ext cx="1595630" cy="400110"/>
          </a:xfrm>
          <a:prstGeom prst="rect">
            <a:avLst/>
          </a:prstGeom>
          <a:noFill/>
        </p:spPr>
        <p:txBody>
          <a:bodyPr wrap="none" rtlCol="0">
            <a:spAutoFit/>
          </a:bodyPr>
          <a:lstStyle/>
          <a:p>
            <a:r>
              <a:rPr lang="en-US" sz="2000" dirty="0" smtClean="0"/>
              <a:t>Low Entropy</a:t>
            </a:r>
            <a:endParaRPr lang="en-US" sz="2000" dirty="0"/>
          </a:p>
        </p:txBody>
      </p:sp>
      <p:sp>
        <p:nvSpPr>
          <p:cNvPr id="6" name="TextBox 5"/>
          <p:cNvSpPr txBox="1"/>
          <p:nvPr/>
        </p:nvSpPr>
        <p:spPr>
          <a:xfrm>
            <a:off x="4451358" y="1312778"/>
            <a:ext cx="1682768" cy="400110"/>
          </a:xfrm>
          <a:prstGeom prst="rect">
            <a:avLst/>
          </a:prstGeom>
          <a:noFill/>
        </p:spPr>
        <p:txBody>
          <a:bodyPr wrap="none" rtlCol="0">
            <a:spAutoFit/>
          </a:bodyPr>
          <a:lstStyle/>
          <a:p>
            <a:r>
              <a:rPr lang="en-US" sz="2000" dirty="0" smtClean="0"/>
              <a:t>High Entropy</a:t>
            </a:r>
            <a:endParaRPr lang="en-US" sz="2000" dirty="0"/>
          </a:p>
        </p:txBody>
      </p:sp>
      <p:sp>
        <p:nvSpPr>
          <p:cNvPr id="4" name="TextBox 3"/>
          <p:cNvSpPr txBox="1"/>
          <p:nvPr/>
        </p:nvSpPr>
        <p:spPr>
          <a:xfrm>
            <a:off x="1241257" y="2419350"/>
            <a:ext cx="1589859" cy="292388"/>
          </a:xfrm>
          <a:prstGeom prst="rect">
            <a:avLst/>
          </a:prstGeom>
          <a:noFill/>
        </p:spPr>
        <p:txBody>
          <a:bodyPr wrap="none" rtlCol="0">
            <a:spAutoFit/>
          </a:bodyPr>
          <a:lstStyle/>
          <a:p>
            <a:r>
              <a:rPr lang="en-US" dirty="0" smtClean="0"/>
              <a:t>Few Distinct Colors</a:t>
            </a:r>
            <a:endParaRPr lang="en-US" dirty="0"/>
          </a:p>
        </p:txBody>
      </p:sp>
      <p:sp>
        <p:nvSpPr>
          <p:cNvPr id="9" name="TextBox 8"/>
          <p:cNvSpPr txBox="1"/>
          <p:nvPr/>
        </p:nvSpPr>
        <p:spPr>
          <a:xfrm>
            <a:off x="4419608" y="2419350"/>
            <a:ext cx="1708160" cy="292388"/>
          </a:xfrm>
          <a:prstGeom prst="rect">
            <a:avLst/>
          </a:prstGeom>
          <a:noFill/>
        </p:spPr>
        <p:txBody>
          <a:bodyPr wrap="none" rtlCol="0">
            <a:spAutoFit/>
          </a:bodyPr>
          <a:lstStyle/>
          <a:p>
            <a:r>
              <a:rPr lang="en-US" dirty="0" smtClean="0"/>
              <a:t>Many Distinct Colors</a:t>
            </a:r>
            <a:endParaRPr lang="en-US" dirty="0"/>
          </a:p>
        </p:txBody>
      </p:sp>
    </p:spTree>
    <p:extLst>
      <p:ext uri="{BB962C8B-B14F-4D97-AF65-F5344CB8AC3E}">
        <p14:creationId xmlns:p14="http://schemas.microsoft.com/office/powerpoint/2010/main" val="3055924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4293" y="228600"/>
            <a:ext cx="3886200" cy="400110"/>
          </a:xfrm>
          <a:prstGeom prst="rect">
            <a:avLst/>
          </a:prstGeom>
          <a:noFill/>
        </p:spPr>
        <p:txBody>
          <a:bodyPr wrap="square" rtlCol="0">
            <a:spAutoFit/>
          </a:bodyPr>
          <a:lstStyle/>
          <a:p>
            <a:r>
              <a:rPr lang="en-US" sz="2000" dirty="0" smtClean="0"/>
              <a:t>How do designers choose colors?</a:t>
            </a:r>
            <a:endParaRPr lang="en-US" sz="2000" dirty="0"/>
          </a:p>
        </p:txBody>
      </p:sp>
    </p:spTree>
    <p:extLst>
      <p:ext uri="{BB962C8B-B14F-4D97-AF65-F5344CB8AC3E}">
        <p14:creationId xmlns:p14="http://schemas.microsoft.com/office/powerpoint/2010/main" val="3076308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381000"/>
            <a:ext cx="6325326" cy="990600"/>
          </a:xfrm>
          <a:prstGeom prst="rect">
            <a:avLst/>
          </a:prstGeom>
        </p:spPr>
        <p:txBody>
          <a:bodyPr vert="horz" lIns="65306" tIns="32653" rIns="65306" bIns="32653" rtlCol="0">
            <a:normAutofit/>
          </a:bodyPr>
          <a:lstStyle>
            <a:lvl1pPr marL="244899" indent="-244899" algn="l" defTabSz="65306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615" indent="-204083" algn="l" defTabSz="65306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6331" indent="-163266" algn="l" defTabSz="65306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863"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9395"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5927"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2460"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8992"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5524"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defRPr/>
            </a:pPr>
            <a:r>
              <a:rPr lang="en-US" sz="2000" b="1" dirty="0" smtClean="0"/>
              <a:t>Hue </a:t>
            </a:r>
            <a:r>
              <a:rPr lang="en-US" sz="2000" b="1" dirty="0"/>
              <a:t>Entropy</a:t>
            </a:r>
            <a:r>
              <a:rPr lang="en-US" sz="2000" dirty="0"/>
              <a:t>: </a:t>
            </a:r>
            <a:r>
              <a:rPr lang="en-US" sz="2000" dirty="0" smtClean="0"/>
              <a:t>entropy </a:t>
            </a:r>
            <a:r>
              <a:rPr lang="en-US" sz="2000" dirty="0"/>
              <a:t>of hues along the hue wheel</a:t>
            </a:r>
          </a:p>
          <a:p>
            <a:pPr>
              <a:defRPr/>
            </a:pPr>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13" r="-6313" b="8073"/>
          <a:stretch/>
        </p:blipFill>
        <p:spPr bwMode="auto">
          <a:xfrm>
            <a:off x="1830515" y="876300"/>
            <a:ext cx="3585922" cy="259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831029" y="3565496"/>
            <a:ext cx="1359411" cy="338554"/>
          </a:xfrm>
          <a:prstGeom prst="rect">
            <a:avLst/>
          </a:prstGeom>
          <a:noFill/>
        </p:spPr>
        <p:txBody>
          <a:bodyPr wrap="none" rtlCol="0">
            <a:spAutoFit/>
          </a:bodyPr>
          <a:lstStyle/>
          <a:p>
            <a:r>
              <a:rPr lang="en-US" sz="1600" dirty="0" smtClean="0"/>
              <a:t>Hue Entropy </a:t>
            </a:r>
            <a:endParaRPr lang="en-US" sz="1600" dirty="0"/>
          </a:p>
        </p:txBody>
      </p:sp>
      <p:sp>
        <p:nvSpPr>
          <p:cNvPr id="10" name="TextBox 9"/>
          <p:cNvSpPr txBox="1"/>
          <p:nvPr/>
        </p:nvSpPr>
        <p:spPr>
          <a:xfrm>
            <a:off x="1079198" y="1834618"/>
            <a:ext cx="766557" cy="338554"/>
          </a:xfrm>
          <a:prstGeom prst="rect">
            <a:avLst/>
          </a:prstGeom>
          <a:noFill/>
        </p:spPr>
        <p:txBody>
          <a:bodyPr wrap="none" rtlCol="0">
            <a:spAutoFit/>
          </a:bodyPr>
          <a:lstStyle/>
          <a:p>
            <a:r>
              <a:rPr lang="en-US" sz="1600" dirty="0" smtClean="0"/>
              <a:t>Rating</a:t>
            </a:r>
            <a:endParaRPr lang="en-US" sz="1600" dirty="0"/>
          </a:p>
        </p:txBody>
      </p:sp>
    </p:spTree>
    <p:extLst>
      <p:ext uri="{BB962C8B-B14F-4D97-AF65-F5344CB8AC3E}">
        <p14:creationId xmlns:p14="http://schemas.microsoft.com/office/powerpoint/2010/main" val="4838401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13" r="-6313" b="8073"/>
          <a:stretch/>
        </p:blipFill>
        <p:spPr bwMode="auto">
          <a:xfrm>
            <a:off x="1830515" y="876300"/>
            <a:ext cx="3585922" cy="259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57200" y="381000"/>
            <a:ext cx="6325326" cy="990600"/>
          </a:xfrm>
          <a:prstGeom prst="rect">
            <a:avLst/>
          </a:prstGeom>
        </p:spPr>
        <p:txBody>
          <a:bodyPr vert="horz" lIns="65306" tIns="32653" rIns="65306" bIns="32653" rtlCol="0">
            <a:normAutofit/>
          </a:bodyPr>
          <a:lstStyle>
            <a:lvl1pPr marL="244899" indent="-244899" algn="l" defTabSz="65306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615" indent="-204083" algn="l" defTabSz="65306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6331" indent="-163266" algn="l" defTabSz="65306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863"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9395"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5927"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2460"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8992"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5524"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defRPr/>
            </a:pPr>
            <a:r>
              <a:rPr lang="en-US" sz="2000" b="1" dirty="0" smtClean="0"/>
              <a:t>Hue </a:t>
            </a:r>
            <a:r>
              <a:rPr lang="en-US" sz="2000" b="1" dirty="0"/>
              <a:t>Entropy</a:t>
            </a:r>
            <a:r>
              <a:rPr lang="en-US" sz="2000" dirty="0"/>
              <a:t>: </a:t>
            </a:r>
            <a:r>
              <a:rPr lang="en-US" sz="2000" dirty="0" smtClean="0"/>
              <a:t>entropy </a:t>
            </a:r>
            <a:r>
              <a:rPr lang="en-US" sz="2000" dirty="0"/>
              <a:t>of hues along the hue wheel</a:t>
            </a:r>
          </a:p>
          <a:p>
            <a:pPr>
              <a:defRPr/>
            </a:pPr>
            <a:endParaRPr lang="en-US" dirty="0"/>
          </a:p>
        </p:txBody>
      </p:sp>
      <p:sp>
        <p:nvSpPr>
          <p:cNvPr id="2" name="TextBox 1"/>
          <p:cNvSpPr txBox="1"/>
          <p:nvPr/>
        </p:nvSpPr>
        <p:spPr>
          <a:xfrm>
            <a:off x="2831029" y="3565496"/>
            <a:ext cx="1359411" cy="338554"/>
          </a:xfrm>
          <a:prstGeom prst="rect">
            <a:avLst/>
          </a:prstGeom>
          <a:noFill/>
        </p:spPr>
        <p:txBody>
          <a:bodyPr wrap="none" rtlCol="0">
            <a:spAutoFit/>
          </a:bodyPr>
          <a:lstStyle/>
          <a:p>
            <a:r>
              <a:rPr lang="en-US" sz="1600" dirty="0" smtClean="0"/>
              <a:t>Hue Entropy </a:t>
            </a:r>
            <a:endParaRPr lang="en-US" sz="1600" dirty="0"/>
          </a:p>
        </p:txBody>
      </p:sp>
      <p:sp>
        <p:nvSpPr>
          <p:cNvPr id="6" name="TextBox 5"/>
          <p:cNvSpPr txBox="1"/>
          <p:nvPr/>
        </p:nvSpPr>
        <p:spPr>
          <a:xfrm>
            <a:off x="1079198" y="1834618"/>
            <a:ext cx="766557" cy="338554"/>
          </a:xfrm>
          <a:prstGeom prst="rect">
            <a:avLst/>
          </a:prstGeom>
          <a:noFill/>
        </p:spPr>
        <p:txBody>
          <a:bodyPr wrap="none" rtlCol="0">
            <a:spAutoFit/>
          </a:bodyPr>
          <a:lstStyle/>
          <a:p>
            <a:r>
              <a:rPr lang="en-US" sz="1600" dirty="0" smtClean="0"/>
              <a:t>Rating</a:t>
            </a:r>
            <a:endParaRPr lang="en-US" sz="1600" dirty="0"/>
          </a:p>
        </p:txBody>
      </p:sp>
      <p:sp>
        <p:nvSpPr>
          <p:cNvPr id="8" name="Rectangle 7"/>
          <p:cNvSpPr/>
          <p:nvPr/>
        </p:nvSpPr>
        <p:spPr>
          <a:xfrm>
            <a:off x="4324073" y="1376478"/>
            <a:ext cx="158493" cy="1738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12229" y="1834618"/>
            <a:ext cx="158493" cy="157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48991" y="1014528"/>
            <a:ext cx="158493" cy="21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26229" y="2309928"/>
            <a:ext cx="158493"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2809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13" r="-6313" b="8073"/>
          <a:stretch/>
        </p:blipFill>
        <p:spPr bwMode="auto">
          <a:xfrm>
            <a:off x="1830515" y="876300"/>
            <a:ext cx="3585922" cy="259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831029" y="3565496"/>
            <a:ext cx="1359411" cy="338554"/>
          </a:xfrm>
          <a:prstGeom prst="rect">
            <a:avLst/>
          </a:prstGeom>
          <a:noFill/>
        </p:spPr>
        <p:txBody>
          <a:bodyPr wrap="none" rtlCol="0">
            <a:spAutoFit/>
          </a:bodyPr>
          <a:lstStyle/>
          <a:p>
            <a:r>
              <a:rPr lang="en-US" sz="1600" dirty="0" smtClean="0"/>
              <a:t>Hue Entropy </a:t>
            </a:r>
            <a:endParaRPr lang="en-US" sz="1600" dirty="0"/>
          </a:p>
        </p:txBody>
      </p:sp>
      <p:sp>
        <p:nvSpPr>
          <p:cNvPr id="10" name="TextBox 9"/>
          <p:cNvSpPr txBox="1"/>
          <p:nvPr/>
        </p:nvSpPr>
        <p:spPr>
          <a:xfrm>
            <a:off x="1079198" y="1834618"/>
            <a:ext cx="766557" cy="338554"/>
          </a:xfrm>
          <a:prstGeom prst="rect">
            <a:avLst/>
          </a:prstGeom>
          <a:noFill/>
        </p:spPr>
        <p:txBody>
          <a:bodyPr wrap="none" rtlCol="0">
            <a:spAutoFit/>
          </a:bodyPr>
          <a:lstStyle/>
          <a:p>
            <a:r>
              <a:rPr lang="en-US" sz="1600" dirty="0" smtClean="0"/>
              <a:t>Rating</a:t>
            </a:r>
            <a:endParaRPr lang="en-US" sz="1600" dirty="0"/>
          </a:p>
        </p:txBody>
      </p:sp>
      <p:sp>
        <p:nvSpPr>
          <p:cNvPr id="7" name="Content Placeholder 2"/>
          <p:cNvSpPr txBox="1">
            <a:spLocks/>
          </p:cNvSpPr>
          <p:nvPr/>
        </p:nvSpPr>
        <p:spPr>
          <a:xfrm>
            <a:off x="457200" y="381000"/>
            <a:ext cx="6325326" cy="990600"/>
          </a:xfrm>
          <a:prstGeom prst="rect">
            <a:avLst/>
          </a:prstGeom>
        </p:spPr>
        <p:txBody>
          <a:bodyPr vert="horz" lIns="65306" tIns="32653" rIns="65306" bIns="32653" rtlCol="0">
            <a:normAutofit/>
          </a:bodyPr>
          <a:lstStyle>
            <a:lvl1pPr marL="244899" indent="-244899" algn="l" defTabSz="65306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615" indent="-204083" algn="l" defTabSz="65306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6331" indent="-163266" algn="l" defTabSz="65306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863"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9395"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5927"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2460"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8992"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5524"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defRPr/>
            </a:pPr>
            <a:r>
              <a:rPr lang="en-US" sz="2000" b="1" dirty="0" smtClean="0"/>
              <a:t>Hue </a:t>
            </a:r>
            <a:r>
              <a:rPr lang="en-US" sz="2000" b="1" dirty="0"/>
              <a:t>Entropy</a:t>
            </a:r>
            <a:r>
              <a:rPr lang="en-US" sz="2000" dirty="0"/>
              <a:t>: </a:t>
            </a:r>
            <a:r>
              <a:rPr lang="en-US" sz="2000" dirty="0" smtClean="0"/>
              <a:t>entropy </a:t>
            </a:r>
            <a:r>
              <a:rPr lang="en-US" sz="2000" dirty="0"/>
              <a:t>of hues along the hue wheel</a:t>
            </a:r>
          </a:p>
          <a:p>
            <a:pPr>
              <a:defRPr/>
            </a:pPr>
            <a:endParaRPr lang="en-US" dirty="0"/>
          </a:p>
        </p:txBody>
      </p:sp>
      <p:sp>
        <p:nvSpPr>
          <p:cNvPr id="3" name="Rectangle 2"/>
          <p:cNvSpPr/>
          <p:nvPr/>
        </p:nvSpPr>
        <p:spPr>
          <a:xfrm>
            <a:off x="3733800" y="1295400"/>
            <a:ext cx="1219200"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2213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13" r="-6313" b="8073"/>
          <a:stretch/>
        </p:blipFill>
        <p:spPr bwMode="auto">
          <a:xfrm>
            <a:off x="1830515" y="876300"/>
            <a:ext cx="3585922" cy="259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57200" y="381000"/>
            <a:ext cx="6325326" cy="990600"/>
          </a:xfrm>
          <a:prstGeom prst="rect">
            <a:avLst/>
          </a:prstGeom>
        </p:spPr>
        <p:txBody>
          <a:bodyPr vert="horz" lIns="65306" tIns="32653" rIns="65306" bIns="32653" rtlCol="0">
            <a:normAutofit/>
          </a:bodyPr>
          <a:lstStyle>
            <a:lvl1pPr marL="244899" indent="-244899" algn="l" defTabSz="65306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615" indent="-204083" algn="l" defTabSz="65306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6331" indent="-163266" algn="l" defTabSz="65306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863"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9395"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5927"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2460"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8992"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5524" indent="-163266" algn="l" defTabSz="653064"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defRPr/>
            </a:pPr>
            <a:r>
              <a:rPr lang="en-US" sz="2000" b="1" dirty="0" smtClean="0"/>
              <a:t>Hue </a:t>
            </a:r>
            <a:r>
              <a:rPr lang="en-US" sz="2000" b="1" dirty="0"/>
              <a:t>Entropy</a:t>
            </a:r>
            <a:r>
              <a:rPr lang="en-US" sz="2000" dirty="0"/>
              <a:t>: </a:t>
            </a:r>
            <a:r>
              <a:rPr lang="en-US" sz="2000" dirty="0" smtClean="0"/>
              <a:t>entropy </a:t>
            </a:r>
            <a:r>
              <a:rPr lang="en-US" sz="2000" dirty="0"/>
              <a:t>of hues along the hue wheel</a:t>
            </a:r>
          </a:p>
          <a:p>
            <a:pPr>
              <a:defRPr/>
            </a:pPr>
            <a:endParaRPr lang="en-US" dirty="0"/>
          </a:p>
        </p:txBody>
      </p:sp>
      <p:sp>
        <p:nvSpPr>
          <p:cNvPr id="3" name="Rectangle 2"/>
          <p:cNvSpPr/>
          <p:nvPr/>
        </p:nvSpPr>
        <p:spPr>
          <a:xfrm>
            <a:off x="2184400" y="1346200"/>
            <a:ext cx="558800" cy="939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31029" y="3565496"/>
            <a:ext cx="1359411" cy="338554"/>
          </a:xfrm>
          <a:prstGeom prst="rect">
            <a:avLst/>
          </a:prstGeom>
          <a:noFill/>
        </p:spPr>
        <p:txBody>
          <a:bodyPr wrap="none" rtlCol="0">
            <a:spAutoFit/>
          </a:bodyPr>
          <a:lstStyle/>
          <a:p>
            <a:r>
              <a:rPr lang="en-US" sz="1600" dirty="0" smtClean="0"/>
              <a:t>Hue Entropy </a:t>
            </a:r>
            <a:endParaRPr lang="en-US" sz="1600" dirty="0"/>
          </a:p>
        </p:txBody>
      </p:sp>
      <p:sp>
        <p:nvSpPr>
          <p:cNvPr id="13" name="TextBox 12"/>
          <p:cNvSpPr txBox="1"/>
          <p:nvPr/>
        </p:nvSpPr>
        <p:spPr>
          <a:xfrm>
            <a:off x="1079198" y="1834618"/>
            <a:ext cx="766557" cy="338554"/>
          </a:xfrm>
          <a:prstGeom prst="rect">
            <a:avLst/>
          </a:prstGeom>
          <a:noFill/>
        </p:spPr>
        <p:txBody>
          <a:bodyPr wrap="none" rtlCol="0">
            <a:spAutoFit/>
          </a:bodyPr>
          <a:lstStyle/>
          <a:p>
            <a:r>
              <a:rPr lang="en-US" sz="1600" dirty="0" smtClean="0"/>
              <a:t>Rating</a:t>
            </a:r>
            <a:endParaRPr lang="en-US" sz="1600" dirty="0"/>
          </a:p>
        </p:txBody>
      </p:sp>
    </p:spTree>
    <p:extLst>
      <p:ext uri="{BB962C8B-B14F-4D97-AF65-F5344CB8AC3E}">
        <p14:creationId xmlns:p14="http://schemas.microsoft.com/office/powerpoint/2010/main" val="37673828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6553200" cy="1200329"/>
          </a:xfrm>
          <a:prstGeom prst="rect">
            <a:avLst/>
          </a:prstGeom>
          <a:noFill/>
        </p:spPr>
        <p:txBody>
          <a:bodyPr wrap="square" rtlCol="0">
            <a:spAutoFit/>
          </a:bodyPr>
          <a:lstStyle/>
          <a:p>
            <a:r>
              <a:rPr lang="en-US" sz="2400" dirty="0" smtClean="0"/>
              <a:t>Main Analysis Results</a:t>
            </a:r>
          </a:p>
          <a:p>
            <a:endParaRPr lang="en-US" sz="2800" dirty="0" smtClean="0"/>
          </a:p>
          <a:p>
            <a:r>
              <a:rPr lang="en-US" sz="2000" dirty="0" smtClean="0"/>
              <a:t>1. Overall preference for warmer hues and </a:t>
            </a:r>
            <a:r>
              <a:rPr lang="en-US" sz="2000" dirty="0" err="1" smtClean="0"/>
              <a:t>cyans</a:t>
            </a:r>
            <a:endParaRPr lang="en-US" sz="2000" dirty="0"/>
          </a:p>
        </p:txBody>
      </p:sp>
    </p:spTree>
    <p:extLst>
      <p:ext uri="{BB962C8B-B14F-4D97-AF65-F5344CB8AC3E}">
        <p14:creationId xmlns:p14="http://schemas.microsoft.com/office/powerpoint/2010/main" val="6875559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6553200" cy="2123658"/>
          </a:xfrm>
          <a:prstGeom prst="rect">
            <a:avLst/>
          </a:prstGeom>
          <a:noFill/>
        </p:spPr>
        <p:txBody>
          <a:bodyPr wrap="square" rtlCol="0">
            <a:spAutoFit/>
          </a:bodyPr>
          <a:lstStyle/>
          <a:p>
            <a:r>
              <a:rPr lang="en-US" sz="2400" dirty="0" smtClean="0"/>
              <a:t>Main Analysis Results</a:t>
            </a:r>
          </a:p>
          <a:p>
            <a:endParaRPr lang="en-US" sz="2800" dirty="0" smtClean="0"/>
          </a:p>
          <a:p>
            <a:r>
              <a:rPr lang="en-US" sz="2000" dirty="0" smtClean="0"/>
              <a:t>1. Overall preference for warmer hues and </a:t>
            </a:r>
            <a:r>
              <a:rPr lang="en-US" sz="2000" dirty="0" err="1" smtClean="0"/>
              <a:t>cyans</a:t>
            </a:r>
            <a:endParaRPr lang="en-US" sz="2000" dirty="0"/>
          </a:p>
          <a:p>
            <a:pPr marL="457200" indent="-457200">
              <a:buAutoNum type="arabicPeriod"/>
            </a:pPr>
            <a:endParaRPr lang="en-US" sz="2000" dirty="0" smtClean="0"/>
          </a:p>
          <a:p>
            <a:r>
              <a:rPr lang="en-US" sz="2000" dirty="0" smtClean="0"/>
              <a:t>2. Strong preferences for certain adjacent colors</a:t>
            </a:r>
          </a:p>
          <a:p>
            <a:endParaRPr lang="en-US" sz="2000" dirty="0" smtClean="0"/>
          </a:p>
        </p:txBody>
      </p:sp>
    </p:spTree>
    <p:extLst>
      <p:ext uri="{BB962C8B-B14F-4D97-AF65-F5344CB8AC3E}">
        <p14:creationId xmlns:p14="http://schemas.microsoft.com/office/powerpoint/2010/main" val="37525404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6553200" cy="2739211"/>
          </a:xfrm>
          <a:prstGeom prst="rect">
            <a:avLst/>
          </a:prstGeom>
          <a:noFill/>
        </p:spPr>
        <p:txBody>
          <a:bodyPr wrap="square" rtlCol="0">
            <a:spAutoFit/>
          </a:bodyPr>
          <a:lstStyle/>
          <a:p>
            <a:r>
              <a:rPr lang="en-US" sz="2400" dirty="0" smtClean="0"/>
              <a:t>Main Analysis Results</a:t>
            </a:r>
          </a:p>
          <a:p>
            <a:endParaRPr lang="en-US" sz="2800" dirty="0" smtClean="0"/>
          </a:p>
          <a:p>
            <a:r>
              <a:rPr lang="en-US" sz="2000" dirty="0" smtClean="0"/>
              <a:t>1. Overall preference for warmer hues and </a:t>
            </a:r>
            <a:r>
              <a:rPr lang="en-US" sz="2000" dirty="0" err="1" smtClean="0"/>
              <a:t>cyans</a:t>
            </a:r>
            <a:endParaRPr lang="en-US" sz="2000" dirty="0"/>
          </a:p>
          <a:p>
            <a:pPr marL="457200" indent="-457200">
              <a:buAutoNum type="arabicPeriod"/>
            </a:pPr>
            <a:endParaRPr lang="en-US" sz="2000" dirty="0" smtClean="0"/>
          </a:p>
          <a:p>
            <a:r>
              <a:rPr lang="en-US" sz="2000" dirty="0" smtClean="0"/>
              <a:t>2. Strong preferences for certain adjacent colors</a:t>
            </a:r>
          </a:p>
          <a:p>
            <a:endParaRPr lang="en-US" sz="2000" dirty="0" smtClean="0"/>
          </a:p>
          <a:p>
            <a:r>
              <a:rPr lang="en-US" sz="2000" dirty="0" smtClean="0"/>
              <a:t>3. Hue templates a poor model for compatibility</a:t>
            </a:r>
          </a:p>
          <a:p>
            <a:endParaRPr lang="en-US" sz="2000" dirty="0" smtClean="0"/>
          </a:p>
        </p:txBody>
      </p:sp>
    </p:spTree>
    <p:extLst>
      <p:ext uri="{BB962C8B-B14F-4D97-AF65-F5344CB8AC3E}">
        <p14:creationId xmlns:p14="http://schemas.microsoft.com/office/powerpoint/2010/main" val="27887466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6553200" cy="3416320"/>
          </a:xfrm>
          <a:prstGeom prst="rect">
            <a:avLst/>
          </a:prstGeom>
          <a:noFill/>
        </p:spPr>
        <p:txBody>
          <a:bodyPr wrap="square" rtlCol="0">
            <a:spAutoFit/>
          </a:bodyPr>
          <a:lstStyle/>
          <a:p>
            <a:r>
              <a:rPr lang="en-US" sz="2400" dirty="0" smtClean="0"/>
              <a:t>Main Analysis Results</a:t>
            </a:r>
          </a:p>
          <a:p>
            <a:endParaRPr lang="en-US" sz="2800" dirty="0" smtClean="0"/>
          </a:p>
          <a:p>
            <a:r>
              <a:rPr lang="en-US" sz="2000" dirty="0" smtClean="0"/>
              <a:t>1. Overall preference for warmer hues and </a:t>
            </a:r>
            <a:r>
              <a:rPr lang="en-US" sz="2000" dirty="0" err="1" smtClean="0"/>
              <a:t>cyans</a:t>
            </a:r>
            <a:endParaRPr lang="en-US" sz="2000" dirty="0"/>
          </a:p>
          <a:p>
            <a:pPr marL="457200" indent="-457200">
              <a:buAutoNum type="arabicPeriod"/>
            </a:pPr>
            <a:endParaRPr lang="en-US" sz="2000" dirty="0" smtClean="0"/>
          </a:p>
          <a:p>
            <a:r>
              <a:rPr lang="en-US" sz="2000" dirty="0" smtClean="0"/>
              <a:t>2. Strong preferences for certain adjacent colors</a:t>
            </a:r>
          </a:p>
          <a:p>
            <a:endParaRPr lang="en-US" sz="2000" dirty="0" smtClean="0"/>
          </a:p>
          <a:p>
            <a:r>
              <a:rPr lang="en-US" sz="2000" dirty="0" smtClean="0"/>
              <a:t>3. Hue templates a poor model for compatibility</a:t>
            </a:r>
          </a:p>
          <a:p>
            <a:endParaRPr lang="en-US" sz="2000" dirty="0" smtClean="0"/>
          </a:p>
          <a:p>
            <a:r>
              <a:rPr lang="en-US" sz="2000" dirty="0" smtClean="0"/>
              <a:t>4. People prefer simpler themes (but not </a:t>
            </a:r>
            <a:r>
              <a:rPr lang="en-US" sz="2000" b="1" dirty="0" smtClean="0"/>
              <a:t>too</a:t>
            </a:r>
            <a:r>
              <a:rPr lang="en-US" sz="2000" dirty="0" smtClean="0"/>
              <a:t> simple)</a:t>
            </a:r>
          </a:p>
          <a:p>
            <a:endParaRPr lang="en-US" sz="2400" dirty="0"/>
          </a:p>
        </p:txBody>
      </p:sp>
    </p:spTree>
    <p:extLst>
      <p:ext uri="{BB962C8B-B14F-4D97-AF65-F5344CB8AC3E}">
        <p14:creationId xmlns:p14="http://schemas.microsoft.com/office/powerpoint/2010/main" val="38578063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6553200" cy="3724096"/>
          </a:xfrm>
          <a:prstGeom prst="rect">
            <a:avLst/>
          </a:prstGeom>
          <a:noFill/>
        </p:spPr>
        <p:txBody>
          <a:bodyPr wrap="square" rtlCol="0">
            <a:spAutoFit/>
          </a:bodyPr>
          <a:lstStyle/>
          <a:p>
            <a:r>
              <a:rPr lang="en-US" sz="2400" dirty="0" smtClean="0"/>
              <a:t>Main Analysis Results</a:t>
            </a:r>
          </a:p>
          <a:p>
            <a:endParaRPr lang="en-US" sz="2800" dirty="0" smtClean="0"/>
          </a:p>
          <a:p>
            <a:r>
              <a:rPr lang="en-US" sz="2000" dirty="0" smtClean="0"/>
              <a:t>1. Overall preference for warmer hues and </a:t>
            </a:r>
            <a:r>
              <a:rPr lang="en-US" sz="2000" dirty="0" err="1" smtClean="0"/>
              <a:t>cyans</a:t>
            </a:r>
            <a:endParaRPr lang="en-US" sz="2000" dirty="0"/>
          </a:p>
          <a:p>
            <a:pPr marL="457200" indent="-457200">
              <a:buAutoNum type="arabicPeriod"/>
            </a:pPr>
            <a:endParaRPr lang="en-US" sz="2000" dirty="0" smtClean="0"/>
          </a:p>
          <a:p>
            <a:r>
              <a:rPr lang="en-US" sz="2000" dirty="0" smtClean="0"/>
              <a:t>2. Strong preferences for certain adjacent colors</a:t>
            </a:r>
          </a:p>
          <a:p>
            <a:endParaRPr lang="en-US" sz="2000" dirty="0" smtClean="0"/>
          </a:p>
          <a:p>
            <a:r>
              <a:rPr lang="en-US" sz="2000" dirty="0" smtClean="0"/>
              <a:t>3. Hue templates a poor model for compatibility</a:t>
            </a:r>
          </a:p>
          <a:p>
            <a:endParaRPr lang="en-US" sz="2000" dirty="0" smtClean="0"/>
          </a:p>
          <a:p>
            <a:r>
              <a:rPr lang="en-US" sz="2000" dirty="0" smtClean="0"/>
              <a:t>4. People prefer simpler themes (but not </a:t>
            </a:r>
            <a:r>
              <a:rPr lang="en-US" sz="2000" b="1" dirty="0" smtClean="0"/>
              <a:t>too</a:t>
            </a:r>
            <a:r>
              <a:rPr lang="en-US" sz="2000" dirty="0" smtClean="0"/>
              <a:t> simple)</a:t>
            </a:r>
          </a:p>
          <a:p>
            <a:endParaRPr lang="en-US" sz="2400" dirty="0"/>
          </a:p>
          <a:p>
            <a:r>
              <a:rPr lang="en-US" sz="2000" i="1" dirty="0" smtClean="0"/>
              <a:t>See paper for other tests</a:t>
            </a:r>
            <a:endParaRPr lang="en-US" sz="2000" i="1" dirty="0"/>
          </a:p>
        </p:txBody>
      </p:sp>
    </p:spTree>
    <p:extLst>
      <p:ext uri="{BB962C8B-B14F-4D97-AF65-F5344CB8AC3E}">
        <p14:creationId xmlns:p14="http://schemas.microsoft.com/office/powerpoint/2010/main" val="39803828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310640" cy="685800"/>
          </a:xfrm>
        </p:spPr>
        <p:txBody>
          <a:bodyPr/>
          <a:lstStyle/>
          <a:p>
            <a:pPr>
              <a:defRPr/>
            </a:pPr>
            <a:r>
              <a:rPr lang="en-US" dirty="0" smtClean="0">
                <a:latin typeface="+mn-lt"/>
              </a:rPr>
              <a:t>Goals</a:t>
            </a:r>
            <a:endParaRPr lang="en-US" dirty="0">
              <a:latin typeface="+mn-lt"/>
            </a:endParaRPr>
          </a:p>
        </p:txBody>
      </p:sp>
      <p:sp>
        <p:nvSpPr>
          <p:cNvPr id="3" name="Content Placeholder 2"/>
          <p:cNvSpPr>
            <a:spLocks noGrp="1"/>
          </p:cNvSpPr>
          <p:nvPr>
            <p:ph idx="1"/>
          </p:nvPr>
        </p:nvSpPr>
        <p:spPr/>
        <p:txBody>
          <a:bodyPr>
            <a:normAutofit/>
          </a:bodyPr>
          <a:lstStyle/>
          <a:p>
            <a:pPr marL="0" indent="0">
              <a:buNone/>
              <a:defRPr/>
            </a:pPr>
            <a:r>
              <a:rPr lang="en-US" dirty="0" smtClean="0">
                <a:solidFill>
                  <a:schemeClr val="bg1">
                    <a:lumMod val="75000"/>
                  </a:schemeClr>
                </a:solidFill>
              </a:rPr>
              <a:t>1. </a:t>
            </a:r>
            <a:r>
              <a:rPr lang="en-US" u="sng" dirty="0" smtClean="0">
                <a:solidFill>
                  <a:schemeClr val="bg1">
                    <a:lumMod val="75000"/>
                  </a:schemeClr>
                </a:solidFill>
              </a:rPr>
              <a:t>Analysis</a:t>
            </a:r>
          </a:p>
          <a:p>
            <a:pPr marL="0" indent="0">
              <a:buNone/>
              <a:defRPr/>
            </a:pPr>
            <a:r>
              <a:rPr lang="en-US" dirty="0" smtClean="0">
                <a:solidFill>
                  <a:schemeClr val="bg1">
                    <a:lumMod val="75000"/>
                  </a:schemeClr>
                </a:solidFill>
              </a:rPr>
              <a:t>	</a:t>
            </a:r>
            <a:r>
              <a:rPr lang="en-US" sz="2000" dirty="0" smtClean="0">
                <a:solidFill>
                  <a:schemeClr val="bg1">
                    <a:lumMod val="75000"/>
                  </a:schemeClr>
                </a:solidFill>
              </a:rPr>
              <a:t>Test hypotheses and compatibility models</a:t>
            </a:r>
          </a:p>
          <a:p>
            <a:pPr marL="0" indent="0">
              <a:buNone/>
              <a:defRPr/>
            </a:pPr>
            <a:r>
              <a:rPr lang="en-US" dirty="0" smtClean="0"/>
              <a:t>2. </a:t>
            </a:r>
            <a:r>
              <a:rPr lang="en-US" u="sng" dirty="0" smtClean="0"/>
              <a:t>Learn Models</a:t>
            </a:r>
          </a:p>
          <a:p>
            <a:pPr marL="0" indent="0">
              <a:buNone/>
              <a:defRPr/>
            </a:pPr>
            <a:r>
              <a:rPr lang="en-US" sz="2000" dirty="0"/>
              <a:t>	</a:t>
            </a:r>
            <a:r>
              <a:rPr lang="en-US" sz="2000" dirty="0" smtClean="0"/>
              <a:t>Predict mean ratings for themes</a:t>
            </a:r>
          </a:p>
          <a:p>
            <a:pPr marL="0" indent="0">
              <a:buNone/>
              <a:defRPr/>
            </a:pPr>
            <a:r>
              <a:rPr lang="en-US" dirty="0" smtClean="0">
                <a:solidFill>
                  <a:schemeClr val="bg1">
                    <a:lumMod val="75000"/>
                  </a:schemeClr>
                </a:solidFill>
              </a:rPr>
              <a:t>3. </a:t>
            </a:r>
            <a:r>
              <a:rPr lang="en-US" u="sng" dirty="0" smtClean="0">
                <a:solidFill>
                  <a:schemeClr val="bg1">
                    <a:lumMod val="75000"/>
                  </a:schemeClr>
                </a:solidFill>
              </a:rPr>
              <a:t>New Applications</a:t>
            </a:r>
          </a:p>
          <a:p>
            <a:pPr marL="0" indent="0">
              <a:buNone/>
              <a:defRPr/>
            </a:pPr>
            <a:r>
              <a:rPr lang="en-US" sz="2000" dirty="0">
                <a:solidFill>
                  <a:schemeClr val="bg1">
                    <a:lumMod val="75000"/>
                  </a:schemeClr>
                </a:solidFill>
              </a:rPr>
              <a:t>	</a:t>
            </a:r>
            <a:r>
              <a:rPr lang="en-US" sz="2000" dirty="0" smtClean="0">
                <a:solidFill>
                  <a:schemeClr val="bg1">
                    <a:lumMod val="75000"/>
                  </a:schemeClr>
                </a:solidFill>
              </a:rPr>
              <a:t>Develop new tools for choosing colors</a:t>
            </a:r>
          </a:p>
          <a:p>
            <a:pPr>
              <a:defRPr/>
            </a:pPr>
            <a:endParaRPr lang="en-US" dirty="0"/>
          </a:p>
        </p:txBody>
      </p:sp>
    </p:spTree>
    <p:extLst>
      <p:ext uri="{BB962C8B-B14F-4D97-AF65-F5344CB8AC3E}">
        <p14:creationId xmlns:p14="http://schemas.microsoft.com/office/powerpoint/2010/main" val="2357549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929387" y="3833883"/>
            <a:ext cx="631904" cy="261610"/>
          </a:xfrm>
          <a:prstGeom prst="rect">
            <a:avLst/>
          </a:prstGeom>
          <a:noFill/>
        </p:spPr>
        <p:txBody>
          <a:bodyPr wrap="none" rtlCol="0">
            <a:spAutoFit/>
          </a:bodyPr>
          <a:lstStyle/>
          <a:p>
            <a:r>
              <a:rPr lang="en-US" sz="1100" dirty="0" smtClean="0"/>
              <a:t>Picasso</a:t>
            </a:r>
            <a:endParaRPr lang="en-US" sz="1100" dirty="0"/>
          </a:p>
        </p:txBody>
      </p:sp>
      <p:sp>
        <p:nvSpPr>
          <p:cNvPr id="8" name="TextBox 7"/>
          <p:cNvSpPr txBox="1"/>
          <p:nvPr/>
        </p:nvSpPr>
        <p:spPr>
          <a:xfrm>
            <a:off x="1594293" y="228600"/>
            <a:ext cx="3886200" cy="400110"/>
          </a:xfrm>
          <a:prstGeom prst="rect">
            <a:avLst/>
          </a:prstGeom>
          <a:noFill/>
        </p:spPr>
        <p:txBody>
          <a:bodyPr wrap="square" rtlCol="0">
            <a:spAutoFit/>
          </a:bodyPr>
          <a:lstStyle/>
          <a:p>
            <a:r>
              <a:rPr lang="en-US" sz="2000" dirty="0" smtClean="0"/>
              <a:t>How do designers choose colors?</a:t>
            </a:r>
            <a:endParaRPr lang="en-US" sz="20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034" y="628709"/>
            <a:ext cx="2120257" cy="320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0080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558127" y="840548"/>
            <a:ext cx="781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dirty="0" smtClean="0">
                <a:latin typeface="Adobe Fan Heiti Std B" pitchFamily="34" charset="-128"/>
                <a:ea typeface="Adobe Fan Heiti Std B" pitchFamily="34" charset="-128"/>
              </a:rPr>
              <a:t>3.63</a:t>
            </a:r>
            <a:endParaRPr lang="en-US" sz="2000" dirty="0">
              <a:latin typeface="Adobe Fan Heiti Std B" pitchFamily="34" charset="-128"/>
              <a:ea typeface="Adobe Fan Heiti Std B" pitchFamily="34" charset="-128"/>
            </a:endParaRPr>
          </a:p>
        </p:txBody>
      </p:sp>
      <p:sp>
        <p:nvSpPr>
          <p:cNvPr id="9" name="Right Arrow 8"/>
          <p:cNvSpPr/>
          <p:nvPr/>
        </p:nvSpPr>
        <p:spPr>
          <a:xfrm>
            <a:off x="3886200" y="982660"/>
            <a:ext cx="533400" cy="115887"/>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782659"/>
            <a:ext cx="2125573" cy="45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0856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558127" y="840548"/>
            <a:ext cx="781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dirty="0" smtClean="0">
                <a:latin typeface="Adobe Fan Heiti Std B" pitchFamily="34" charset="-128"/>
                <a:ea typeface="Adobe Fan Heiti Std B" pitchFamily="34" charset="-128"/>
              </a:rPr>
              <a:t>3.63</a:t>
            </a:r>
            <a:endParaRPr lang="en-US" sz="2000" dirty="0">
              <a:latin typeface="Adobe Fan Heiti Std B" pitchFamily="34" charset="-128"/>
              <a:ea typeface="Adobe Fan Heiti Std B" pitchFamily="34" charset="-128"/>
            </a:endParaRPr>
          </a:p>
        </p:txBody>
      </p:sp>
      <p:sp>
        <p:nvSpPr>
          <p:cNvPr id="8" name="Right Arrow 7"/>
          <p:cNvSpPr/>
          <p:nvPr/>
        </p:nvSpPr>
        <p:spPr>
          <a:xfrm>
            <a:off x="3886200" y="982660"/>
            <a:ext cx="533400" cy="115887"/>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782659"/>
            <a:ext cx="2125573" cy="45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TextBox 14"/>
              <p:cNvSpPr txBox="1"/>
              <p:nvPr/>
            </p:nvSpPr>
            <p:spPr>
              <a:xfrm>
                <a:off x="2677408" y="1478629"/>
                <a:ext cx="165558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𝑓</m:t>
                      </m:r>
                      <m:d>
                        <m:dPr>
                          <m:ctrlPr>
                            <a:rPr lang="en-US" sz="2800" b="0" i="1" smtClean="0">
                              <a:latin typeface="Cambria Math"/>
                            </a:rPr>
                          </m:ctrlPr>
                        </m:dPr>
                        <m:e>
                          <m:r>
                            <a:rPr lang="en-US" sz="2800" b="1" i="1" smtClean="0">
                              <a:latin typeface="Cambria Math"/>
                            </a:rPr>
                            <m:t>𝒙</m:t>
                          </m:r>
                        </m:e>
                      </m:d>
                      <m:r>
                        <a:rPr lang="en-US" sz="2800" b="0" i="1" smtClean="0">
                          <a:latin typeface="Cambria Math"/>
                        </a:rPr>
                        <m:t>=</m:t>
                      </m:r>
                      <m:acc>
                        <m:accPr>
                          <m:chr m:val="̅"/>
                          <m:ctrlPr>
                            <a:rPr lang="en-US" sz="2800" b="0" i="1" smtClean="0">
                              <a:latin typeface="Cambria Math"/>
                            </a:rPr>
                          </m:ctrlPr>
                        </m:accPr>
                        <m:e>
                          <m:r>
                            <a:rPr lang="en-US" sz="2800" b="0" i="1" smtClean="0">
                              <a:latin typeface="Cambria Math"/>
                            </a:rPr>
                            <m:t>𝑦</m:t>
                          </m:r>
                        </m:e>
                      </m:acc>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677408" y="1478629"/>
                <a:ext cx="1655581" cy="52322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946032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47800" y="2285684"/>
            <a:ext cx="3981665" cy="661720"/>
          </a:xfrm>
          <a:prstGeom prst="rect">
            <a:avLst/>
          </a:prstGeom>
          <a:noFill/>
        </p:spPr>
        <p:txBody>
          <a:bodyPr wrap="square" rtlCol="0">
            <a:spAutoFit/>
          </a:bodyPr>
          <a:lstStyle/>
          <a:p>
            <a:r>
              <a:rPr lang="en-US" sz="2400" dirty="0" smtClean="0"/>
              <a:t>Mean rating over all users</a:t>
            </a:r>
          </a:p>
          <a:p>
            <a:endParaRPr lang="en-US" dirty="0"/>
          </a:p>
        </p:txBody>
      </p:sp>
      <p:sp>
        <p:nvSpPr>
          <p:cNvPr id="8" name="Rectangle 7"/>
          <p:cNvSpPr/>
          <p:nvPr/>
        </p:nvSpPr>
        <p:spPr>
          <a:xfrm>
            <a:off x="3932939" y="1585367"/>
            <a:ext cx="342900" cy="41648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TextBox 11"/>
          <p:cNvSpPr txBox="1">
            <a:spLocks noChangeArrowheads="1"/>
          </p:cNvSpPr>
          <p:nvPr/>
        </p:nvSpPr>
        <p:spPr bwMode="auto">
          <a:xfrm>
            <a:off x="4558127" y="840548"/>
            <a:ext cx="781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dirty="0" smtClean="0">
                <a:latin typeface="Adobe Fan Heiti Std B" pitchFamily="34" charset="-128"/>
                <a:ea typeface="Adobe Fan Heiti Std B" pitchFamily="34" charset="-128"/>
              </a:rPr>
              <a:t>3.63</a:t>
            </a:r>
            <a:endParaRPr lang="en-US" sz="2000" dirty="0">
              <a:latin typeface="Adobe Fan Heiti Std B" pitchFamily="34" charset="-128"/>
              <a:ea typeface="Adobe Fan Heiti Std B" pitchFamily="34" charset="-128"/>
            </a:endParaRPr>
          </a:p>
        </p:txBody>
      </p:sp>
      <p:sp>
        <p:nvSpPr>
          <p:cNvPr id="14" name="Right Arrow 13"/>
          <p:cNvSpPr/>
          <p:nvPr/>
        </p:nvSpPr>
        <p:spPr>
          <a:xfrm>
            <a:off x="3886200" y="982660"/>
            <a:ext cx="533400" cy="115887"/>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782659"/>
            <a:ext cx="2125573" cy="45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2677408" y="1478629"/>
                <a:ext cx="165558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𝑓</m:t>
                      </m:r>
                      <m:d>
                        <m:dPr>
                          <m:ctrlPr>
                            <a:rPr lang="en-US" sz="2800" b="0" i="1" smtClean="0">
                              <a:latin typeface="Cambria Math"/>
                            </a:rPr>
                          </m:ctrlPr>
                        </m:dPr>
                        <m:e>
                          <m:r>
                            <a:rPr lang="en-US" sz="2800" b="1" i="1" smtClean="0">
                              <a:latin typeface="Cambria Math"/>
                            </a:rPr>
                            <m:t>𝒙</m:t>
                          </m:r>
                        </m:e>
                      </m:d>
                      <m:r>
                        <a:rPr lang="en-US" sz="2800" b="0" i="1" smtClean="0">
                          <a:latin typeface="Cambria Math"/>
                        </a:rPr>
                        <m:t>=</m:t>
                      </m:r>
                      <m:acc>
                        <m:accPr>
                          <m:chr m:val="̅"/>
                          <m:ctrlPr>
                            <a:rPr lang="en-US" sz="2800" b="0" i="1" smtClean="0">
                              <a:latin typeface="Cambria Math"/>
                            </a:rPr>
                          </m:ctrlPr>
                        </m:accPr>
                        <m:e>
                          <m:r>
                            <a:rPr lang="en-US" sz="2800" b="0" i="1" smtClean="0">
                              <a:latin typeface="Cambria Math"/>
                            </a:rPr>
                            <m:t>𝑦</m:t>
                          </m:r>
                        </m:e>
                      </m:acc>
                    </m:oMath>
                  </m:oMathPara>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677408" y="1478629"/>
                <a:ext cx="1655581" cy="52322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238763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p:cNvSpPr txBox="1"/>
              <p:nvPr/>
            </p:nvSpPr>
            <p:spPr>
              <a:xfrm>
                <a:off x="2677408" y="1478629"/>
                <a:ext cx="165558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𝑓</m:t>
                      </m:r>
                      <m:d>
                        <m:dPr>
                          <m:ctrlPr>
                            <a:rPr lang="en-US" sz="2800" b="0" i="1" smtClean="0">
                              <a:latin typeface="Cambria Math"/>
                            </a:rPr>
                          </m:ctrlPr>
                        </m:dPr>
                        <m:e>
                          <m:r>
                            <a:rPr lang="en-US" sz="2800" b="1" i="1" smtClean="0">
                              <a:latin typeface="Cambria Math"/>
                            </a:rPr>
                            <m:t>𝒙</m:t>
                          </m:r>
                        </m:e>
                      </m:d>
                      <m:r>
                        <a:rPr lang="en-US" sz="2800" b="0" i="1" smtClean="0">
                          <a:latin typeface="Cambria Math"/>
                        </a:rPr>
                        <m:t>=</m:t>
                      </m:r>
                      <m:acc>
                        <m:accPr>
                          <m:chr m:val="̅"/>
                          <m:ctrlPr>
                            <a:rPr lang="en-US" sz="2800" b="0" i="1" smtClean="0">
                              <a:latin typeface="Cambria Math"/>
                            </a:rPr>
                          </m:ctrlPr>
                        </m:accPr>
                        <m:e>
                          <m:r>
                            <a:rPr lang="en-US" sz="2800" b="0" i="1" smtClean="0">
                              <a:latin typeface="Cambria Math"/>
                            </a:rPr>
                            <m:t>𝑦</m:t>
                          </m:r>
                        </m:e>
                      </m:acc>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77408" y="1478629"/>
                <a:ext cx="1655581" cy="523220"/>
              </a:xfrm>
              <a:prstGeom prst="rect">
                <a:avLst/>
              </a:prstGeom>
              <a:blipFill rotWithShape="1">
                <a:blip r:embed="rId3"/>
                <a:stretch>
                  <a:fillRect/>
                </a:stretch>
              </a:blipFill>
            </p:spPr>
            <p:txBody>
              <a:bodyPr/>
              <a:lstStyle/>
              <a:p>
                <a:r>
                  <a:rPr lang="en-US">
                    <a:noFill/>
                  </a:rPr>
                  <a:t> </a:t>
                </a:r>
              </a:p>
            </p:txBody>
          </p:sp>
        </mc:Fallback>
      </mc:AlternateContent>
      <p:sp>
        <p:nvSpPr>
          <p:cNvPr id="11" name="TextBox 10"/>
          <p:cNvSpPr txBox="1"/>
          <p:nvPr/>
        </p:nvSpPr>
        <p:spPr>
          <a:xfrm>
            <a:off x="914400" y="2275530"/>
            <a:ext cx="5867400" cy="2046714"/>
          </a:xfrm>
          <a:prstGeom prst="rect">
            <a:avLst/>
          </a:prstGeom>
          <a:noFill/>
        </p:spPr>
        <p:txBody>
          <a:bodyPr wrap="square" rtlCol="0">
            <a:spAutoFit/>
          </a:bodyPr>
          <a:lstStyle/>
          <a:p>
            <a:pPr>
              <a:defRPr/>
            </a:pPr>
            <a:r>
              <a:rPr lang="en-US" sz="2400" dirty="0"/>
              <a:t>Features (326 </a:t>
            </a:r>
            <a:r>
              <a:rPr lang="en-US" sz="2400" dirty="0" smtClean="0"/>
              <a:t>total)</a:t>
            </a:r>
          </a:p>
          <a:p>
            <a:pPr marL="176213" indent="-176213">
              <a:buFontTx/>
              <a:buChar char="-"/>
              <a:defRPr/>
            </a:pPr>
            <a:r>
              <a:rPr lang="en-US" sz="1800" dirty="0" smtClean="0"/>
              <a:t>Colors</a:t>
            </a:r>
            <a:r>
              <a:rPr lang="en-US" sz="1800" dirty="0"/>
              <a:t>, sorted colors, differences, min/max,  max-in, mean/</a:t>
            </a:r>
            <a:r>
              <a:rPr lang="en-US" sz="1800" dirty="0" err="1"/>
              <a:t>std</a:t>
            </a:r>
            <a:r>
              <a:rPr lang="en-US" sz="1800" dirty="0"/>
              <a:t> </a:t>
            </a:r>
            <a:r>
              <a:rPr lang="en-US" sz="1800" dirty="0" err="1"/>
              <a:t>dev</a:t>
            </a:r>
            <a:r>
              <a:rPr lang="en-US" sz="1800" dirty="0"/>
              <a:t>, </a:t>
            </a:r>
            <a:r>
              <a:rPr lang="en-US" sz="1800" dirty="0" smtClean="0"/>
              <a:t>PCA </a:t>
            </a:r>
            <a:r>
              <a:rPr lang="en-US" sz="1800" dirty="0"/>
              <a:t>features, hue probability, hue </a:t>
            </a:r>
            <a:r>
              <a:rPr lang="en-US" sz="1800" dirty="0" smtClean="0"/>
              <a:t>entropy</a:t>
            </a:r>
          </a:p>
          <a:p>
            <a:pPr marL="176213" indent="-176213">
              <a:buFontTx/>
              <a:buChar char="-"/>
              <a:defRPr/>
            </a:pPr>
            <a:r>
              <a:rPr lang="en-US" sz="1800" dirty="0" smtClean="0"/>
              <a:t>RGB</a:t>
            </a:r>
            <a:r>
              <a:rPr lang="en-US" sz="1800" dirty="0"/>
              <a:t>, HSV, </a:t>
            </a:r>
            <a:r>
              <a:rPr lang="en-US" sz="1800" dirty="0" err="1"/>
              <a:t>CIELab</a:t>
            </a:r>
            <a:r>
              <a:rPr lang="en-US" sz="1800" dirty="0"/>
              <a:t>, </a:t>
            </a:r>
            <a:r>
              <a:rPr lang="en-US" sz="1800" dirty="0" err="1"/>
              <a:t>Kuler</a:t>
            </a:r>
            <a:r>
              <a:rPr lang="en-US" sz="1800" dirty="0"/>
              <a:t> color </a:t>
            </a:r>
            <a:r>
              <a:rPr lang="en-US" sz="1800" dirty="0" smtClean="0"/>
              <a:t>wheel</a:t>
            </a:r>
          </a:p>
          <a:p>
            <a:pPr marL="176213" indent="-176213">
              <a:buFontTx/>
              <a:buChar char="-"/>
              <a:defRPr/>
            </a:pPr>
            <a:r>
              <a:rPr lang="en-US" sz="1800" dirty="0" smtClean="0"/>
              <a:t>“Kitchen Sink”</a:t>
            </a:r>
            <a:endParaRPr lang="en-US" sz="1800" dirty="0"/>
          </a:p>
          <a:p>
            <a:endParaRPr lang="en-US" dirty="0"/>
          </a:p>
        </p:txBody>
      </p:sp>
      <p:sp>
        <p:nvSpPr>
          <p:cNvPr id="2" name="Rectangle 1"/>
          <p:cNvSpPr/>
          <p:nvPr/>
        </p:nvSpPr>
        <p:spPr>
          <a:xfrm>
            <a:off x="3184113" y="1600200"/>
            <a:ext cx="228600" cy="30974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TextBox 7"/>
          <p:cNvSpPr txBox="1">
            <a:spLocks noChangeArrowheads="1"/>
          </p:cNvSpPr>
          <p:nvPr/>
        </p:nvSpPr>
        <p:spPr bwMode="auto">
          <a:xfrm>
            <a:off x="4558127" y="840548"/>
            <a:ext cx="781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dirty="0" smtClean="0">
                <a:latin typeface="Adobe Fan Heiti Std B" pitchFamily="34" charset="-128"/>
                <a:ea typeface="Adobe Fan Heiti Std B" pitchFamily="34" charset="-128"/>
              </a:rPr>
              <a:t>3.63</a:t>
            </a:r>
            <a:endParaRPr lang="en-US" sz="2000" dirty="0">
              <a:latin typeface="Adobe Fan Heiti Std B" pitchFamily="34" charset="-128"/>
              <a:ea typeface="Adobe Fan Heiti Std B" pitchFamily="34" charset="-128"/>
            </a:endParaRPr>
          </a:p>
        </p:txBody>
      </p:sp>
      <p:sp>
        <p:nvSpPr>
          <p:cNvPr id="13" name="Right Arrow 12"/>
          <p:cNvSpPr/>
          <p:nvPr/>
        </p:nvSpPr>
        <p:spPr>
          <a:xfrm>
            <a:off x="3886200" y="982660"/>
            <a:ext cx="533400" cy="115887"/>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782659"/>
            <a:ext cx="2125573" cy="45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6865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p:cNvSpPr txBox="1"/>
              <p:nvPr/>
            </p:nvSpPr>
            <p:spPr>
              <a:xfrm>
                <a:off x="2677408" y="1478629"/>
                <a:ext cx="165558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𝑓</m:t>
                      </m:r>
                      <m:d>
                        <m:dPr>
                          <m:ctrlPr>
                            <a:rPr lang="en-US" sz="2800" b="0" i="1" smtClean="0">
                              <a:latin typeface="Cambria Math"/>
                            </a:rPr>
                          </m:ctrlPr>
                        </m:dPr>
                        <m:e>
                          <m:r>
                            <a:rPr lang="en-US" sz="2800" b="1" i="1" smtClean="0">
                              <a:latin typeface="Cambria Math"/>
                            </a:rPr>
                            <m:t>𝒙</m:t>
                          </m:r>
                        </m:e>
                      </m:d>
                      <m:r>
                        <a:rPr lang="en-US" sz="2800" b="0" i="1" smtClean="0">
                          <a:latin typeface="Cambria Math"/>
                        </a:rPr>
                        <m:t>=</m:t>
                      </m:r>
                      <m:acc>
                        <m:accPr>
                          <m:chr m:val="̅"/>
                          <m:ctrlPr>
                            <a:rPr lang="en-US" sz="2800" b="0" i="1" smtClean="0">
                              <a:latin typeface="Cambria Math"/>
                            </a:rPr>
                          </m:ctrlPr>
                        </m:accPr>
                        <m:e>
                          <m:r>
                            <a:rPr lang="en-US" sz="2800" b="0" i="1" smtClean="0">
                              <a:latin typeface="Cambria Math"/>
                            </a:rPr>
                            <m:t>𝑦</m:t>
                          </m:r>
                        </m:e>
                      </m:acc>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77408" y="1478629"/>
                <a:ext cx="1655581" cy="523220"/>
              </a:xfrm>
              <a:prstGeom prst="rect">
                <a:avLst/>
              </a:prstGeom>
              <a:blipFill rotWithShape="1">
                <a:blip r:embed="rId3"/>
                <a:stretch>
                  <a:fillRect/>
                </a:stretch>
              </a:blipFill>
            </p:spPr>
            <p:txBody>
              <a:bodyPr/>
              <a:lstStyle/>
              <a:p>
                <a:r>
                  <a:rPr lang="en-US">
                    <a:noFill/>
                  </a:rPr>
                  <a:t> </a:t>
                </a:r>
              </a:p>
            </p:txBody>
          </p:sp>
        </mc:Fallback>
      </mc:AlternateContent>
      <p:sp>
        <p:nvSpPr>
          <p:cNvPr id="11" name="TextBox 10"/>
          <p:cNvSpPr txBox="1"/>
          <p:nvPr/>
        </p:nvSpPr>
        <p:spPr>
          <a:xfrm>
            <a:off x="914400" y="2275530"/>
            <a:ext cx="5867400" cy="2400657"/>
          </a:xfrm>
          <a:prstGeom prst="rect">
            <a:avLst/>
          </a:prstGeom>
          <a:noFill/>
        </p:spPr>
        <p:txBody>
          <a:bodyPr wrap="square" rtlCol="0">
            <a:spAutoFit/>
          </a:bodyPr>
          <a:lstStyle/>
          <a:p>
            <a:pPr marL="176213" indent="-176213">
              <a:defRPr/>
            </a:pPr>
            <a:r>
              <a:rPr lang="en-US" sz="2400" dirty="0" smtClean="0"/>
              <a:t>Models</a:t>
            </a:r>
          </a:p>
          <a:p>
            <a:pPr marL="176213" indent="-176213">
              <a:buFontTx/>
              <a:buChar char="-"/>
              <a:defRPr/>
            </a:pPr>
            <a:r>
              <a:rPr lang="en-US" sz="1800" dirty="0" smtClean="0"/>
              <a:t>Constant </a:t>
            </a:r>
            <a:r>
              <a:rPr lang="en-US" sz="1800" dirty="0"/>
              <a:t>b</a:t>
            </a:r>
            <a:r>
              <a:rPr lang="en-US" sz="1800" dirty="0" smtClean="0"/>
              <a:t>aseline</a:t>
            </a:r>
            <a:r>
              <a:rPr lang="en-US" sz="1800" dirty="0"/>
              <a:t>: mean of training </a:t>
            </a:r>
            <a:r>
              <a:rPr lang="en-US" sz="1800" dirty="0" smtClean="0"/>
              <a:t>targets </a:t>
            </a:r>
          </a:p>
          <a:p>
            <a:pPr marL="176213" indent="-176213">
              <a:buFontTx/>
              <a:buChar char="-"/>
              <a:defRPr/>
            </a:pPr>
            <a:r>
              <a:rPr lang="en-US" sz="1800" dirty="0" smtClean="0"/>
              <a:t>SVM-R, KNN</a:t>
            </a:r>
          </a:p>
          <a:p>
            <a:pPr marL="176213" indent="-176213">
              <a:buFontTx/>
              <a:buChar char="-"/>
              <a:defRPr/>
            </a:pPr>
            <a:r>
              <a:rPr lang="en-US" sz="1800" dirty="0" smtClean="0"/>
              <a:t>Lasso</a:t>
            </a:r>
          </a:p>
          <a:p>
            <a:pPr marL="502745" lvl="2" indent="-176213">
              <a:buFontTx/>
              <a:buChar char="-"/>
              <a:defRPr/>
            </a:pPr>
            <a:r>
              <a:rPr lang="en-US" sz="1600" dirty="0"/>
              <a:t>Linear regression model with L1 norm on weights</a:t>
            </a:r>
          </a:p>
          <a:p>
            <a:pPr marL="502745" lvl="2" indent="-176213">
              <a:buFontTx/>
              <a:buChar char="-"/>
              <a:defRPr/>
            </a:pPr>
            <a:r>
              <a:rPr lang="en-US" sz="1600" dirty="0"/>
              <a:t>Solutions have many zero weights: feature selection</a:t>
            </a:r>
          </a:p>
          <a:p>
            <a:pPr marL="176213" indent="-176213">
              <a:buFontTx/>
              <a:buChar char="-"/>
              <a:defRPr/>
            </a:pPr>
            <a:endParaRPr lang="en-US" sz="1800" dirty="0" smtClean="0"/>
          </a:p>
          <a:p>
            <a:pPr marL="176213" lvl="1" indent="-176213">
              <a:buFontTx/>
              <a:buChar char="-"/>
              <a:defRPr/>
            </a:pPr>
            <a:endParaRPr lang="en-US" sz="1800" dirty="0" smtClean="0"/>
          </a:p>
        </p:txBody>
      </p:sp>
      <p:sp>
        <p:nvSpPr>
          <p:cNvPr id="7" name="Rectangle 6"/>
          <p:cNvSpPr/>
          <p:nvPr/>
        </p:nvSpPr>
        <p:spPr>
          <a:xfrm>
            <a:off x="2819400" y="1585367"/>
            <a:ext cx="228600" cy="39583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TextBox 7"/>
          <p:cNvSpPr txBox="1">
            <a:spLocks noChangeArrowheads="1"/>
          </p:cNvSpPr>
          <p:nvPr/>
        </p:nvSpPr>
        <p:spPr bwMode="auto">
          <a:xfrm>
            <a:off x="4558127" y="840548"/>
            <a:ext cx="781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dirty="0" smtClean="0">
                <a:latin typeface="Adobe Fan Heiti Std B" pitchFamily="34" charset="-128"/>
                <a:ea typeface="Adobe Fan Heiti Std B" pitchFamily="34" charset="-128"/>
              </a:rPr>
              <a:t>3.63</a:t>
            </a:r>
            <a:endParaRPr lang="en-US" sz="2000" dirty="0">
              <a:latin typeface="Adobe Fan Heiti Std B" pitchFamily="34" charset="-128"/>
              <a:ea typeface="Adobe Fan Heiti Std B" pitchFamily="34" charset="-128"/>
            </a:endParaRPr>
          </a:p>
        </p:txBody>
      </p:sp>
      <p:sp>
        <p:nvSpPr>
          <p:cNvPr id="13" name="Right Arrow 12"/>
          <p:cNvSpPr/>
          <p:nvPr/>
        </p:nvSpPr>
        <p:spPr>
          <a:xfrm>
            <a:off x="3886200" y="982660"/>
            <a:ext cx="533400" cy="115887"/>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782659"/>
            <a:ext cx="2125573" cy="45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6026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04009226"/>
              </p:ext>
            </p:extLst>
          </p:nvPr>
        </p:nvGraphicFramePr>
        <p:xfrm>
          <a:off x="381000" y="914400"/>
          <a:ext cx="6135511" cy="1736992"/>
        </p:xfrm>
        <a:graphic>
          <a:graphicData uri="http://schemas.openxmlformats.org/drawingml/2006/table">
            <a:tbl>
              <a:tblPr firstRow="1" bandRow="1">
                <a:tableStyleId>{5C22544A-7EE6-4342-B048-85BDC9FD1C3A}</a:tableStyleId>
              </a:tblPr>
              <a:tblGrid>
                <a:gridCol w="1371600"/>
                <a:gridCol w="1014432"/>
                <a:gridCol w="766939"/>
                <a:gridCol w="766939"/>
                <a:gridCol w="787509"/>
                <a:gridCol w="1428092"/>
              </a:tblGrid>
              <a:tr h="628324">
                <a:tc>
                  <a:txBody>
                    <a:bodyPr/>
                    <a:lstStyle/>
                    <a:p>
                      <a:r>
                        <a:rPr lang="en-US" sz="1400" dirty="0" smtClean="0"/>
                        <a:t>Dataset MAE</a:t>
                      </a:r>
                      <a:endParaRPr lang="en-US" sz="1400" dirty="0"/>
                    </a:p>
                  </a:txBody>
                  <a:tcPr marL="92841" marR="92841" marT="45674" marB="45674"/>
                </a:tc>
                <a:tc>
                  <a:txBody>
                    <a:bodyPr/>
                    <a:lstStyle/>
                    <a:p>
                      <a:r>
                        <a:rPr lang="en-US" sz="1400" dirty="0" smtClean="0"/>
                        <a:t>Constant Baseline</a:t>
                      </a:r>
                      <a:endParaRPr lang="en-US" sz="1400" dirty="0"/>
                    </a:p>
                  </a:txBody>
                  <a:tcPr marL="92841" marR="92841" marT="45674" marB="45674"/>
                </a:tc>
                <a:tc>
                  <a:txBody>
                    <a:bodyPr/>
                    <a:lstStyle/>
                    <a:p>
                      <a:r>
                        <a:rPr lang="en-US" sz="1400" dirty="0" smtClean="0"/>
                        <a:t>KNN</a:t>
                      </a:r>
                      <a:endParaRPr lang="en-US" sz="1400" dirty="0"/>
                    </a:p>
                  </a:txBody>
                  <a:tcPr marL="92841" marR="92841" marT="45674" marB="45674"/>
                </a:tc>
                <a:tc>
                  <a:txBody>
                    <a:bodyPr/>
                    <a:lstStyle/>
                    <a:p>
                      <a:r>
                        <a:rPr lang="en-US" sz="1400" dirty="0" smtClean="0"/>
                        <a:t>SVM-R</a:t>
                      </a:r>
                      <a:endParaRPr lang="en-US" sz="1400" dirty="0"/>
                    </a:p>
                  </a:txBody>
                  <a:tcPr marL="92841" marR="92841" marT="45674" marB="45674"/>
                </a:tc>
                <a:tc>
                  <a:txBody>
                    <a:bodyPr/>
                    <a:lstStyle/>
                    <a:p>
                      <a:r>
                        <a:rPr lang="en-US" sz="1400" dirty="0" smtClean="0"/>
                        <a:t>Lasso</a:t>
                      </a:r>
                      <a:endParaRPr lang="en-US" sz="1400" dirty="0"/>
                    </a:p>
                  </a:txBody>
                  <a:tcPr marL="92841" marR="92841" marT="45674" marB="45674"/>
                </a:tc>
                <a:tc>
                  <a:txBody>
                    <a:bodyPr/>
                    <a:lstStyle/>
                    <a:p>
                      <a:r>
                        <a:rPr lang="en-US" sz="1400" dirty="0" smtClean="0"/>
                        <a:t>Lasso over Baseline</a:t>
                      </a:r>
                      <a:endParaRPr lang="en-US" sz="1400" dirty="0"/>
                    </a:p>
                  </a:txBody>
                  <a:tcPr marL="92841" marR="92841" marT="45674" marB="45674"/>
                </a:tc>
              </a:tr>
              <a:tr h="369556">
                <a:tc>
                  <a:txBody>
                    <a:bodyPr/>
                    <a:lstStyle/>
                    <a:p>
                      <a:r>
                        <a:rPr lang="en-US" sz="1400" dirty="0" err="1" smtClean="0"/>
                        <a:t>Kuler</a:t>
                      </a:r>
                      <a:endParaRPr lang="en-US" sz="1400" dirty="0"/>
                    </a:p>
                  </a:txBody>
                  <a:tcPr marL="92841" marR="92841" marT="45674" marB="45674">
                    <a:solidFill>
                      <a:schemeClr val="accent1">
                        <a:lumMod val="20000"/>
                        <a:lumOff val="80000"/>
                      </a:schemeClr>
                    </a:solidFill>
                  </a:tcPr>
                </a:tc>
                <a:tc>
                  <a:txBody>
                    <a:bodyPr/>
                    <a:lstStyle/>
                    <a:p>
                      <a:r>
                        <a:rPr lang="en-US" sz="1400" dirty="0" smtClean="0"/>
                        <a:t>0.572</a:t>
                      </a:r>
                      <a:endParaRPr lang="en-US" sz="1400" dirty="0"/>
                    </a:p>
                  </a:txBody>
                  <a:tcPr marL="92841" marR="92841" marT="45674" marB="45674">
                    <a:solidFill>
                      <a:schemeClr val="accent1">
                        <a:lumMod val="20000"/>
                        <a:lumOff val="80000"/>
                      </a:schemeClr>
                    </a:solidFill>
                  </a:tcPr>
                </a:tc>
                <a:tc>
                  <a:txBody>
                    <a:bodyPr/>
                    <a:lstStyle/>
                    <a:p>
                      <a:r>
                        <a:rPr lang="en-US" sz="1400" dirty="0" smtClean="0"/>
                        <a:t>0.533</a:t>
                      </a:r>
                      <a:endParaRPr lang="en-US" sz="1400" dirty="0"/>
                    </a:p>
                  </a:txBody>
                  <a:tcPr marL="92841" marR="92841" marT="45674" marB="45674">
                    <a:solidFill>
                      <a:schemeClr val="accent1">
                        <a:lumMod val="20000"/>
                        <a:lumOff val="80000"/>
                      </a:schemeClr>
                    </a:solidFill>
                  </a:tcPr>
                </a:tc>
                <a:tc>
                  <a:txBody>
                    <a:bodyPr/>
                    <a:lstStyle/>
                    <a:p>
                      <a:r>
                        <a:rPr lang="en-US" sz="1400" dirty="0" smtClean="0"/>
                        <a:t>0.531</a:t>
                      </a:r>
                      <a:endParaRPr lang="en-US" sz="1400" dirty="0"/>
                    </a:p>
                  </a:txBody>
                  <a:tcPr marL="92841" marR="92841" marT="45674" marB="45674">
                    <a:solidFill>
                      <a:schemeClr val="accent1">
                        <a:lumMod val="20000"/>
                        <a:lumOff val="80000"/>
                      </a:schemeClr>
                    </a:solidFill>
                  </a:tcPr>
                </a:tc>
                <a:tc>
                  <a:txBody>
                    <a:bodyPr/>
                    <a:lstStyle/>
                    <a:p>
                      <a:r>
                        <a:rPr lang="en-US" sz="1400" b="1" dirty="0" smtClean="0"/>
                        <a:t>0.521</a:t>
                      </a:r>
                      <a:endParaRPr lang="en-US" sz="1400" b="1" dirty="0"/>
                    </a:p>
                  </a:txBody>
                  <a:tcPr marL="92841" marR="92841" marT="45674" marB="45674">
                    <a:solidFill>
                      <a:schemeClr val="accent1">
                        <a:lumMod val="20000"/>
                        <a:lumOff val="80000"/>
                      </a:schemeClr>
                    </a:solidFill>
                  </a:tcPr>
                </a:tc>
                <a:tc>
                  <a:txBody>
                    <a:bodyPr/>
                    <a:lstStyle/>
                    <a:p>
                      <a:r>
                        <a:rPr lang="en-US" sz="1400" dirty="0" smtClean="0"/>
                        <a:t>9%</a:t>
                      </a:r>
                      <a:endParaRPr lang="en-US" sz="1400" dirty="0"/>
                    </a:p>
                  </a:txBody>
                  <a:tcPr marL="92841" marR="92841" marT="45674" marB="45674">
                    <a:solidFill>
                      <a:schemeClr val="accent1">
                        <a:lumMod val="20000"/>
                        <a:lumOff val="80000"/>
                      </a:schemeClr>
                    </a:solidFill>
                  </a:tcPr>
                </a:tc>
              </a:tr>
              <a:tr h="369556">
                <a:tc>
                  <a:txBody>
                    <a:bodyPr/>
                    <a:lstStyle/>
                    <a:p>
                      <a:r>
                        <a:rPr lang="en-US" sz="1400" dirty="0" err="1" smtClean="0"/>
                        <a:t>COLORLovers</a:t>
                      </a:r>
                      <a:endParaRPr lang="en-US" sz="1400" dirty="0"/>
                    </a:p>
                  </a:txBody>
                  <a:tcPr marL="92841" marR="92841" marT="45674" marB="45674">
                    <a:solidFill>
                      <a:schemeClr val="accent1">
                        <a:lumMod val="20000"/>
                        <a:lumOff val="80000"/>
                      </a:schemeClr>
                    </a:solidFill>
                  </a:tcPr>
                </a:tc>
                <a:tc>
                  <a:txBody>
                    <a:bodyPr/>
                    <a:lstStyle/>
                    <a:p>
                      <a:r>
                        <a:rPr lang="en-US" sz="1400" dirty="0" smtClean="0"/>
                        <a:t>0.703</a:t>
                      </a:r>
                      <a:endParaRPr lang="en-US" sz="1400" dirty="0"/>
                    </a:p>
                  </a:txBody>
                  <a:tcPr marL="92841" marR="92841" marT="45674" marB="45674">
                    <a:solidFill>
                      <a:schemeClr val="accent1">
                        <a:lumMod val="20000"/>
                        <a:lumOff val="80000"/>
                      </a:schemeClr>
                    </a:solidFill>
                  </a:tcPr>
                </a:tc>
                <a:tc>
                  <a:txBody>
                    <a:bodyPr/>
                    <a:lstStyle/>
                    <a:p>
                      <a:r>
                        <a:rPr lang="en-US" sz="1400" dirty="0" smtClean="0"/>
                        <a:t>0.674</a:t>
                      </a:r>
                      <a:endParaRPr lang="en-US" sz="1400" dirty="0"/>
                    </a:p>
                  </a:txBody>
                  <a:tcPr marL="92841" marR="92841" marT="45674" marB="45674">
                    <a:solidFill>
                      <a:schemeClr val="accent1">
                        <a:lumMod val="20000"/>
                        <a:lumOff val="80000"/>
                      </a:schemeClr>
                    </a:solidFill>
                  </a:tcPr>
                </a:tc>
                <a:tc>
                  <a:txBody>
                    <a:bodyPr/>
                    <a:lstStyle/>
                    <a:p>
                      <a:r>
                        <a:rPr lang="en-US" sz="1400" dirty="0" smtClean="0"/>
                        <a:t>0.650</a:t>
                      </a:r>
                      <a:endParaRPr lang="en-US" sz="1400" dirty="0"/>
                    </a:p>
                  </a:txBody>
                  <a:tcPr marL="92841" marR="92841" marT="45674" marB="45674">
                    <a:solidFill>
                      <a:schemeClr val="accent1">
                        <a:lumMod val="20000"/>
                        <a:lumOff val="80000"/>
                      </a:schemeClr>
                    </a:solidFill>
                  </a:tcPr>
                </a:tc>
                <a:tc>
                  <a:txBody>
                    <a:bodyPr/>
                    <a:lstStyle/>
                    <a:p>
                      <a:r>
                        <a:rPr lang="en-US" sz="1400" b="1" dirty="0" smtClean="0"/>
                        <a:t>0.644</a:t>
                      </a:r>
                      <a:endParaRPr lang="en-US" sz="1400" b="1" dirty="0"/>
                    </a:p>
                  </a:txBody>
                  <a:tcPr marL="92841" marR="92841" marT="45674" marB="45674">
                    <a:solidFill>
                      <a:schemeClr val="accent1">
                        <a:lumMod val="20000"/>
                        <a:lumOff val="80000"/>
                      </a:schemeClr>
                    </a:solidFill>
                  </a:tcPr>
                </a:tc>
                <a:tc>
                  <a:txBody>
                    <a:bodyPr/>
                    <a:lstStyle/>
                    <a:p>
                      <a:r>
                        <a:rPr lang="en-US" sz="1400" dirty="0" smtClean="0"/>
                        <a:t>8%</a:t>
                      </a:r>
                      <a:endParaRPr lang="en-US" sz="1400" dirty="0"/>
                    </a:p>
                  </a:txBody>
                  <a:tcPr marL="92841" marR="92841" marT="45674" marB="45674">
                    <a:solidFill>
                      <a:schemeClr val="accent1">
                        <a:lumMod val="20000"/>
                        <a:lumOff val="80000"/>
                      </a:schemeClr>
                    </a:solidFill>
                  </a:tcPr>
                </a:tc>
              </a:tr>
              <a:tr h="369556">
                <a:tc>
                  <a:txBody>
                    <a:bodyPr/>
                    <a:lstStyle/>
                    <a:p>
                      <a:r>
                        <a:rPr lang="en-US" sz="1400" dirty="0" err="1" smtClean="0"/>
                        <a:t>MTurk</a:t>
                      </a:r>
                      <a:endParaRPr lang="en-US" sz="1400" dirty="0"/>
                    </a:p>
                  </a:txBody>
                  <a:tcPr marL="92841" marR="92841" marT="45674" marB="45674">
                    <a:solidFill>
                      <a:schemeClr val="accent1">
                        <a:lumMod val="20000"/>
                        <a:lumOff val="80000"/>
                      </a:schemeClr>
                    </a:solidFill>
                  </a:tcPr>
                </a:tc>
                <a:tc>
                  <a:txBody>
                    <a:bodyPr/>
                    <a:lstStyle/>
                    <a:p>
                      <a:r>
                        <a:rPr lang="en-US" sz="1400" dirty="0" smtClean="0"/>
                        <a:t>0.267</a:t>
                      </a:r>
                      <a:endParaRPr lang="en-US" sz="1400" dirty="0"/>
                    </a:p>
                  </a:txBody>
                  <a:tcPr marL="92841" marR="92841" marT="45674" marB="45674">
                    <a:solidFill>
                      <a:schemeClr val="accent1">
                        <a:lumMod val="20000"/>
                        <a:lumOff val="80000"/>
                      </a:schemeClr>
                    </a:solidFill>
                  </a:tcPr>
                </a:tc>
                <a:tc>
                  <a:txBody>
                    <a:bodyPr/>
                    <a:lstStyle/>
                    <a:p>
                      <a:r>
                        <a:rPr lang="en-US" sz="1400" dirty="0" smtClean="0"/>
                        <a:t>0.205</a:t>
                      </a:r>
                      <a:endParaRPr lang="en-US" sz="1400" dirty="0"/>
                    </a:p>
                  </a:txBody>
                  <a:tcPr marL="92841" marR="92841" marT="45674" marB="45674">
                    <a:solidFill>
                      <a:schemeClr val="accent1">
                        <a:lumMod val="20000"/>
                        <a:lumOff val="80000"/>
                      </a:schemeClr>
                    </a:solidFill>
                  </a:tcPr>
                </a:tc>
                <a:tc>
                  <a:txBody>
                    <a:bodyPr/>
                    <a:lstStyle/>
                    <a:p>
                      <a:r>
                        <a:rPr lang="en-US" sz="1400" dirty="0" smtClean="0"/>
                        <a:t>0.182</a:t>
                      </a:r>
                      <a:endParaRPr lang="en-US" sz="1400" dirty="0"/>
                    </a:p>
                  </a:txBody>
                  <a:tcPr marL="92841" marR="92841" marT="45674" marB="45674">
                    <a:solidFill>
                      <a:schemeClr val="accent1">
                        <a:lumMod val="20000"/>
                        <a:lumOff val="80000"/>
                      </a:schemeClr>
                    </a:solidFill>
                  </a:tcPr>
                </a:tc>
                <a:tc>
                  <a:txBody>
                    <a:bodyPr/>
                    <a:lstStyle/>
                    <a:p>
                      <a:r>
                        <a:rPr lang="en-US" sz="1400" b="1" dirty="0" smtClean="0"/>
                        <a:t>0.179</a:t>
                      </a:r>
                      <a:endParaRPr lang="en-US" sz="1400" b="1" dirty="0"/>
                    </a:p>
                  </a:txBody>
                  <a:tcPr marL="92841" marR="92841" marT="45674" marB="45674">
                    <a:solidFill>
                      <a:schemeClr val="accent1">
                        <a:lumMod val="20000"/>
                        <a:lumOff val="80000"/>
                      </a:schemeClr>
                    </a:solidFill>
                  </a:tcPr>
                </a:tc>
                <a:tc>
                  <a:txBody>
                    <a:bodyPr/>
                    <a:lstStyle/>
                    <a:p>
                      <a:r>
                        <a:rPr lang="en-US" sz="1400" dirty="0" smtClean="0"/>
                        <a:t>33%</a:t>
                      </a:r>
                      <a:endParaRPr lang="en-US" sz="1400" dirty="0"/>
                    </a:p>
                  </a:txBody>
                  <a:tcPr marL="92841" marR="92841" marT="45674" marB="45674">
                    <a:solidFill>
                      <a:schemeClr val="accent1">
                        <a:lumMod val="20000"/>
                        <a:lumOff val="80000"/>
                      </a:schemeClr>
                    </a:solidFill>
                  </a:tcPr>
                </a:tc>
              </a:tr>
            </a:tbl>
          </a:graphicData>
        </a:graphic>
      </p:graphicFrame>
    </p:spTree>
    <p:extLst>
      <p:ext uri="{BB962C8B-B14F-4D97-AF65-F5344CB8AC3E}">
        <p14:creationId xmlns:p14="http://schemas.microsoft.com/office/powerpoint/2010/main" val="24472292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0064939"/>
              </p:ext>
            </p:extLst>
          </p:nvPr>
        </p:nvGraphicFramePr>
        <p:xfrm>
          <a:off x="381000" y="914400"/>
          <a:ext cx="6135511" cy="1736992"/>
        </p:xfrm>
        <a:graphic>
          <a:graphicData uri="http://schemas.openxmlformats.org/drawingml/2006/table">
            <a:tbl>
              <a:tblPr firstRow="1" bandRow="1">
                <a:tableStyleId>{5C22544A-7EE6-4342-B048-85BDC9FD1C3A}</a:tableStyleId>
              </a:tblPr>
              <a:tblGrid>
                <a:gridCol w="1371600"/>
                <a:gridCol w="1014432"/>
                <a:gridCol w="766939"/>
                <a:gridCol w="766939"/>
                <a:gridCol w="787509"/>
                <a:gridCol w="1428092"/>
              </a:tblGrid>
              <a:tr h="628324">
                <a:tc>
                  <a:txBody>
                    <a:bodyPr/>
                    <a:lstStyle/>
                    <a:p>
                      <a:r>
                        <a:rPr lang="en-US" sz="1400" dirty="0" smtClean="0"/>
                        <a:t>Dataset MAE</a:t>
                      </a:r>
                      <a:endParaRPr lang="en-US" sz="1400" dirty="0"/>
                    </a:p>
                  </a:txBody>
                  <a:tcPr marL="92841" marR="92841" marT="45674" marB="45674"/>
                </a:tc>
                <a:tc>
                  <a:txBody>
                    <a:bodyPr/>
                    <a:lstStyle/>
                    <a:p>
                      <a:r>
                        <a:rPr lang="en-US" sz="1400" dirty="0" smtClean="0"/>
                        <a:t>Constant Baseline</a:t>
                      </a:r>
                      <a:endParaRPr lang="en-US" sz="1400" dirty="0"/>
                    </a:p>
                  </a:txBody>
                  <a:tcPr marL="92841" marR="92841" marT="45674" marB="45674"/>
                </a:tc>
                <a:tc>
                  <a:txBody>
                    <a:bodyPr/>
                    <a:lstStyle/>
                    <a:p>
                      <a:r>
                        <a:rPr lang="en-US" sz="1400" dirty="0" smtClean="0"/>
                        <a:t>KNN</a:t>
                      </a:r>
                      <a:endParaRPr lang="en-US" sz="1400" dirty="0"/>
                    </a:p>
                  </a:txBody>
                  <a:tcPr marL="92841" marR="92841" marT="45674" marB="45674"/>
                </a:tc>
                <a:tc>
                  <a:txBody>
                    <a:bodyPr/>
                    <a:lstStyle/>
                    <a:p>
                      <a:r>
                        <a:rPr lang="en-US" sz="1400" dirty="0" smtClean="0"/>
                        <a:t>SVM-R</a:t>
                      </a:r>
                      <a:endParaRPr lang="en-US" sz="1400" dirty="0"/>
                    </a:p>
                  </a:txBody>
                  <a:tcPr marL="92841" marR="92841" marT="45674" marB="45674"/>
                </a:tc>
                <a:tc>
                  <a:txBody>
                    <a:bodyPr/>
                    <a:lstStyle/>
                    <a:p>
                      <a:r>
                        <a:rPr lang="en-US" sz="1400" dirty="0" smtClean="0"/>
                        <a:t>Lasso</a:t>
                      </a:r>
                      <a:endParaRPr lang="en-US" sz="1400" dirty="0"/>
                    </a:p>
                  </a:txBody>
                  <a:tcPr marL="92841" marR="92841" marT="45674" marB="45674"/>
                </a:tc>
                <a:tc>
                  <a:txBody>
                    <a:bodyPr/>
                    <a:lstStyle/>
                    <a:p>
                      <a:r>
                        <a:rPr lang="en-US" sz="1400" dirty="0" smtClean="0"/>
                        <a:t>Lasso over Baseline</a:t>
                      </a:r>
                      <a:endParaRPr lang="en-US" sz="1400" dirty="0"/>
                    </a:p>
                  </a:txBody>
                  <a:tcPr marL="92841" marR="92841" marT="45674" marB="45674"/>
                </a:tc>
              </a:tr>
              <a:tr h="369556">
                <a:tc>
                  <a:txBody>
                    <a:bodyPr/>
                    <a:lstStyle/>
                    <a:p>
                      <a:r>
                        <a:rPr lang="en-US" sz="1400" dirty="0" err="1" smtClean="0"/>
                        <a:t>Kuler</a:t>
                      </a:r>
                      <a:endParaRPr lang="en-US" sz="1400" dirty="0"/>
                    </a:p>
                  </a:txBody>
                  <a:tcPr marL="92841" marR="92841" marT="45674" marB="45674">
                    <a:solidFill>
                      <a:schemeClr val="accent1">
                        <a:lumMod val="20000"/>
                        <a:lumOff val="80000"/>
                      </a:schemeClr>
                    </a:solidFill>
                  </a:tcPr>
                </a:tc>
                <a:tc>
                  <a:txBody>
                    <a:bodyPr/>
                    <a:lstStyle/>
                    <a:p>
                      <a:r>
                        <a:rPr lang="en-US" sz="1400" dirty="0" smtClean="0"/>
                        <a:t>0.572</a:t>
                      </a:r>
                      <a:endParaRPr lang="en-US" sz="1400" dirty="0"/>
                    </a:p>
                  </a:txBody>
                  <a:tcPr marL="92841" marR="92841" marT="45674" marB="45674">
                    <a:solidFill>
                      <a:schemeClr val="accent1">
                        <a:lumMod val="20000"/>
                        <a:lumOff val="80000"/>
                      </a:schemeClr>
                    </a:solidFill>
                  </a:tcPr>
                </a:tc>
                <a:tc>
                  <a:txBody>
                    <a:bodyPr/>
                    <a:lstStyle/>
                    <a:p>
                      <a:r>
                        <a:rPr lang="en-US" sz="1400" dirty="0" smtClean="0"/>
                        <a:t>0.533</a:t>
                      </a:r>
                      <a:endParaRPr lang="en-US" sz="1400" dirty="0"/>
                    </a:p>
                  </a:txBody>
                  <a:tcPr marL="92841" marR="92841" marT="45674" marB="45674">
                    <a:solidFill>
                      <a:schemeClr val="accent1">
                        <a:lumMod val="20000"/>
                        <a:lumOff val="80000"/>
                      </a:schemeClr>
                    </a:solidFill>
                  </a:tcPr>
                </a:tc>
                <a:tc>
                  <a:txBody>
                    <a:bodyPr/>
                    <a:lstStyle/>
                    <a:p>
                      <a:r>
                        <a:rPr lang="en-US" sz="1400" dirty="0" smtClean="0"/>
                        <a:t>0.531</a:t>
                      </a:r>
                      <a:endParaRPr lang="en-US" sz="1400" dirty="0"/>
                    </a:p>
                  </a:txBody>
                  <a:tcPr marL="92841" marR="92841" marT="45674" marB="45674">
                    <a:solidFill>
                      <a:schemeClr val="accent1">
                        <a:lumMod val="20000"/>
                        <a:lumOff val="80000"/>
                      </a:schemeClr>
                    </a:solidFill>
                  </a:tcPr>
                </a:tc>
                <a:tc>
                  <a:txBody>
                    <a:bodyPr/>
                    <a:lstStyle/>
                    <a:p>
                      <a:r>
                        <a:rPr lang="en-US" sz="1400" b="1" dirty="0" smtClean="0"/>
                        <a:t>0.521</a:t>
                      </a:r>
                      <a:endParaRPr lang="en-US" sz="1400" b="1" dirty="0"/>
                    </a:p>
                  </a:txBody>
                  <a:tcPr marL="92841" marR="92841" marT="45674" marB="45674">
                    <a:solidFill>
                      <a:schemeClr val="accent1">
                        <a:lumMod val="20000"/>
                        <a:lumOff val="80000"/>
                      </a:schemeClr>
                    </a:solidFill>
                  </a:tcPr>
                </a:tc>
                <a:tc>
                  <a:txBody>
                    <a:bodyPr/>
                    <a:lstStyle/>
                    <a:p>
                      <a:r>
                        <a:rPr lang="en-US" sz="1400" dirty="0" smtClean="0"/>
                        <a:t>9%</a:t>
                      </a:r>
                      <a:endParaRPr lang="en-US" sz="1400" dirty="0"/>
                    </a:p>
                  </a:txBody>
                  <a:tcPr marL="92841" marR="92841" marT="45674" marB="45674">
                    <a:solidFill>
                      <a:schemeClr val="accent1">
                        <a:lumMod val="20000"/>
                        <a:lumOff val="80000"/>
                      </a:schemeClr>
                    </a:solidFill>
                  </a:tcPr>
                </a:tc>
              </a:tr>
              <a:tr h="369556">
                <a:tc>
                  <a:txBody>
                    <a:bodyPr/>
                    <a:lstStyle/>
                    <a:p>
                      <a:r>
                        <a:rPr lang="en-US" sz="1400" dirty="0" err="1" smtClean="0"/>
                        <a:t>COLORLovers</a:t>
                      </a:r>
                      <a:endParaRPr lang="en-US" sz="1400" dirty="0"/>
                    </a:p>
                  </a:txBody>
                  <a:tcPr marL="92841" marR="92841" marT="45674" marB="45674">
                    <a:solidFill>
                      <a:schemeClr val="accent1">
                        <a:lumMod val="20000"/>
                        <a:lumOff val="80000"/>
                      </a:schemeClr>
                    </a:solidFill>
                  </a:tcPr>
                </a:tc>
                <a:tc>
                  <a:txBody>
                    <a:bodyPr/>
                    <a:lstStyle/>
                    <a:p>
                      <a:r>
                        <a:rPr lang="en-US" sz="1400" dirty="0" smtClean="0"/>
                        <a:t>0.703</a:t>
                      </a:r>
                      <a:endParaRPr lang="en-US" sz="1400" dirty="0"/>
                    </a:p>
                  </a:txBody>
                  <a:tcPr marL="92841" marR="92841" marT="45674" marB="45674">
                    <a:solidFill>
                      <a:schemeClr val="accent1">
                        <a:lumMod val="20000"/>
                        <a:lumOff val="80000"/>
                      </a:schemeClr>
                    </a:solidFill>
                  </a:tcPr>
                </a:tc>
                <a:tc>
                  <a:txBody>
                    <a:bodyPr/>
                    <a:lstStyle/>
                    <a:p>
                      <a:r>
                        <a:rPr lang="en-US" sz="1400" dirty="0" smtClean="0"/>
                        <a:t>0.674</a:t>
                      </a:r>
                      <a:endParaRPr lang="en-US" sz="1400" dirty="0"/>
                    </a:p>
                  </a:txBody>
                  <a:tcPr marL="92841" marR="92841" marT="45674" marB="45674">
                    <a:solidFill>
                      <a:schemeClr val="accent1">
                        <a:lumMod val="20000"/>
                        <a:lumOff val="80000"/>
                      </a:schemeClr>
                    </a:solidFill>
                  </a:tcPr>
                </a:tc>
                <a:tc>
                  <a:txBody>
                    <a:bodyPr/>
                    <a:lstStyle/>
                    <a:p>
                      <a:r>
                        <a:rPr lang="en-US" sz="1400" dirty="0" smtClean="0"/>
                        <a:t>0.650</a:t>
                      </a:r>
                      <a:endParaRPr lang="en-US" sz="1400" dirty="0"/>
                    </a:p>
                  </a:txBody>
                  <a:tcPr marL="92841" marR="92841" marT="45674" marB="45674">
                    <a:solidFill>
                      <a:schemeClr val="accent1">
                        <a:lumMod val="20000"/>
                        <a:lumOff val="80000"/>
                      </a:schemeClr>
                    </a:solidFill>
                  </a:tcPr>
                </a:tc>
                <a:tc>
                  <a:txBody>
                    <a:bodyPr/>
                    <a:lstStyle/>
                    <a:p>
                      <a:r>
                        <a:rPr lang="en-US" sz="1400" b="1" dirty="0" smtClean="0"/>
                        <a:t>0.644</a:t>
                      </a:r>
                      <a:endParaRPr lang="en-US" sz="1400" b="1" dirty="0"/>
                    </a:p>
                  </a:txBody>
                  <a:tcPr marL="92841" marR="92841" marT="45674" marB="45674">
                    <a:solidFill>
                      <a:schemeClr val="accent1">
                        <a:lumMod val="20000"/>
                        <a:lumOff val="80000"/>
                      </a:schemeClr>
                    </a:solidFill>
                  </a:tcPr>
                </a:tc>
                <a:tc>
                  <a:txBody>
                    <a:bodyPr/>
                    <a:lstStyle/>
                    <a:p>
                      <a:r>
                        <a:rPr lang="en-US" sz="1400" dirty="0" smtClean="0"/>
                        <a:t>8%</a:t>
                      </a:r>
                      <a:endParaRPr lang="en-US" sz="1400" dirty="0"/>
                    </a:p>
                  </a:txBody>
                  <a:tcPr marL="92841" marR="92841" marT="45674" marB="45674">
                    <a:solidFill>
                      <a:schemeClr val="accent1">
                        <a:lumMod val="20000"/>
                        <a:lumOff val="80000"/>
                      </a:schemeClr>
                    </a:solidFill>
                  </a:tcPr>
                </a:tc>
              </a:tr>
              <a:tr h="369556">
                <a:tc>
                  <a:txBody>
                    <a:bodyPr/>
                    <a:lstStyle/>
                    <a:p>
                      <a:r>
                        <a:rPr lang="en-US" sz="1400" dirty="0" err="1" smtClean="0"/>
                        <a:t>MTurk</a:t>
                      </a:r>
                      <a:endParaRPr lang="en-US" sz="1400" dirty="0"/>
                    </a:p>
                  </a:txBody>
                  <a:tcPr marL="92841" marR="92841" marT="45674" marB="45674">
                    <a:solidFill>
                      <a:schemeClr val="accent2">
                        <a:lumMod val="40000"/>
                        <a:lumOff val="60000"/>
                      </a:schemeClr>
                    </a:solidFill>
                  </a:tcPr>
                </a:tc>
                <a:tc>
                  <a:txBody>
                    <a:bodyPr/>
                    <a:lstStyle/>
                    <a:p>
                      <a:r>
                        <a:rPr lang="en-US" sz="1400" dirty="0" smtClean="0"/>
                        <a:t>0.267</a:t>
                      </a:r>
                      <a:endParaRPr lang="en-US" sz="1400" dirty="0"/>
                    </a:p>
                  </a:txBody>
                  <a:tcPr marL="92841" marR="92841" marT="45674" marB="45674">
                    <a:solidFill>
                      <a:schemeClr val="accent2">
                        <a:lumMod val="40000"/>
                        <a:lumOff val="60000"/>
                      </a:schemeClr>
                    </a:solidFill>
                  </a:tcPr>
                </a:tc>
                <a:tc>
                  <a:txBody>
                    <a:bodyPr/>
                    <a:lstStyle/>
                    <a:p>
                      <a:r>
                        <a:rPr lang="en-US" sz="1400" dirty="0" smtClean="0"/>
                        <a:t>0.205</a:t>
                      </a:r>
                      <a:endParaRPr lang="en-US" sz="1400" dirty="0"/>
                    </a:p>
                  </a:txBody>
                  <a:tcPr marL="92841" marR="92841" marT="45674" marB="45674">
                    <a:solidFill>
                      <a:schemeClr val="accent2">
                        <a:lumMod val="40000"/>
                        <a:lumOff val="60000"/>
                      </a:schemeClr>
                    </a:solidFill>
                  </a:tcPr>
                </a:tc>
                <a:tc>
                  <a:txBody>
                    <a:bodyPr/>
                    <a:lstStyle/>
                    <a:p>
                      <a:r>
                        <a:rPr lang="en-US" sz="1400" dirty="0" smtClean="0"/>
                        <a:t>0.182</a:t>
                      </a:r>
                      <a:endParaRPr lang="en-US" sz="1400" dirty="0"/>
                    </a:p>
                  </a:txBody>
                  <a:tcPr marL="92841" marR="92841" marT="45674" marB="45674">
                    <a:solidFill>
                      <a:schemeClr val="accent2">
                        <a:lumMod val="40000"/>
                        <a:lumOff val="60000"/>
                      </a:schemeClr>
                    </a:solidFill>
                  </a:tcPr>
                </a:tc>
                <a:tc>
                  <a:txBody>
                    <a:bodyPr/>
                    <a:lstStyle/>
                    <a:p>
                      <a:r>
                        <a:rPr lang="en-US" sz="1400" b="1" dirty="0" smtClean="0"/>
                        <a:t>0.179</a:t>
                      </a:r>
                      <a:endParaRPr lang="en-US" sz="1400" b="1" dirty="0"/>
                    </a:p>
                  </a:txBody>
                  <a:tcPr marL="92841" marR="92841" marT="45674" marB="45674">
                    <a:solidFill>
                      <a:schemeClr val="accent2">
                        <a:lumMod val="40000"/>
                        <a:lumOff val="60000"/>
                      </a:schemeClr>
                    </a:solidFill>
                  </a:tcPr>
                </a:tc>
                <a:tc>
                  <a:txBody>
                    <a:bodyPr/>
                    <a:lstStyle/>
                    <a:p>
                      <a:r>
                        <a:rPr lang="en-US" sz="1400" dirty="0" smtClean="0"/>
                        <a:t>33%</a:t>
                      </a:r>
                      <a:endParaRPr lang="en-US" sz="1400" dirty="0"/>
                    </a:p>
                  </a:txBody>
                  <a:tcPr marL="92841" marR="92841" marT="45674" marB="45674">
                    <a:solidFill>
                      <a:schemeClr val="accent2">
                        <a:lumMod val="40000"/>
                        <a:lumOff val="60000"/>
                      </a:schemeClr>
                    </a:solidFill>
                  </a:tcPr>
                </a:tc>
              </a:tr>
            </a:tbl>
          </a:graphicData>
        </a:graphic>
      </p:graphicFrame>
    </p:spTree>
    <p:extLst>
      <p:ext uri="{BB962C8B-B14F-4D97-AF65-F5344CB8AC3E}">
        <p14:creationId xmlns:p14="http://schemas.microsoft.com/office/powerpoint/2010/main" val="37884672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2142006"/>
              </p:ext>
            </p:extLst>
          </p:nvPr>
        </p:nvGraphicFramePr>
        <p:xfrm>
          <a:off x="381000" y="914400"/>
          <a:ext cx="6135511" cy="1736992"/>
        </p:xfrm>
        <a:graphic>
          <a:graphicData uri="http://schemas.openxmlformats.org/drawingml/2006/table">
            <a:tbl>
              <a:tblPr firstRow="1" bandRow="1">
                <a:tableStyleId>{5C22544A-7EE6-4342-B048-85BDC9FD1C3A}</a:tableStyleId>
              </a:tblPr>
              <a:tblGrid>
                <a:gridCol w="1371600"/>
                <a:gridCol w="1014432"/>
                <a:gridCol w="766939"/>
                <a:gridCol w="766939"/>
                <a:gridCol w="787509"/>
                <a:gridCol w="1428092"/>
              </a:tblGrid>
              <a:tr h="628324">
                <a:tc>
                  <a:txBody>
                    <a:bodyPr/>
                    <a:lstStyle/>
                    <a:p>
                      <a:r>
                        <a:rPr lang="en-US" sz="1400" dirty="0" smtClean="0"/>
                        <a:t>Dataset MAE</a:t>
                      </a:r>
                      <a:endParaRPr lang="en-US" sz="1400" dirty="0"/>
                    </a:p>
                  </a:txBody>
                  <a:tcPr marL="92841" marR="92841" marT="45674" marB="45674"/>
                </a:tc>
                <a:tc>
                  <a:txBody>
                    <a:bodyPr/>
                    <a:lstStyle/>
                    <a:p>
                      <a:r>
                        <a:rPr lang="en-US" sz="1400" dirty="0" smtClean="0"/>
                        <a:t>Constant Baseline</a:t>
                      </a:r>
                      <a:endParaRPr lang="en-US" sz="1400" dirty="0"/>
                    </a:p>
                  </a:txBody>
                  <a:tcPr marL="92841" marR="92841" marT="45674" marB="45674"/>
                </a:tc>
                <a:tc>
                  <a:txBody>
                    <a:bodyPr/>
                    <a:lstStyle/>
                    <a:p>
                      <a:r>
                        <a:rPr lang="en-US" sz="1400" dirty="0" smtClean="0"/>
                        <a:t>KNN</a:t>
                      </a:r>
                      <a:endParaRPr lang="en-US" sz="1400" dirty="0"/>
                    </a:p>
                  </a:txBody>
                  <a:tcPr marL="92841" marR="92841" marT="45674" marB="45674"/>
                </a:tc>
                <a:tc>
                  <a:txBody>
                    <a:bodyPr/>
                    <a:lstStyle/>
                    <a:p>
                      <a:r>
                        <a:rPr lang="en-US" sz="1400" dirty="0" smtClean="0"/>
                        <a:t>SVM-R</a:t>
                      </a:r>
                      <a:endParaRPr lang="en-US" sz="1400" dirty="0"/>
                    </a:p>
                  </a:txBody>
                  <a:tcPr marL="92841" marR="92841" marT="45674" marB="45674"/>
                </a:tc>
                <a:tc>
                  <a:txBody>
                    <a:bodyPr/>
                    <a:lstStyle/>
                    <a:p>
                      <a:r>
                        <a:rPr lang="en-US" sz="1400" dirty="0" smtClean="0"/>
                        <a:t>Lasso</a:t>
                      </a:r>
                      <a:endParaRPr lang="en-US" sz="1400" dirty="0"/>
                    </a:p>
                  </a:txBody>
                  <a:tcPr marL="92841" marR="92841" marT="45674" marB="45674"/>
                </a:tc>
                <a:tc>
                  <a:txBody>
                    <a:bodyPr/>
                    <a:lstStyle/>
                    <a:p>
                      <a:r>
                        <a:rPr lang="en-US" sz="1400" dirty="0" smtClean="0"/>
                        <a:t>Lasso over Baseline</a:t>
                      </a:r>
                      <a:endParaRPr lang="en-US" sz="1400" dirty="0"/>
                    </a:p>
                  </a:txBody>
                  <a:tcPr marL="92841" marR="92841" marT="45674" marB="45674"/>
                </a:tc>
              </a:tr>
              <a:tr h="369556">
                <a:tc>
                  <a:txBody>
                    <a:bodyPr/>
                    <a:lstStyle/>
                    <a:p>
                      <a:r>
                        <a:rPr lang="en-US" sz="1400" dirty="0" err="1" smtClean="0"/>
                        <a:t>Kuler</a:t>
                      </a:r>
                      <a:endParaRPr lang="en-US" sz="1400" dirty="0"/>
                    </a:p>
                  </a:txBody>
                  <a:tcPr marL="92841" marR="92841" marT="45674" marB="45674">
                    <a:solidFill>
                      <a:schemeClr val="accent1">
                        <a:lumMod val="20000"/>
                        <a:lumOff val="80000"/>
                      </a:schemeClr>
                    </a:solidFill>
                  </a:tcPr>
                </a:tc>
                <a:tc>
                  <a:txBody>
                    <a:bodyPr/>
                    <a:lstStyle/>
                    <a:p>
                      <a:r>
                        <a:rPr lang="en-US" sz="1400" dirty="0" smtClean="0"/>
                        <a:t>0.572</a:t>
                      </a:r>
                      <a:endParaRPr lang="en-US" sz="1400" dirty="0"/>
                    </a:p>
                  </a:txBody>
                  <a:tcPr marL="92841" marR="92841" marT="45674" marB="45674">
                    <a:solidFill>
                      <a:schemeClr val="accent1">
                        <a:lumMod val="20000"/>
                        <a:lumOff val="80000"/>
                      </a:schemeClr>
                    </a:solidFill>
                  </a:tcPr>
                </a:tc>
                <a:tc>
                  <a:txBody>
                    <a:bodyPr/>
                    <a:lstStyle/>
                    <a:p>
                      <a:r>
                        <a:rPr lang="en-US" sz="1400" dirty="0" smtClean="0"/>
                        <a:t>0.533</a:t>
                      </a:r>
                      <a:endParaRPr lang="en-US" sz="1400" dirty="0"/>
                    </a:p>
                  </a:txBody>
                  <a:tcPr marL="92841" marR="92841" marT="45674" marB="45674">
                    <a:solidFill>
                      <a:schemeClr val="accent1">
                        <a:lumMod val="20000"/>
                        <a:lumOff val="80000"/>
                      </a:schemeClr>
                    </a:solidFill>
                  </a:tcPr>
                </a:tc>
                <a:tc>
                  <a:txBody>
                    <a:bodyPr/>
                    <a:lstStyle/>
                    <a:p>
                      <a:r>
                        <a:rPr lang="en-US" sz="1400" dirty="0" smtClean="0"/>
                        <a:t>0.531</a:t>
                      </a:r>
                      <a:endParaRPr lang="en-US" sz="1400" dirty="0"/>
                    </a:p>
                  </a:txBody>
                  <a:tcPr marL="92841" marR="92841" marT="45674" marB="45674">
                    <a:solidFill>
                      <a:schemeClr val="accent1">
                        <a:lumMod val="20000"/>
                        <a:lumOff val="80000"/>
                      </a:schemeClr>
                    </a:solidFill>
                  </a:tcPr>
                </a:tc>
                <a:tc>
                  <a:txBody>
                    <a:bodyPr/>
                    <a:lstStyle/>
                    <a:p>
                      <a:r>
                        <a:rPr lang="en-US" sz="1400" b="1" dirty="0" smtClean="0"/>
                        <a:t>0.521</a:t>
                      </a:r>
                      <a:endParaRPr lang="en-US" sz="1400" b="1" dirty="0"/>
                    </a:p>
                  </a:txBody>
                  <a:tcPr marL="92841" marR="92841" marT="45674" marB="45674">
                    <a:solidFill>
                      <a:schemeClr val="accent1">
                        <a:lumMod val="20000"/>
                        <a:lumOff val="80000"/>
                      </a:schemeClr>
                    </a:solidFill>
                  </a:tcPr>
                </a:tc>
                <a:tc>
                  <a:txBody>
                    <a:bodyPr/>
                    <a:lstStyle/>
                    <a:p>
                      <a:r>
                        <a:rPr lang="en-US" sz="1400" dirty="0" smtClean="0"/>
                        <a:t>9%</a:t>
                      </a:r>
                      <a:endParaRPr lang="en-US" sz="1400" dirty="0"/>
                    </a:p>
                  </a:txBody>
                  <a:tcPr marL="92841" marR="92841" marT="45674" marB="45674">
                    <a:solidFill>
                      <a:schemeClr val="accent1">
                        <a:lumMod val="20000"/>
                        <a:lumOff val="80000"/>
                      </a:schemeClr>
                    </a:solidFill>
                  </a:tcPr>
                </a:tc>
              </a:tr>
              <a:tr h="369556">
                <a:tc>
                  <a:txBody>
                    <a:bodyPr/>
                    <a:lstStyle/>
                    <a:p>
                      <a:r>
                        <a:rPr lang="en-US" sz="1400" dirty="0" err="1" smtClean="0"/>
                        <a:t>COLORLovers</a:t>
                      </a:r>
                      <a:endParaRPr lang="en-US" sz="1400" dirty="0"/>
                    </a:p>
                  </a:txBody>
                  <a:tcPr marL="92841" marR="92841" marT="45674" marB="45674">
                    <a:solidFill>
                      <a:schemeClr val="accent1">
                        <a:lumMod val="20000"/>
                        <a:lumOff val="80000"/>
                      </a:schemeClr>
                    </a:solidFill>
                  </a:tcPr>
                </a:tc>
                <a:tc>
                  <a:txBody>
                    <a:bodyPr/>
                    <a:lstStyle/>
                    <a:p>
                      <a:r>
                        <a:rPr lang="en-US" sz="1400" dirty="0" smtClean="0"/>
                        <a:t>0.703</a:t>
                      </a:r>
                      <a:endParaRPr lang="en-US" sz="1400" dirty="0"/>
                    </a:p>
                  </a:txBody>
                  <a:tcPr marL="92841" marR="92841" marT="45674" marB="45674">
                    <a:solidFill>
                      <a:schemeClr val="accent1">
                        <a:lumMod val="20000"/>
                        <a:lumOff val="80000"/>
                      </a:schemeClr>
                    </a:solidFill>
                  </a:tcPr>
                </a:tc>
                <a:tc>
                  <a:txBody>
                    <a:bodyPr/>
                    <a:lstStyle/>
                    <a:p>
                      <a:r>
                        <a:rPr lang="en-US" sz="1400" dirty="0" smtClean="0"/>
                        <a:t>0.674</a:t>
                      </a:r>
                      <a:endParaRPr lang="en-US" sz="1400" dirty="0"/>
                    </a:p>
                  </a:txBody>
                  <a:tcPr marL="92841" marR="92841" marT="45674" marB="45674">
                    <a:solidFill>
                      <a:schemeClr val="accent1">
                        <a:lumMod val="20000"/>
                        <a:lumOff val="80000"/>
                      </a:schemeClr>
                    </a:solidFill>
                  </a:tcPr>
                </a:tc>
                <a:tc>
                  <a:txBody>
                    <a:bodyPr/>
                    <a:lstStyle/>
                    <a:p>
                      <a:r>
                        <a:rPr lang="en-US" sz="1400" dirty="0" smtClean="0"/>
                        <a:t>0.650</a:t>
                      </a:r>
                      <a:endParaRPr lang="en-US" sz="1400" dirty="0"/>
                    </a:p>
                  </a:txBody>
                  <a:tcPr marL="92841" marR="92841" marT="45674" marB="45674">
                    <a:solidFill>
                      <a:schemeClr val="accent1">
                        <a:lumMod val="20000"/>
                        <a:lumOff val="80000"/>
                      </a:schemeClr>
                    </a:solidFill>
                  </a:tcPr>
                </a:tc>
                <a:tc>
                  <a:txBody>
                    <a:bodyPr/>
                    <a:lstStyle/>
                    <a:p>
                      <a:r>
                        <a:rPr lang="en-US" sz="1400" b="1" dirty="0" smtClean="0"/>
                        <a:t>0.644</a:t>
                      </a:r>
                      <a:endParaRPr lang="en-US" sz="1400" b="1" dirty="0"/>
                    </a:p>
                  </a:txBody>
                  <a:tcPr marL="92841" marR="92841" marT="45674" marB="45674">
                    <a:solidFill>
                      <a:schemeClr val="accent1">
                        <a:lumMod val="20000"/>
                        <a:lumOff val="80000"/>
                      </a:schemeClr>
                    </a:solidFill>
                  </a:tcPr>
                </a:tc>
                <a:tc>
                  <a:txBody>
                    <a:bodyPr/>
                    <a:lstStyle/>
                    <a:p>
                      <a:r>
                        <a:rPr lang="en-US" sz="1400" dirty="0" smtClean="0"/>
                        <a:t>8%</a:t>
                      </a:r>
                      <a:endParaRPr lang="en-US" sz="1400" dirty="0"/>
                    </a:p>
                  </a:txBody>
                  <a:tcPr marL="92841" marR="92841" marT="45674" marB="45674">
                    <a:solidFill>
                      <a:schemeClr val="accent1">
                        <a:lumMod val="20000"/>
                        <a:lumOff val="80000"/>
                      </a:schemeClr>
                    </a:solidFill>
                  </a:tcPr>
                </a:tc>
              </a:tr>
              <a:tr h="369556">
                <a:tc>
                  <a:txBody>
                    <a:bodyPr/>
                    <a:lstStyle/>
                    <a:p>
                      <a:r>
                        <a:rPr lang="en-US" sz="1400" dirty="0" err="1" smtClean="0"/>
                        <a:t>MTurk</a:t>
                      </a:r>
                      <a:endParaRPr lang="en-US" sz="1400" dirty="0"/>
                    </a:p>
                  </a:txBody>
                  <a:tcPr marL="92841" marR="92841" marT="45674" marB="45674">
                    <a:solidFill>
                      <a:schemeClr val="accent2">
                        <a:lumMod val="40000"/>
                        <a:lumOff val="60000"/>
                      </a:schemeClr>
                    </a:solidFill>
                  </a:tcPr>
                </a:tc>
                <a:tc>
                  <a:txBody>
                    <a:bodyPr/>
                    <a:lstStyle/>
                    <a:p>
                      <a:r>
                        <a:rPr lang="en-US" sz="1400" dirty="0" smtClean="0"/>
                        <a:t>0.267</a:t>
                      </a:r>
                      <a:endParaRPr lang="en-US" sz="1400" dirty="0"/>
                    </a:p>
                  </a:txBody>
                  <a:tcPr marL="92841" marR="92841" marT="45674" marB="45674">
                    <a:solidFill>
                      <a:schemeClr val="accent2">
                        <a:lumMod val="40000"/>
                        <a:lumOff val="60000"/>
                      </a:schemeClr>
                    </a:solidFill>
                  </a:tcPr>
                </a:tc>
                <a:tc>
                  <a:txBody>
                    <a:bodyPr/>
                    <a:lstStyle/>
                    <a:p>
                      <a:r>
                        <a:rPr lang="en-US" sz="1400" dirty="0" smtClean="0"/>
                        <a:t>0.205</a:t>
                      </a:r>
                      <a:endParaRPr lang="en-US" sz="1400" dirty="0"/>
                    </a:p>
                  </a:txBody>
                  <a:tcPr marL="92841" marR="92841" marT="45674" marB="45674">
                    <a:solidFill>
                      <a:schemeClr val="accent2">
                        <a:lumMod val="40000"/>
                        <a:lumOff val="60000"/>
                      </a:schemeClr>
                    </a:solidFill>
                  </a:tcPr>
                </a:tc>
                <a:tc>
                  <a:txBody>
                    <a:bodyPr/>
                    <a:lstStyle/>
                    <a:p>
                      <a:r>
                        <a:rPr lang="en-US" sz="1400" dirty="0" smtClean="0"/>
                        <a:t>0.182</a:t>
                      </a:r>
                      <a:endParaRPr lang="en-US" sz="1400" dirty="0"/>
                    </a:p>
                  </a:txBody>
                  <a:tcPr marL="92841" marR="92841" marT="45674" marB="45674">
                    <a:solidFill>
                      <a:schemeClr val="accent2">
                        <a:lumMod val="40000"/>
                        <a:lumOff val="60000"/>
                      </a:schemeClr>
                    </a:solidFill>
                  </a:tcPr>
                </a:tc>
                <a:tc>
                  <a:txBody>
                    <a:bodyPr/>
                    <a:lstStyle/>
                    <a:p>
                      <a:r>
                        <a:rPr lang="en-US" sz="1400" b="1" dirty="0" smtClean="0"/>
                        <a:t>0.179</a:t>
                      </a:r>
                      <a:endParaRPr lang="en-US" sz="1400" b="1" dirty="0"/>
                    </a:p>
                  </a:txBody>
                  <a:tcPr marL="92841" marR="92841" marT="45674" marB="45674">
                    <a:solidFill>
                      <a:schemeClr val="accent2">
                        <a:lumMod val="40000"/>
                        <a:lumOff val="60000"/>
                      </a:schemeClr>
                    </a:solidFill>
                  </a:tcPr>
                </a:tc>
                <a:tc>
                  <a:txBody>
                    <a:bodyPr/>
                    <a:lstStyle/>
                    <a:p>
                      <a:r>
                        <a:rPr lang="en-US" sz="1400" dirty="0" smtClean="0"/>
                        <a:t>33%</a:t>
                      </a:r>
                      <a:endParaRPr lang="en-US" sz="1400" dirty="0"/>
                    </a:p>
                  </a:txBody>
                  <a:tcPr marL="92841" marR="92841" marT="45674" marB="45674">
                    <a:solidFill>
                      <a:schemeClr val="accent2">
                        <a:lumMod val="40000"/>
                        <a:lumOff val="60000"/>
                      </a:schemeClr>
                    </a:solidFill>
                  </a:tcPr>
                </a:tc>
              </a:tr>
            </a:tbl>
          </a:graphicData>
        </a:graphic>
      </p:graphicFrame>
      <p:sp>
        <p:nvSpPr>
          <p:cNvPr id="3" name="TextBox 2"/>
          <p:cNvSpPr txBox="1"/>
          <p:nvPr/>
        </p:nvSpPr>
        <p:spPr>
          <a:xfrm>
            <a:off x="990600" y="3003490"/>
            <a:ext cx="4526817" cy="400110"/>
          </a:xfrm>
          <a:prstGeom prst="rect">
            <a:avLst/>
          </a:prstGeom>
          <a:noFill/>
        </p:spPr>
        <p:txBody>
          <a:bodyPr wrap="none" rtlCol="0">
            <a:spAutoFit/>
          </a:bodyPr>
          <a:lstStyle/>
          <a:p>
            <a:r>
              <a:rPr lang="en-US" sz="2000" dirty="0" smtClean="0"/>
              <a:t>Many more ratings per theme in MTurk</a:t>
            </a:r>
            <a:endParaRPr lang="en-US" sz="2000" dirty="0"/>
          </a:p>
        </p:txBody>
      </p:sp>
    </p:spTree>
    <p:extLst>
      <p:ext uri="{BB962C8B-B14F-4D97-AF65-F5344CB8AC3E}">
        <p14:creationId xmlns:p14="http://schemas.microsoft.com/office/powerpoint/2010/main" val="24098683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82626197"/>
              </p:ext>
            </p:extLst>
          </p:nvPr>
        </p:nvGraphicFramePr>
        <p:xfrm>
          <a:off x="381000" y="914400"/>
          <a:ext cx="6135511" cy="1736992"/>
        </p:xfrm>
        <a:graphic>
          <a:graphicData uri="http://schemas.openxmlformats.org/drawingml/2006/table">
            <a:tbl>
              <a:tblPr firstRow="1" bandRow="1">
                <a:tableStyleId>{5C22544A-7EE6-4342-B048-85BDC9FD1C3A}</a:tableStyleId>
              </a:tblPr>
              <a:tblGrid>
                <a:gridCol w="1371600"/>
                <a:gridCol w="1014432"/>
                <a:gridCol w="766939"/>
                <a:gridCol w="766939"/>
                <a:gridCol w="787509"/>
                <a:gridCol w="1428092"/>
              </a:tblGrid>
              <a:tr h="628324">
                <a:tc>
                  <a:txBody>
                    <a:bodyPr/>
                    <a:lstStyle/>
                    <a:p>
                      <a:r>
                        <a:rPr lang="en-US" sz="1400" dirty="0" smtClean="0"/>
                        <a:t>Dataset MAE</a:t>
                      </a:r>
                      <a:endParaRPr lang="en-US" sz="1400" dirty="0"/>
                    </a:p>
                  </a:txBody>
                  <a:tcPr marL="92841" marR="92841" marT="45674" marB="45674"/>
                </a:tc>
                <a:tc>
                  <a:txBody>
                    <a:bodyPr/>
                    <a:lstStyle/>
                    <a:p>
                      <a:r>
                        <a:rPr lang="en-US" sz="1400" dirty="0" smtClean="0"/>
                        <a:t>Constant Baseline</a:t>
                      </a:r>
                      <a:endParaRPr lang="en-US" sz="1400" dirty="0"/>
                    </a:p>
                  </a:txBody>
                  <a:tcPr marL="92841" marR="92841" marT="45674" marB="45674"/>
                </a:tc>
                <a:tc>
                  <a:txBody>
                    <a:bodyPr/>
                    <a:lstStyle/>
                    <a:p>
                      <a:r>
                        <a:rPr lang="en-US" sz="1400" dirty="0" smtClean="0"/>
                        <a:t>KNN</a:t>
                      </a:r>
                      <a:endParaRPr lang="en-US" sz="1400" dirty="0"/>
                    </a:p>
                  </a:txBody>
                  <a:tcPr marL="92841" marR="92841" marT="45674" marB="45674"/>
                </a:tc>
                <a:tc>
                  <a:txBody>
                    <a:bodyPr/>
                    <a:lstStyle/>
                    <a:p>
                      <a:r>
                        <a:rPr lang="en-US" sz="1400" dirty="0" smtClean="0"/>
                        <a:t>SVM-R</a:t>
                      </a:r>
                      <a:endParaRPr lang="en-US" sz="1400" dirty="0"/>
                    </a:p>
                  </a:txBody>
                  <a:tcPr marL="92841" marR="92841" marT="45674" marB="45674"/>
                </a:tc>
                <a:tc>
                  <a:txBody>
                    <a:bodyPr/>
                    <a:lstStyle/>
                    <a:p>
                      <a:r>
                        <a:rPr lang="en-US" sz="1400" dirty="0" smtClean="0"/>
                        <a:t>Lasso</a:t>
                      </a:r>
                      <a:endParaRPr lang="en-US" sz="1400" dirty="0"/>
                    </a:p>
                  </a:txBody>
                  <a:tcPr marL="92841" marR="92841" marT="45674" marB="45674"/>
                </a:tc>
                <a:tc>
                  <a:txBody>
                    <a:bodyPr/>
                    <a:lstStyle/>
                    <a:p>
                      <a:r>
                        <a:rPr lang="en-US" sz="1400" dirty="0" smtClean="0"/>
                        <a:t>Lasso over Baseline</a:t>
                      </a:r>
                      <a:endParaRPr lang="en-US" sz="1400" dirty="0"/>
                    </a:p>
                  </a:txBody>
                  <a:tcPr marL="92841" marR="92841" marT="45674" marB="45674"/>
                </a:tc>
              </a:tr>
              <a:tr h="369556">
                <a:tc>
                  <a:txBody>
                    <a:bodyPr/>
                    <a:lstStyle/>
                    <a:p>
                      <a:r>
                        <a:rPr lang="en-US" sz="1400" dirty="0" err="1" smtClean="0"/>
                        <a:t>Kuler</a:t>
                      </a:r>
                      <a:endParaRPr lang="en-US" sz="1400" dirty="0"/>
                    </a:p>
                  </a:txBody>
                  <a:tcPr marL="92841" marR="92841" marT="45674" marB="45674">
                    <a:solidFill>
                      <a:schemeClr val="accent1">
                        <a:lumMod val="20000"/>
                        <a:lumOff val="80000"/>
                      </a:schemeClr>
                    </a:solidFill>
                  </a:tcPr>
                </a:tc>
                <a:tc>
                  <a:txBody>
                    <a:bodyPr/>
                    <a:lstStyle/>
                    <a:p>
                      <a:r>
                        <a:rPr lang="en-US" sz="1400" dirty="0" smtClean="0"/>
                        <a:t>0.572</a:t>
                      </a:r>
                      <a:endParaRPr lang="en-US" sz="1400" dirty="0"/>
                    </a:p>
                  </a:txBody>
                  <a:tcPr marL="92841" marR="92841" marT="45674" marB="45674">
                    <a:solidFill>
                      <a:schemeClr val="accent1">
                        <a:lumMod val="20000"/>
                        <a:lumOff val="80000"/>
                      </a:schemeClr>
                    </a:solidFill>
                  </a:tcPr>
                </a:tc>
                <a:tc>
                  <a:txBody>
                    <a:bodyPr/>
                    <a:lstStyle/>
                    <a:p>
                      <a:r>
                        <a:rPr lang="en-US" sz="1400" dirty="0" smtClean="0"/>
                        <a:t>0.533</a:t>
                      </a:r>
                      <a:endParaRPr lang="en-US" sz="1400" dirty="0"/>
                    </a:p>
                  </a:txBody>
                  <a:tcPr marL="92841" marR="92841" marT="45674" marB="45674">
                    <a:solidFill>
                      <a:schemeClr val="accent1">
                        <a:lumMod val="20000"/>
                        <a:lumOff val="80000"/>
                      </a:schemeClr>
                    </a:solidFill>
                  </a:tcPr>
                </a:tc>
                <a:tc>
                  <a:txBody>
                    <a:bodyPr/>
                    <a:lstStyle/>
                    <a:p>
                      <a:r>
                        <a:rPr lang="en-US" sz="1400" dirty="0" smtClean="0"/>
                        <a:t>0.531</a:t>
                      </a:r>
                      <a:endParaRPr lang="en-US" sz="1400" dirty="0"/>
                    </a:p>
                  </a:txBody>
                  <a:tcPr marL="92841" marR="92841" marT="45674" marB="45674">
                    <a:solidFill>
                      <a:schemeClr val="accent1">
                        <a:lumMod val="20000"/>
                        <a:lumOff val="80000"/>
                      </a:schemeClr>
                    </a:solidFill>
                  </a:tcPr>
                </a:tc>
                <a:tc>
                  <a:txBody>
                    <a:bodyPr/>
                    <a:lstStyle/>
                    <a:p>
                      <a:r>
                        <a:rPr lang="en-US" sz="1400" b="1" dirty="0" smtClean="0"/>
                        <a:t>0.521</a:t>
                      </a:r>
                      <a:endParaRPr lang="en-US" sz="1400" b="1" dirty="0"/>
                    </a:p>
                  </a:txBody>
                  <a:tcPr marL="92841" marR="92841" marT="45674" marB="45674">
                    <a:solidFill>
                      <a:schemeClr val="accent1">
                        <a:lumMod val="20000"/>
                        <a:lumOff val="80000"/>
                      </a:schemeClr>
                    </a:solidFill>
                  </a:tcPr>
                </a:tc>
                <a:tc>
                  <a:txBody>
                    <a:bodyPr/>
                    <a:lstStyle/>
                    <a:p>
                      <a:r>
                        <a:rPr lang="en-US" sz="1400" dirty="0" smtClean="0"/>
                        <a:t>9%</a:t>
                      </a:r>
                      <a:endParaRPr lang="en-US" sz="1400" dirty="0"/>
                    </a:p>
                  </a:txBody>
                  <a:tcPr marL="92841" marR="92841" marT="45674" marB="45674">
                    <a:solidFill>
                      <a:schemeClr val="accent1">
                        <a:lumMod val="20000"/>
                        <a:lumOff val="80000"/>
                      </a:schemeClr>
                    </a:solidFill>
                  </a:tcPr>
                </a:tc>
              </a:tr>
              <a:tr h="369556">
                <a:tc>
                  <a:txBody>
                    <a:bodyPr/>
                    <a:lstStyle/>
                    <a:p>
                      <a:r>
                        <a:rPr lang="en-US" sz="1400" dirty="0" err="1" smtClean="0"/>
                        <a:t>COLORLovers</a:t>
                      </a:r>
                      <a:endParaRPr lang="en-US" sz="1400" dirty="0"/>
                    </a:p>
                  </a:txBody>
                  <a:tcPr marL="92841" marR="92841" marT="45674" marB="45674">
                    <a:solidFill>
                      <a:schemeClr val="accent1">
                        <a:lumMod val="20000"/>
                        <a:lumOff val="80000"/>
                      </a:schemeClr>
                    </a:solidFill>
                  </a:tcPr>
                </a:tc>
                <a:tc>
                  <a:txBody>
                    <a:bodyPr/>
                    <a:lstStyle/>
                    <a:p>
                      <a:r>
                        <a:rPr lang="en-US" sz="1400" dirty="0" smtClean="0"/>
                        <a:t>0.703</a:t>
                      </a:r>
                      <a:endParaRPr lang="en-US" sz="1400" dirty="0"/>
                    </a:p>
                  </a:txBody>
                  <a:tcPr marL="92841" marR="92841" marT="45674" marB="45674">
                    <a:solidFill>
                      <a:schemeClr val="accent1">
                        <a:lumMod val="20000"/>
                        <a:lumOff val="80000"/>
                      </a:schemeClr>
                    </a:solidFill>
                  </a:tcPr>
                </a:tc>
                <a:tc>
                  <a:txBody>
                    <a:bodyPr/>
                    <a:lstStyle/>
                    <a:p>
                      <a:r>
                        <a:rPr lang="en-US" sz="1400" dirty="0" smtClean="0"/>
                        <a:t>0.674</a:t>
                      </a:r>
                      <a:endParaRPr lang="en-US" sz="1400" dirty="0"/>
                    </a:p>
                  </a:txBody>
                  <a:tcPr marL="92841" marR="92841" marT="45674" marB="45674">
                    <a:solidFill>
                      <a:schemeClr val="accent1">
                        <a:lumMod val="20000"/>
                        <a:lumOff val="80000"/>
                      </a:schemeClr>
                    </a:solidFill>
                  </a:tcPr>
                </a:tc>
                <a:tc>
                  <a:txBody>
                    <a:bodyPr/>
                    <a:lstStyle/>
                    <a:p>
                      <a:r>
                        <a:rPr lang="en-US" sz="1400" dirty="0" smtClean="0"/>
                        <a:t>0.650</a:t>
                      </a:r>
                      <a:endParaRPr lang="en-US" sz="1400" dirty="0"/>
                    </a:p>
                  </a:txBody>
                  <a:tcPr marL="92841" marR="92841" marT="45674" marB="45674">
                    <a:solidFill>
                      <a:schemeClr val="accent1">
                        <a:lumMod val="20000"/>
                        <a:lumOff val="80000"/>
                      </a:schemeClr>
                    </a:solidFill>
                  </a:tcPr>
                </a:tc>
                <a:tc>
                  <a:txBody>
                    <a:bodyPr/>
                    <a:lstStyle/>
                    <a:p>
                      <a:r>
                        <a:rPr lang="en-US" sz="1400" b="1" dirty="0" smtClean="0"/>
                        <a:t>0.644</a:t>
                      </a:r>
                      <a:endParaRPr lang="en-US" sz="1400" b="1" dirty="0"/>
                    </a:p>
                  </a:txBody>
                  <a:tcPr marL="92841" marR="92841" marT="45674" marB="45674">
                    <a:solidFill>
                      <a:schemeClr val="accent1">
                        <a:lumMod val="20000"/>
                        <a:lumOff val="80000"/>
                      </a:schemeClr>
                    </a:solidFill>
                  </a:tcPr>
                </a:tc>
                <a:tc>
                  <a:txBody>
                    <a:bodyPr/>
                    <a:lstStyle/>
                    <a:p>
                      <a:r>
                        <a:rPr lang="en-US" sz="1400" dirty="0" smtClean="0"/>
                        <a:t>8%</a:t>
                      </a:r>
                      <a:endParaRPr lang="en-US" sz="1400" dirty="0"/>
                    </a:p>
                  </a:txBody>
                  <a:tcPr marL="92841" marR="92841" marT="45674" marB="45674">
                    <a:solidFill>
                      <a:schemeClr val="accent1">
                        <a:lumMod val="20000"/>
                        <a:lumOff val="80000"/>
                      </a:schemeClr>
                    </a:solidFill>
                  </a:tcPr>
                </a:tc>
              </a:tr>
              <a:tr h="369556">
                <a:tc>
                  <a:txBody>
                    <a:bodyPr/>
                    <a:lstStyle/>
                    <a:p>
                      <a:r>
                        <a:rPr lang="en-US" sz="1400" dirty="0" err="1" smtClean="0"/>
                        <a:t>MTurk</a:t>
                      </a:r>
                      <a:endParaRPr lang="en-US" sz="1400" dirty="0"/>
                    </a:p>
                  </a:txBody>
                  <a:tcPr marL="92841" marR="92841" marT="45674" marB="45674">
                    <a:solidFill>
                      <a:schemeClr val="accent2">
                        <a:lumMod val="40000"/>
                        <a:lumOff val="60000"/>
                      </a:schemeClr>
                    </a:solidFill>
                  </a:tcPr>
                </a:tc>
                <a:tc>
                  <a:txBody>
                    <a:bodyPr/>
                    <a:lstStyle/>
                    <a:p>
                      <a:r>
                        <a:rPr lang="en-US" sz="1400" dirty="0" smtClean="0"/>
                        <a:t>0.267</a:t>
                      </a:r>
                      <a:endParaRPr lang="en-US" sz="1400" dirty="0"/>
                    </a:p>
                  </a:txBody>
                  <a:tcPr marL="92841" marR="92841" marT="45674" marB="45674">
                    <a:solidFill>
                      <a:schemeClr val="accent2">
                        <a:lumMod val="40000"/>
                        <a:lumOff val="60000"/>
                      </a:schemeClr>
                    </a:solidFill>
                  </a:tcPr>
                </a:tc>
                <a:tc>
                  <a:txBody>
                    <a:bodyPr/>
                    <a:lstStyle/>
                    <a:p>
                      <a:r>
                        <a:rPr lang="en-US" sz="1400" dirty="0" smtClean="0"/>
                        <a:t>0.205</a:t>
                      </a:r>
                      <a:endParaRPr lang="en-US" sz="1400" dirty="0"/>
                    </a:p>
                  </a:txBody>
                  <a:tcPr marL="92841" marR="92841" marT="45674" marB="45674">
                    <a:solidFill>
                      <a:schemeClr val="accent2">
                        <a:lumMod val="40000"/>
                        <a:lumOff val="60000"/>
                      </a:schemeClr>
                    </a:solidFill>
                  </a:tcPr>
                </a:tc>
                <a:tc>
                  <a:txBody>
                    <a:bodyPr/>
                    <a:lstStyle/>
                    <a:p>
                      <a:r>
                        <a:rPr lang="en-US" sz="1400" dirty="0" smtClean="0"/>
                        <a:t>0.182</a:t>
                      </a:r>
                      <a:endParaRPr lang="en-US" sz="1400" dirty="0"/>
                    </a:p>
                  </a:txBody>
                  <a:tcPr marL="92841" marR="92841" marT="45674" marB="45674">
                    <a:solidFill>
                      <a:schemeClr val="accent2">
                        <a:lumMod val="40000"/>
                        <a:lumOff val="60000"/>
                      </a:schemeClr>
                    </a:solidFill>
                  </a:tcPr>
                </a:tc>
                <a:tc>
                  <a:txBody>
                    <a:bodyPr/>
                    <a:lstStyle/>
                    <a:p>
                      <a:r>
                        <a:rPr lang="en-US" sz="1400" b="1" dirty="0" smtClean="0"/>
                        <a:t>0.179</a:t>
                      </a:r>
                      <a:endParaRPr lang="en-US" sz="1400" b="1" dirty="0"/>
                    </a:p>
                  </a:txBody>
                  <a:tcPr marL="92841" marR="92841" marT="45674" marB="45674">
                    <a:solidFill>
                      <a:schemeClr val="accent2">
                        <a:lumMod val="40000"/>
                        <a:lumOff val="60000"/>
                      </a:schemeClr>
                    </a:solidFill>
                  </a:tcPr>
                </a:tc>
                <a:tc>
                  <a:txBody>
                    <a:bodyPr/>
                    <a:lstStyle/>
                    <a:p>
                      <a:r>
                        <a:rPr lang="en-US" sz="1400" dirty="0" smtClean="0"/>
                        <a:t>33%</a:t>
                      </a:r>
                      <a:endParaRPr lang="en-US" sz="1400" dirty="0"/>
                    </a:p>
                  </a:txBody>
                  <a:tcPr marL="92841" marR="92841" marT="45674" marB="45674">
                    <a:solidFill>
                      <a:schemeClr val="accent2">
                        <a:lumMod val="40000"/>
                        <a:lumOff val="60000"/>
                      </a:schemeClr>
                    </a:solidFill>
                  </a:tcPr>
                </a:tc>
              </a:tr>
            </a:tbl>
          </a:graphicData>
        </a:graphic>
      </p:graphicFrame>
      <p:sp>
        <p:nvSpPr>
          <p:cNvPr id="3" name="TextBox 2"/>
          <p:cNvSpPr txBox="1"/>
          <p:nvPr/>
        </p:nvSpPr>
        <p:spPr>
          <a:xfrm>
            <a:off x="990600" y="3003490"/>
            <a:ext cx="4202882" cy="707886"/>
          </a:xfrm>
          <a:prstGeom prst="rect">
            <a:avLst/>
          </a:prstGeom>
          <a:noFill/>
        </p:spPr>
        <p:txBody>
          <a:bodyPr wrap="none" rtlCol="0">
            <a:spAutoFit/>
          </a:bodyPr>
          <a:lstStyle/>
          <a:p>
            <a:r>
              <a:rPr lang="en-US" sz="2000" dirty="0" smtClean="0"/>
              <a:t>MTurk has an average </a:t>
            </a:r>
            <a:r>
              <a:rPr lang="en-US" sz="2000" dirty="0" err="1" smtClean="0"/>
              <a:t>std</a:t>
            </a:r>
            <a:r>
              <a:rPr lang="en-US" sz="2000" dirty="0" smtClean="0"/>
              <a:t> </a:t>
            </a:r>
            <a:r>
              <a:rPr lang="en-US" sz="2000" dirty="0" err="1" smtClean="0"/>
              <a:t>dev</a:t>
            </a:r>
            <a:r>
              <a:rPr lang="en-US" sz="2000" dirty="0" smtClean="0"/>
              <a:t> of </a:t>
            </a:r>
            <a:r>
              <a:rPr lang="en-US" sz="2000" b="1" dirty="0" smtClean="0"/>
              <a:t>0.33</a:t>
            </a:r>
          </a:p>
          <a:p>
            <a:r>
              <a:rPr lang="en-US" sz="2000" dirty="0" err="1" smtClean="0"/>
              <a:t>Kuler</a:t>
            </a:r>
            <a:r>
              <a:rPr lang="en-US" sz="2000" dirty="0" smtClean="0"/>
              <a:t> </a:t>
            </a:r>
            <a:r>
              <a:rPr lang="en-US" sz="2000" dirty="0"/>
              <a:t>has an average </a:t>
            </a:r>
            <a:r>
              <a:rPr lang="en-US" sz="2000" dirty="0" err="1"/>
              <a:t>std</a:t>
            </a:r>
            <a:r>
              <a:rPr lang="en-US" sz="2000" dirty="0"/>
              <a:t> </a:t>
            </a:r>
            <a:r>
              <a:rPr lang="en-US" sz="2000" dirty="0" err="1"/>
              <a:t>dev</a:t>
            </a:r>
            <a:r>
              <a:rPr lang="en-US" sz="2000" dirty="0"/>
              <a:t> of </a:t>
            </a:r>
            <a:r>
              <a:rPr lang="en-US" sz="2000" b="1" dirty="0" smtClean="0"/>
              <a:t>0.72</a:t>
            </a:r>
            <a:endParaRPr lang="en-US" sz="2000" b="1" dirty="0"/>
          </a:p>
        </p:txBody>
      </p:sp>
    </p:spTree>
    <p:extLst>
      <p:ext uri="{BB962C8B-B14F-4D97-AF65-F5344CB8AC3E}">
        <p14:creationId xmlns:p14="http://schemas.microsoft.com/office/powerpoint/2010/main" val="34736394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304031"/>
            <a:ext cx="1039067" cy="707886"/>
          </a:xfrm>
          <a:prstGeom prst="rect">
            <a:avLst/>
          </a:prstGeom>
          <a:noFill/>
        </p:spPr>
        <p:txBody>
          <a:bodyPr wrap="none" rtlCol="0">
            <a:spAutoFit/>
          </a:bodyPr>
          <a:lstStyle/>
          <a:p>
            <a:r>
              <a:rPr lang="en-US" sz="2000" dirty="0" smtClean="0"/>
              <a:t>MTurk </a:t>
            </a:r>
          </a:p>
          <a:p>
            <a:r>
              <a:rPr lang="en-US" sz="2000" dirty="0" smtClean="0"/>
              <a:t>Test Set</a:t>
            </a:r>
            <a:endParaRPr lang="en-US" sz="2000"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11" t="-499" r="-7011" b="5499"/>
          <a:stretch/>
        </p:blipFill>
        <p:spPr bwMode="auto">
          <a:xfrm>
            <a:off x="1783080" y="76200"/>
            <a:ext cx="4782257"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52800" y="3550920"/>
            <a:ext cx="1484702" cy="338554"/>
          </a:xfrm>
          <a:prstGeom prst="rect">
            <a:avLst/>
          </a:prstGeom>
          <a:noFill/>
        </p:spPr>
        <p:txBody>
          <a:bodyPr wrap="none" rtlCol="0">
            <a:spAutoFit/>
          </a:bodyPr>
          <a:lstStyle/>
          <a:p>
            <a:r>
              <a:rPr lang="en-US" sz="1600" dirty="0" smtClean="0"/>
              <a:t>Human Rating</a:t>
            </a:r>
            <a:endParaRPr lang="en-US" sz="1600" dirty="0"/>
          </a:p>
        </p:txBody>
      </p:sp>
      <p:sp>
        <p:nvSpPr>
          <p:cNvPr id="5" name="TextBox 4"/>
          <p:cNvSpPr txBox="1"/>
          <p:nvPr/>
        </p:nvSpPr>
        <p:spPr>
          <a:xfrm>
            <a:off x="298378" y="1644283"/>
            <a:ext cx="1305807" cy="338554"/>
          </a:xfrm>
          <a:prstGeom prst="rect">
            <a:avLst/>
          </a:prstGeom>
          <a:noFill/>
        </p:spPr>
        <p:txBody>
          <a:bodyPr wrap="none" rtlCol="0">
            <a:spAutoFit/>
          </a:bodyPr>
          <a:lstStyle/>
          <a:p>
            <a:r>
              <a:rPr lang="en-US" sz="1600" dirty="0" smtClean="0"/>
              <a:t>Lasso Rating</a:t>
            </a:r>
            <a:endParaRPr lang="en-US" sz="1600" dirty="0"/>
          </a:p>
        </p:txBody>
      </p:sp>
    </p:spTree>
    <p:extLst>
      <p:ext uri="{BB962C8B-B14F-4D97-AF65-F5344CB8AC3E}">
        <p14:creationId xmlns:p14="http://schemas.microsoft.com/office/powerpoint/2010/main" val="26592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495800" y="3853190"/>
            <a:ext cx="1241045" cy="261610"/>
          </a:xfrm>
          <a:prstGeom prst="rect">
            <a:avLst/>
          </a:prstGeom>
          <a:noFill/>
        </p:spPr>
        <p:txBody>
          <a:bodyPr wrap="none" rtlCol="0">
            <a:spAutoFit/>
          </a:bodyPr>
          <a:lstStyle/>
          <a:p>
            <a:r>
              <a:rPr lang="en-US" sz="1100" dirty="0" smtClean="0"/>
              <a:t>You the Designer</a:t>
            </a:r>
            <a:endParaRPr lang="en-US" sz="1100" dirty="0"/>
          </a:p>
        </p:txBody>
      </p:sp>
      <p:sp>
        <p:nvSpPr>
          <p:cNvPr id="7" name="TextBox 6"/>
          <p:cNvSpPr txBox="1"/>
          <p:nvPr/>
        </p:nvSpPr>
        <p:spPr>
          <a:xfrm>
            <a:off x="1594293" y="228600"/>
            <a:ext cx="3886200" cy="400110"/>
          </a:xfrm>
          <a:prstGeom prst="rect">
            <a:avLst/>
          </a:prstGeom>
          <a:noFill/>
        </p:spPr>
        <p:txBody>
          <a:bodyPr wrap="square" rtlCol="0">
            <a:spAutoFit/>
          </a:bodyPr>
          <a:lstStyle/>
          <a:p>
            <a:r>
              <a:rPr lang="en-US" sz="2000" dirty="0" smtClean="0"/>
              <a:t>How do designers choose colors?</a:t>
            </a:r>
            <a:endParaRPr lang="en-US" sz="20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622" y="628709"/>
            <a:ext cx="4210223" cy="316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480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940"/>
            <a:ext cx="3053927" cy="115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8207" y="381000"/>
            <a:ext cx="1155573" cy="338554"/>
          </a:xfrm>
          <a:prstGeom prst="rect">
            <a:avLst/>
          </a:prstGeom>
          <a:noFill/>
        </p:spPr>
        <p:txBody>
          <a:bodyPr wrap="none" rtlCol="0">
            <a:spAutoFit/>
          </a:bodyPr>
          <a:lstStyle/>
          <a:p>
            <a:r>
              <a:rPr lang="en-US" sz="1600" dirty="0" smtClean="0"/>
              <a:t>High-rated</a:t>
            </a:r>
            <a:endParaRPr lang="en-US" sz="1600" dirty="0"/>
          </a:p>
        </p:txBody>
      </p:sp>
      <mc:AlternateContent xmlns:mc="http://schemas.openxmlformats.org/markup-compatibility/2006" xmlns:a14="http://schemas.microsoft.com/office/drawing/2010/main">
        <mc:Choice Requires="a14">
          <p:sp>
            <p:nvSpPr>
              <p:cNvPr id="5" name="TextBox 4"/>
              <p:cNvSpPr txBox="1"/>
              <p:nvPr/>
            </p:nvSpPr>
            <p:spPr>
              <a:xfrm>
                <a:off x="2819400" y="1140022"/>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a:rPr>
                          </m:ctrlPr>
                        </m:accPr>
                        <m:e>
                          <m:r>
                            <a:rPr lang="en-US" sz="1200" b="0" i="1" smtClean="0">
                              <a:latin typeface="Cambria Math"/>
                            </a:rPr>
                            <m:t>𝑦</m:t>
                          </m:r>
                        </m:e>
                      </m:acc>
                      <m:r>
                        <a:rPr lang="en-US" sz="1200" b="0" i="0" smtClean="0">
                          <a:latin typeface="Cambria Math"/>
                        </a:rPr>
                        <m:t>=3.90, </m:t>
                      </m:r>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=3.41</m:t>
                      </m:r>
                    </m:oMath>
                  </m:oMathPara>
                </a14:m>
                <a:endParaRPr lang="en-US"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2819400" y="1140022"/>
                <a:ext cx="1600182" cy="27699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28019" y="1156873"/>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a:rPr>
                          </m:ctrlPr>
                        </m:accPr>
                        <m:e>
                          <m:r>
                            <a:rPr lang="en-US" sz="1200" b="0" i="1" smtClean="0">
                              <a:latin typeface="Cambria Math"/>
                            </a:rPr>
                            <m:t>𝑦</m:t>
                          </m:r>
                        </m:e>
                      </m:acc>
                      <m:r>
                        <a:rPr lang="en-US" sz="1200" b="0" i="0" smtClean="0">
                          <a:latin typeface="Cambria Math"/>
                        </a:rPr>
                        <m:t>=3.79, </m:t>
                      </m:r>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=3.50</m:t>
                      </m:r>
                    </m:oMath>
                  </m:oMathPara>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28019" y="1156873"/>
                <a:ext cx="1600182" cy="276999"/>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1178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081" y="1366947"/>
            <a:ext cx="3067263" cy="116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0940"/>
            <a:ext cx="3053927" cy="115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8207" y="381000"/>
            <a:ext cx="1155573" cy="338554"/>
          </a:xfrm>
          <a:prstGeom prst="rect">
            <a:avLst/>
          </a:prstGeom>
          <a:noFill/>
        </p:spPr>
        <p:txBody>
          <a:bodyPr wrap="none" rtlCol="0">
            <a:spAutoFit/>
          </a:bodyPr>
          <a:lstStyle/>
          <a:p>
            <a:r>
              <a:rPr lang="en-US" sz="1600" dirty="0" smtClean="0"/>
              <a:t>High-rated</a:t>
            </a:r>
            <a:endParaRPr lang="en-US" sz="1600" dirty="0"/>
          </a:p>
        </p:txBody>
      </p:sp>
      <p:sp>
        <p:nvSpPr>
          <p:cNvPr id="10" name="TextBox 9"/>
          <p:cNvSpPr txBox="1"/>
          <p:nvPr/>
        </p:nvSpPr>
        <p:spPr>
          <a:xfrm>
            <a:off x="674557" y="1814840"/>
            <a:ext cx="1088696" cy="338554"/>
          </a:xfrm>
          <a:prstGeom prst="rect">
            <a:avLst/>
          </a:prstGeom>
          <a:noFill/>
        </p:spPr>
        <p:txBody>
          <a:bodyPr wrap="none" rtlCol="0">
            <a:spAutoFit/>
          </a:bodyPr>
          <a:lstStyle/>
          <a:p>
            <a:r>
              <a:rPr lang="en-US" sz="1600" dirty="0" smtClean="0"/>
              <a:t>Low-rated</a:t>
            </a:r>
            <a:endParaRPr lang="en-US" sz="1600" dirty="0"/>
          </a:p>
        </p:txBody>
      </p:sp>
      <mc:AlternateContent xmlns:mc="http://schemas.openxmlformats.org/markup-compatibility/2006" xmlns:a14="http://schemas.microsoft.com/office/drawing/2010/main">
        <mc:Choice Requires="a14">
          <p:sp>
            <p:nvSpPr>
              <p:cNvPr id="5" name="TextBox 4"/>
              <p:cNvSpPr txBox="1"/>
              <p:nvPr/>
            </p:nvSpPr>
            <p:spPr>
              <a:xfrm>
                <a:off x="2819400" y="1140022"/>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a:rPr>
                          </m:ctrlPr>
                        </m:accPr>
                        <m:e>
                          <m:r>
                            <a:rPr lang="en-US" sz="1200" b="0" i="1" smtClean="0">
                              <a:latin typeface="Cambria Math"/>
                            </a:rPr>
                            <m:t>𝑦</m:t>
                          </m:r>
                        </m:e>
                      </m:acc>
                      <m:r>
                        <a:rPr lang="en-US" sz="1200" b="0" i="0" smtClean="0">
                          <a:latin typeface="Cambria Math"/>
                        </a:rPr>
                        <m:t>=3.90, </m:t>
                      </m:r>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=3.41</m:t>
                      </m:r>
                    </m:oMath>
                  </m:oMathPara>
                </a14:m>
                <a:endParaRPr lang="en-US"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2819400" y="1140022"/>
                <a:ext cx="1600182" cy="27699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28019" y="1156873"/>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a:rPr>
                          </m:ctrlPr>
                        </m:accPr>
                        <m:e>
                          <m:r>
                            <a:rPr lang="en-US" sz="1200" b="0" i="1" smtClean="0">
                              <a:latin typeface="Cambria Math"/>
                            </a:rPr>
                            <m:t>𝑦</m:t>
                          </m:r>
                        </m:e>
                      </m:acc>
                      <m:r>
                        <a:rPr lang="en-US" sz="1200" b="0" i="0" smtClean="0">
                          <a:latin typeface="Cambria Math"/>
                        </a:rPr>
                        <m:t>=3.79, </m:t>
                      </m:r>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=3.50</m:t>
                      </m:r>
                    </m:oMath>
                  </m:oMathPara>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28019" y="1156873"/>
                <a:ext cx="1600182" cy="27699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840941" y="2467354"/>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a:rPr>
                          </m:ctrlPr>
                        </m:accPr>
                        <m:e>
                          <m:r>
                            <a:rPr lang="en-US" sz="1200" b="0" i="1" smtClean="0">
                              <a:latin typeface="Cambria Math"/>
                            </a:rPr>
                            <m:t>𝑦</m:t>
                          </m:r>
                        </m:e>
                      </m:acc>
                      <m:r>
                        <a:rPr lang="en-US" sz="1200" b="0" i="0" smtClean="0">
                          <a:latin typeface="Cambria Math"/>
                        </a:rPr>
                        <m:t>=1.71, </m:t>
                      </m:r>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=2.27</m:t>
                      </m:r>
                    </m:oMath>
                  </m:oMathPara>
                </a14:m>
                <a:endParaRPr lang="en-US"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840941" y="2467354"/>
                <a:ext cx="1600182" cy="27699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346363" y="2475487"/>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a:rPr>
                          </m:ctrlPr>
                        </m:accPr>
                        <m:e>
                          <m:r>
                            <a:rPr lang="en-US" sz="1200" b="0" i="1" smtClean="0">
                              <a:latin typeface="Cambria Math"/>
                            </a:rPr>
                            <m:t>𝑦</m:t>
                          </m:r>
                        </m:e>
                      </m:acc>
                      <m:r>
                        <a:rPr lang="en-US" sz="1200" b="0" i="0" smtClean="0">
                          <a:latin typeface="Cambria Math"/>
                        </a:rPr>
                        <m:t>=1.78, </m:t>
                      </m:r>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=2.25</m:t>
                      </m:r>
                    </m:oMath>
                  </m:oMathPara>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346363" y="2475487"/>
                <a:ext cx="1600182" cy="276999"/>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80903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081" y="1366947"/>
            <a:ext cx="3067263" cy="116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0940"/>
            <a:ext cx="3053927" cy="115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0941" y="2743200"/>
            <a:ext cx="3048000" cy="116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8207" y="381000"/>
            <a:ext cx="1155573" cy="338554"/>
          </a:xfrm>
          <a:prstGeom prst="rect">
            <a:avLst/>
          </a:prstGeom>
          <a:noFill/>
        </p:spPr>
        <p:txBody>
          <a:bodyPr wrap="none" rtlCol="0">
            <a:spAutoFit/>
          </a:bodyPr>
          <a:lstStyle/>
          <a:p>
            <a:r>
              <a:rPr lang="en-US" sz="1600" dirty="0" smtClean="0"/>
              <a:t>High-rated</a:t>
            </a:r>
            <a:endParaRPr lang="en-US" sz="1600" dirty="0"/>
          </a:p>
        </p:txBody>
      </p:sp>
      <p:sp>
        <p:nvSpPr>
          <p:cNvPr id="10" name="TextBox 9"/>
          <p:cNvSpPr txBox="1"/>
          <p:nvPr/>
        </p:nvSpPr>
        <p:spPr>
          <a:xfrm>
            <a:off x="674557" y="1814840"/>
            <a:ext cx="1088696" cy="338554"/>
          </a:xfrm>
          <a:prstGeom prst="rect">
            <a:avLst/>
          </a:prstGeom>
          <a:noFill/>
        </p:spPr>
        <p:txBody>
          <a:bodyPr wrap="none" rtlCol="0">
            <a:spAutoFit/>
          </a:bodyPr>
          <a:lstStyle/>
          <a:p>
            <a:r>
              <a:rPr lang="en-US" sz="1600" dirty="0" smtClean="0"/>
              <a:t>Low-rated</a:t>
            </a:r>
            <a:endParaRPr lang="en-US" sz="1600" dirty="0"/>
          </a:p>
        </p:txBody>
      </p:sp>
      <p:sp>
        <p:nvSpPr>
          <p:cNvPr id="11" name="TextBox 10"/>
          <p:cNvSpPr txBox="1"/>
          <p:nvPr/>
        </p:nvSpPr>
        <p:spPr>
          <a:xfrm>
            <a:off x="311150" y="3276600"/>
            <a:ext cx="2073388" cy="338554"/>
          </a:xfrm>
          <a:prstGeom prst="rect">
            <a:avLst/>
          </a:prstGeom>
          <a:noFill/>
        </p:spPr>
        <p:txBody>
          <a:bodyPr wrap="none" rtlCol="0">
            <a:spAutoFit/>
          </a:bodyPr>
          <a:lstStyle/>
          <a:p>
            <a:r>
              <a:rPr lang="en-US" sz="1600" dirty="0" smtClean="0"/>
              <a:t>High prediction error</a:t>
            </a:r>
            <a:endParaRPr lang="en-US" sz="1600" dirty="0"/>
          </a:p>
        </p:txBody>
      </p:sp>
      <mc:AlternateContent xmlns:mc="http://schemas.openxmlformats.org/markup-compatibility/2006" xmlns:a14="http://schemas.microsoft.com/office/drawing/2010/main">
        <mc:Choice Requires="a14">
          <p:sp>
            <p:nvSpPr>
              <p:cNvPr id="5" name="TextBox 4"/>
              <p:cNvSpPr txBox="1"/>
              <p:nvPr/>
            </p:nvSpPr>
            <p:spPr>
              <a:xfrm>
                <a:off x="2819400" y="1140022"/>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a:rPr>
                          </m:ctrlPr>
                        </m:accPr>
                        <m:e>
                          <m:r>
                            <a:rPr lang="en-US" sz="1200" b="0" i="1" smtClean="0">
                              <a:latin typeface="Cambria Math"/>
                            </a:rPr>
                            <m:t>𝑦</m:t>
                          </m:r>
                        </m:e>
                      </m:acc>
                      <m:r>
                        <a:rPr lang="en-US" sz="1200" b="0" i="0" smtClean="0">
                          <a:latin typeface="Cambria Math"/>
                        </a:rPr>
                        <m:t>=3.90, </m:t>
                      </m:r>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=3.41</m:t>
                      </m:r>
                    </m:oMath>
                  </m:oMathPara>
                </a14:m>
                <a:endParaRPr lang="en-US"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2819400" y="1140022"/>
                <a:ext cx="1600182" cy="27699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328019" y="1156873"/>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a:rPr>
                          </m:ctrlPr>
                        </m:accPr>
                        <m:e>
                          <m:r>
                            <a:rPr lang="en-US" sz="1200" b="0" i="1" smtClean="0">
                              <a:latin typeface="Cambria Math"/>
                            </a:rPr>
                            <m:t>𝑦</m:t>
                          </m:r>
                        </m:e>
                      </m:acc>
                      <m:r>
                        <a:rPr lang="en-US" sz="1200" b="0" i="0" smtClean="0">
                          <a:latin typeface="Cambria Math"/>
                        </a:rPr>
                        <m:t>=3.79, </m:t>
                      </m:r>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=3.50</m:t>
                      </m:r>
                    </m:oMath>
                  </m:oMathPara>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328019" y="1156873"/>
                <a:ext cx="1600182" cy="27699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840941" y="2467354"/>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a:rPr>
                          </m:ctrlPr>
                        </m:accPr>
                        <m:e>
                          <m:r>
                            <a:rPr lang="en-US" sz="1200" b="0" i="1" smtClean="0">
                              <a:latin typeface="Cambria Math"/>
                            </a:rPr>
                            <m:t>𝑦</m:t>
                          </m:r>
                        </m:e>
                      </m:acc>
                      <m:r>
                        <a:rPr lang="en-US" sz="1200" b="0" i="0" smtClean="0">
                          <a:latin typeface="Cambria Math"/>
                        </a:rPr>
                        <m:t>=1.71, </m:t>
                      </m:r>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=2.27</m:t>
                      </m:r>
                    </m:oMath>
                  </m:oMathPara>
                </a14:m>
                <a:endParaRPr lang="en-US"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840941" y="2467354"/>
                <a:ext cx="1600182" cy="27699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346363" y="2475487"/>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a:rPr>
                          </m:ctrlPr>
                        </m:accPr>
                        <m:e>
                          <m:r>
                            <a:rPr lang="en-US" sz="1200" b="0" i="1" smtClean="0">
                              <a:latin typeface="Cambria Math"/>
                            </a:rPr>
                            <m:t>𝑦</m:t>
                          </m:r>
                        </m:e>
                      </m:acc>
                      <m:r>
                        <a:rPr lang="en-US" sz="1200" b="0" i="0" smtClean="0">
                          <a:latin typeface="Cambria Math"/>
                        </a:rPr>
                        <m:t>=1.78, </m:t>
                      </m:r>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=2.25</m:t>
                      </m:r>
                    </m:oMath>
                  </m:oMathPara>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346363" y="2475487"/>
                <a:ext cx="1600182" cy="2769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816510" y="3843498"/>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a:rPr>
                          </m:ctrlPr>
                        </m:accPr>
                        <m:e>
                          <m:r>
                            <a:rPr lang="en-US" sz="1200" b="0" i="1" smtClean="0">
                              <a:latin typeface="Cambria Math"/>
                            </a:rPr>
                            <m:t>𝑦</m:t>
                          </m:r>
                        </m:e>
                      </m:acc>
                      <m:r>
                        <a:rPr lang="en-US" sz="1200" b="0" i="0" smtClean="0">
                          <a:latin typeface="Cambria Math"/>
                        </a:rPr>
                        <m:t>=2.74, </m:t>
                      </m:r>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=1.78</m:t>
                      </m:r>
                    </m:oMath>
                  </m:oMathPara>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816510" y="3843498"/>
                <a:ext cx="1600182" cy="27699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52713" y="3843498"/>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a:rPr>
                          </m:ctrlPr>
                        </m:accPr>
                        <m:e>
                          <m:r>
                            <a:rPr lang="en-US" sz="1200" b="0" i="1" smtClean="0">
                              <a:latin typeface="Cambria Math"/>
                            </a:rPr>
                            <m:t>𝑦</m:t>
                          </m:r>
                        </m:e>
                      </m:acc>
                      <m:r>
                        <a:rPr lang="en-US" sz="1200" b="0" i="0" smtClean="0">
                          <a:latin typeface="Cambria Math"/>
                        </a:rPr>
                        <m:t>=2.22, </m:t>
                      </m:r>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=3.16</m:t>
                      </m:r>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352713" y="3843498"/>
                <a:ext cx="1600182" cy="276999"/>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2902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649128"/>
            <a:ext cx="1981200" cy="400110"/>
          </a:xfrm>
          <a:prstGeom prst="rect">
            <a:avLst/>
          </a:prstGeom>
          <a:noFill/>
        </p:spPr>
        <p:txBody>
          <a:bodyPr wrap="square" rtlCol="0">
            <a:spAutoFit/>
          </a:bodyPr>
          <a:lstStyle/>
          <a:p>
            <a:r>
              <a:rPr lang="en-US" sz="2000" dirty="0" smtClean="0"/>
              <a:t>Model Analysis</a:t>
            </a:r>
            <a:endParaRPr lang="en-US" sz="2000" dirty="0"/>
          </a:p>
        </p:txBody>
      </p:sp>
    </p:spTree>
    <p:extLst>
      <p:ext uri="{BB962C8B-B14F-4D97-AF65-F5344CB8AC3E}">
        <p14:creationId xmlns:p14="http://schemas.microsoft.com/office/powerpoint/2010/main" val="21075019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533400"/>
            <a:ext cx="6583680" cy="3200400"/>
          </a:xfrm>
        </p:spPr>
        <p:txBody>
          <a:bodyPr>
            <a:normAutofit/>
          </a:bodyPr>
          <a:lstStyle/>
          <a:p>
            <a:pPr marL="0" indent="0">
              <a:buNone/>
              <a:defRPr/>
            </a:pPr>
            <a:r>
              <a:rPr lang="en-US" sz="2000" dirty="0"/>
              <a:t>Important </a:t>
            </a:r>
            <a:r>
              <a:rPr lang="en-US" sz="2000" dirty="0" smtClean="0"/>
              <a:t>Lasso Features</a:t>
            </a:r>
          </a:p>
          <a:p>
            <a:pPr marL="0" indent="0">
              <a:buNone/>
              <a:defRPr/>
            </a:pPr>
            <a:endParaRPr lang="en-US" sz="1600" dirty="0"/>
          </a:p>
          <a:p>
            <a:pPr marL="0" indent="0">
              <a:buNone/>
              <a:defRPr/>
            </a:pPr>
            <a:r>
              <a:rPr lang="en-US" sz="1600" dirty="0" smtClean="0"/>
              <a:t>Positive: high </a:t>
            </a:r>
            <a:r>
              <a:rPr lang="en-US" sz="1600" dirty="0"/>
              <a:t>lightness mean &amp; max, mean hue </a:t>
            </a:r>
            <a:r>
              <a:rPr lang="en-US" sz="1600" dirty="0" smtClean="0"/>
              <a:t>probability</a:t>
            </a:r>
          </a:p>
          <a:p>
            <a:pPr marL="0" indent="0">
              <a:buNone/>
              <a:defRPr/>
            </a:pPr>
            <a:endParaRPr lang="en-US" sz="1600" dirty="0" smtClean="0"/>
          </a:p>
          <a:p>
            <a:pPr marL="0" indent="0">
              <a:buNone/>
              <a:defRPr/>
            </a:pPr>
            <a:endParaRPr lang="en-US" sz="1600" dirty="0"/>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512996"/>
            <a:ext cx="3257550" cy="57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512996"/>
            <a:ext cx="3254289" cy="57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718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533400"/>
            <a:ext cx="6583680" cy="3200400"/>
          </a:xfrm>
        </p:spPr>
        <p:txBody>
          <a:bodyPr>
            <a:normAutofit/>
          </a:bodyPr>
          <a:lstStyle/>
          <a:p>
            <a:pPr marL="0" indent="0">
              <a:buNone/>
              <a:defRPr/>
            </a:pPr>
            <a:r>
              <a:rPr lang="en-US" sz="2000" dirty="0"/>
              <a:t>Important Lasso Features</a:t>
            </a:r>
          </a:p>
          <a:p>
            <a:pPr marL="0" indent="0">
              <a:buNone/>
              <a:defRPr/>
            </a:pPr>
            <a:endParaRPr lang="en-US" sz="1600" dirty="0"/>
          </a:p>
          <a:p>
            <a:pPr marL="0" indent="0">
              <a:buNone/>
              <a:defRPr/>
            </a:pPr>
            <a:r>
              <a:rPr lang="en-US" sz="1600" dirty="0" smtClean="0"/>
              <a:t>Positive: high </a:t>
            </a:r>
            <a:r>
              <a:rPr lang="en-US" sz="1600" dirty="0"/>
              <a:t>lightness mean &amp; max, mean hue </a:t>
            </a:r>
            <a:r>
              <a:rPr lang="en-US" sz="1600" dirty="0" smtClean="0"/>
              <a:t>probability</a:t>
            </a:r>
          </a:p>
          <a:p>
            <a:pPr marL="0" indent="0">
              <a:buNone/>
              <a:defRPr/>
            </a:pPr>
            <a:endParaRPr lang="en-US" sz="1600" dirty="0" smtClean="0"/>
          </a:p>
          <a:p>
            <a:pPr marL="0" indent="0">
              <a:buNone/>
              <a:defRPr/>
            </a:pPr>
            <a:endParaRPr lang="en-US" sz="1600" dirty="0"/>
          </a:p>
          <a:p>
            <a:pPr marL="0" indent="0">
              <a:buNone/>
              <a:defRPr/>
            </a:pPr>
            <a:endParaRPr lang="en-US" sz="1600" dirty="0" smtClean="0"/>
          </a:p>
          <a:p>
            <a:pPr marL="0" indent="0">
              <a:buNone/>
              <a:defRPr/>
            </a:pPr>
            <a:r>
              <a:rPr lang="en-US" sz="1600" dirty="0" smtClean="0"/>
              <a:t>Negative</a:t>
            </a:r>
            <a:r>
              <a:rPr lang="en-US" sz="1600" dirty="0" smtClean="0"/>
              <a:t>: high lightness variance</a:t>
            </a:r>
            <a:r>
              <a:rPr lang="en-US" sz="1600" dirty="0"/>
              <a:t>, min hue probability</a:t>
            </a:r>
          </a:p>
          <a:p>
            <a:pPr>
              <a:buFontTx/>
              <a:buChar char="-"/>
              <a:defRPr/>
            </a:pPr>
            <a:endParaRPr lang="en-US" sz="1600" dirty="0" smtClean="0"/>
          </a:p>
          <a:p>
            <a:pPr>
              <a:buFontTx/>
              <a:buChar char="-"/>
              <a:defRPr/>
            </a:pPr>
            <a:endParaRPr lang="en-US" sz="1600" dirty="0"/>
          </a:p>
          <a:p>
            <a:pPr marL="0" indent="0">
              <a:buNone/>
            </a:pPr>
            <a:endParaRPr lang="en-US" dirty="0"/>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512996"/>
            <a:ext cx="3257550" cy="57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512996"/>
            <a:ext cx="3254289" cy="57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2735649"/>
            <a:ext cx="3257550" cy="57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735649"/>
            <a:ext cx="3254289" cy="58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2735649"/>
            <a:ext cx="3254289" cy="58368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4360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310640" cy="685800"/>
          </a:xfrm>
        </p:spPr>
        <p:txBody>
          <a:bodyPr/>
          <a:lstStyle/>
          <a:p>
            <a:pPr>
              <a:defRPr/>
            </a:pPr>
            <a:r>
              <a:rPr lang="en-US" dirty="0" smtClean="0">
                <a:latin typeface="+mn-lt"/>
              </a:rPr>
              <a:t>Goals</a:t>
            </a:r>
            <a:endParaRPr lang="en-US" dirty="0">
              <a:latin typeface="+mn-lt"/>
            </a:endParaRPr>
          </a:p>
        </p:txBody>
      </p:sp>
      <p:sp>
        <p:nvSpPr>
          <p:cNvPr id="3" name="Content Placeholder 2"/>
          <p:cNvSpPr>
            <a:spLocks noGrp="1"/>
          </p:cNvSpPr>
          <p:nvPr>
            <p:ph idx="1"/>
          </p:nvPr>
        </p:nvSpPr>
        <p:spPr/>
        <p:txBody>
          <a:bodyPr>
            <a:normAutofit/>
          </a:bodyPr>
          <a:lstStyle/>
          <a:p>
            <a:pPr marL="0" indent="0">
              <a:buNone/>
              <a:defRPr/>
            </a:pPr>
            <a:r>
              <a:rPr lang="en-US" dirty="0" smtClean="0">
                <a:solidFill>
                  <a:schemeClr val="bg1">
                    <a:lumMod val="75000"/>
                  </a:schemeClr>
                </a:solidFill>
              </a:rPr>
              <a:t>1. </a:t>
            </a:r>
            <a:r>
              <a:rPr lang="en-US" u="sng" dirty="0" smtClean="0">
                <a:solidFill>
                  <a:schemeClr val="bg1">
                    <a:lumMod val="75000"/>
                  </a:schemeClr>
                </a:solidFill>
              </a:rPr>
              <a:t>Analysis</a:t>
            </a:r>
          </a:p>
          <a:p>
            <a:pPr marL="0" indent="0">
              <a:buNone/>
              <a:defRPr/>
            </a:pPr>
            <a:r>
              <a:rPr lang="en-US" dirty="0" smtClean="0">
                <a:solidFill>
                  <a:schemeClr val="bg1">
                    <a:lumMod val="75000"/>
                  </a:schemeClr>
                </a:solidFill>
              </a:rPr>
              <a:t>	</a:t>
            </a:r>
            <a:r>
              <a:rPr lang="en-US" sz="2000" dirty="0" smtClean="0">
                <a:solidFill>
                  <a:schemeClr val="bg1">
                    <a:lumMod val="75000"/>
                  </a:schemeClr>
                </a:solidFill>
              </a:rPr>
              <a:t>Test hypotheses and compatibility models</a:t>
            </a:r>
          </a:p>
          <a:p>
            <a:pPr marL="0" indent="0">
              <a:buNone/>
              <a:defRPr/>
            </a:pPr>
            <a:r>
              <a:rPr lang="en-US" dirty="0" smtClean="0">
                <a:solidFill>
                  <a:schemeClr val="bg1">
                    <a:lumMod val="75000"/>
                  </a:schemeClr>
                </a:solidFill>
              </a:rPr>
              <a:t>2. </a:t>
            </a:r>
            <a:r>
              <a:rPr lang="en-US" u="sng" dirty="0" smtClean="0">
                <a:solidFill>
                  <a:schemeClr val="bg1">
                    <a:lumMod val="75000"/>
                  </a:schemeClr>
                </a:solidFill>
              </a:rPr>
              <a:t>Learn Models</a:t>
            </a:r>
          </a:p>
          <a:p>
            <a:pPr marL="0" indent="0">
              <a:buNone/>
              <a:defRPr/>
            </a:pPr>
            <a:r>
              <a:rPr lang="en-US" sz="2000" dirty="0" smtClean="0">
                <a:solidFill>
                  <a:schemeClr val="bg1">
                    <a:lumMod val="75000"/>
                  </a:schemeClr>
                </a:solidFill>
              </a:rPr>
              <a:t>	Predict mean ratings for theme</a:t>
            </a:r>
          </a:p>
          <a:p>
            <a:pPr marL="0" indent="0">
              <a:buNone/>
              <a:defRPr/>
            </a:pPr>
            <a:r>
              <a:rPr lang="en-US" dirty="0" smtClean="0"/>
              <a:t>3. </a:t>
            </a:r>
            <a:r>
              <a:rPr lang="en-US" u="sng" dirty="0" smtClean="0"/>
              <a:t>New Applications</a:t>
            </a:r>
          </a:p>
          <a:p>
            <a:pPr marL="0" indent="0">
              <a:buNone/>
              <a:defRPr/>
            </a:pPr>
            <a:r>
              <a:rPr lang="en-US" sz="2000" dirty="0"/>
              <a:t>	</a:t>
            </a:r>
            <a:r>
              <a:rPr lang="en-US" sz="2000" dirty="0" smtClean="0"/>
              <a:t>Develop new tools for choosing colors</a:t>
            </a:r>
          </a:p>
          <a:p>
            <a:pPr>
              <a:defRPr/>
            </a:pPr>
            <a:endParaRPr lang="en-US" dirty="0"/>
          </a:p>
        </p:txBody>
      </p:sp>
    </p:spTree>
    <p:extLst>
      <p:ext uri="{BB962C8B-B14F-4D97-AF65-F5344CB8AC3E}">
        <p14:creationId xmlns:p14="http://schemas.microsoft.com/office/powerpoint/2010/main" val="35273976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58994"/>
            <a:ext cx="1768415" cy="155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1" y="658996"/>
            <a:ext cx="1828800" cy="155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3581401" y="1419890"/>
            <a:ext cx="424781"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21524" y="136534"/>
            <a:ext cx="2744534" cy="461665"/>
          </a:xfrm>
          <a:prstGeom prst="rect">
            <a:avLst/>
          </a:prstGeom>
          <a:noFill/>
        </p:spPr>
        <p:txBody>
          <a:bodyPr wrap="none" rtlCol="0">
            <a:spAutoFit/>
          </a:bodyPr>
          <a:lstStyle/>
          <a:p>
            <a:r>
              <a:rPr lang="en-US" sz="2400" dirty="0" smtClean="0"/>
              <a:t>1. Improve a Theme</a:t>
            </a:r>
            <a:endParaRPr lang="en-US" sz="2400" dirty="0"/>
          </a:p>
        </p:txBody>
      </p:sp>
    </p:spTree>
    <p:extLst>
      <p:ext uri="{BB962C8B-B14F-4D97-AF65-F5344CB8AC3E}">
        <p14:creationId xmlns:p14="http://schemas.microsoft.com/office/powerpoint/2010/main" val="3561591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58994"/>
            <a:ext cx="1768415" cy="155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1" y="658996"/>
            <a:ext cx="1828800" cy="155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3581401" y="1419890"/>
            <a:ext cx="424781"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1163679" y="2352419"/>
                <a:ext cx="5260223" cy="1769715"/>
              </a:xfrm>
              <a:prstGeom prst="rect">
                <a:avLst/>
              </a:prstGeom>
              <a:noFill/>
            </p:spPr>
            <p:txBody>
              <a:bodyPr wrap="none" rtlCol="0">
                <a:spAutoFit/>
              </a:bodyPr>
              <a:lstStyle/>
              <a:p>
                <a:pPr algn="ctr">
                  <a:defRPr/>
                </a:pPr>
                <a:r>
                  <a:rPr lang="en-US" sz="2400" dirty="0" smtClean="0"/>
                  <a:t>Maximize regression </a:t>
                </a:r>
                <a:r>
                  <a:rPr lang="en-US" sz="2400" dirty="0"/>
                  <a:t>score </a:t>
                </a:r>
                <a:endParaRPr lang="en-US" sz="2400" dirty="0" smtClean="0"/>
              </a:p>
              <a:p>
                <a:pPr algn="ctr">
                  <a:defRPr/>
                </a:pPr>
                <a:endParaRPr lang="en-US" sz="2400" dirty="0"/>
              </a:p>
              <a:p>
                <a:pPr algn="ctr">
                  <a:defRPr/>
                </a:pPr>
                <a:r>
                  <a:rPr lang="en-US" sz="2400" dirty="0"/>
                  <a:t>Stay within a distance </a:t>
                </a:r>
                <a14:m>
                  <m:oMath xmlns:m="http://schemas.openxmlformats.org/officeDocument/2006/math">
                    <m:sSub>
                      <m:sSubPr>
                        <m:ctrlPr>
                          <a:rPr lang="en-US" sz="2400" i="1">
                            <a:latin typeface="Cambria Math"/>
                          </a:rPr>
                        </m:ctrlPr>
                      </m:sSubPr>
                      <m:e>
                        <m:r>
                          <a:rPr lang="en-US" sz="2400" i="1">
                            <a:latin typeface="Cambria Math"/>
                          </a:rPr>
                          <m:t>𝑑</m:t>
                        </m:r>
                      </m:e>
                      <m:sub>
                        <m:r>
                          <a:rPr lang="en-US" sz="2400" i="1">
                            <a:latin typeface="Cambria Math"/>
                          </a:rPr>
                          <m:t>𝑚𝑖𝑛</m:t>
                        </m:r>
                      </m:sub>
                    </m:sSub>
                  </m:oMath>
                </a14:m>
                <a:r>
                  <a:rPr lang="en-US" sz="2400" dirty="0"/>
                  <a:t> </a:t>
                </a:r>
                <a:r>
                  <a:rPr lang="en-US" sz="2400" dirty="0" smtClean="0"/>
                  <a:t>of original </a:t>
                </a:r>
              </a:p>
              <a:p>
                <a:pPr algn="ctr">
                  <a:defRPr/>
                </a:pPr>
                <a:r>
                  <a:rPr lang="en-US" sz="2400" dirty="0" smtClean="0"/>
                  <a:t>(L2 </a:t>
                </a:r>
                <a:r>
                  <a:rPr lang="en-US" sz="2400" dirty="0"/>
                  <a:t>in </a:t>
                </a:r>
                <a:r>
                  <a:rPr lang="en-US" sz="2400" dirty="0" err="1" smtClean="0"/>
                  <a:t>CIELab</a:t>
                </a:r>
                <a:r>
                  <a:rPr lang="en-US" sz="2400" dirty="0" smtClean="0"/>
                  <a:t>)</a:t>
                </a:r>
                <a:endParaRPr lang="en-US" sz="2400" dirty="0"/>
              </a:p>
              <a:p>
                <a:pPr algn="ct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163679" y="2352419"/>
                <a:ext cx="5260223" cy="1769715"/>
              </a:xfrm>
              <a:prstGeom prst="rect">
                <a:avLst/>
              </a:prstGeom>
              <a:blipFill rotWithShape="1">
                <a:blip r:embed="rId5"/>
                <a:stretch>
                  <a:fillRect l="-1390" t="-2759" r="-1159"/>
                </a:stretch>
              </a:blipFill>
            </p:spPr>
            <p:txBody>
              <a:bodyPr/>
              <a:lstStyle/>
              <a:p>
                <a:r>
                  <a:rPr lang="en-US">
                    <a:noFill/>
                  </a:rPr>
                  <a:t> </a:t>
                </a:r>
              </a:p>
            </p:txBody>
          </p:sp>
        </mc:Fallback>
      </mc:AlternateContent>
    </p:spTree>
    <p:extLst>
      <p:ext uri="{BB962C8B-B14F-4D97-AF65-F5344CB8AC3E}">
        <p14:creationId xmlns:p14="http://schemas.microsoft.com/office/powerpoint/2010/main" val="19118666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58316" y="2514600"/>
            <a:ext cx="4870949" cy="661720"/>
          </a:xfrm>
          <a:prstGeom prst="rect">
            <a:avLst/>
          </a:prstGeom>
          <a:noFill/>
        </p:spPr>
        <p:txBody>
          <a:bodyPr wrap="none" rtlCol="0">
            <a:spAutoFit/>
          </a:bodyPr>
          <a:lstStyle/>
          <a:p>
            <a:pPr>
              <a:defRPr/>
            </a:pPr>
            <a:r>
              <a:rPr lang="en-US" sz="2400" dirty="0" smtClean="0"/>
              <a:t>Select </a:t>
            </a:r>
            <a:r>
              <a:rPr lang="en-US" sz="2400" dirty="0"/>
              <a:t>order which maximizes score</a:t>
            </a:r>
          </a:p>
          <a:p>
            <a:endParaRPr lang="en-US" dirty="0"/>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58994"/>
            <a:ext cx="1768415" cy="155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468" y="641124"/>
            <a:ext cx="1828800" cy="155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a:off x="3581401" y="1419890"/>
            <a:ext cx="424781"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585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J:\color\presentation\colorcombopa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97" b="-5196"/>
          <a:stretch/>
        </p:blipFill>
        <p:spPr bwMode="auto">
          <a:xfrm>
            <a:off x="2097637" y="628710"/>
            <a:ext cx="2879511" cy="31149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31654" y="3762413"/>
            <a:ext cx="1024639" cy="261610"/>
          </a:xfrm>
          <a:prstGeom prst="rect">
            <a:avLst/>
          </a:prstGeom>
          <a:noFill/>
        </p:spPr>
        <p:txBody>
          <a:bodyPr wrap="none" rtlCol="0">
            <a:spAutoFit/>
          </a:bodyPr>
          <a:lstStyle/>
          <a:p>
            <a:r>
              <a:rPr lang="en-US" sz="1100" dirty="0" smtClean="0"/>
              <a:t>Krause [2002]</a:t>
            </a:r>
            <a:endParaRPr lang="en-US" sz="1100" dirty="0"/>
          </a:p>
        </p:txBody>
      </p:sp>
      <p:sp>
        <p:nvSpPr>
          <p:cNvPr id="10" name="TextBox 9"/>
          <p:cNvSpPr txBox="1"/>
          <p:nvPr/>
        </p:nvSpPr>
        <p:spPr>
          <a:xfrm>
            <a:off x="1594293" y="228600"/>
            <a:ext cx="3886200" cy="400110"/>
          </a:xfrm>
          <a:prstGeom prst="rect">
            <a:avLst/>
          </a:prstGeom>
          <a:noFill/>
        </p:spPr>
        <p:txBody>
          <a:bodyPr wrap="square" rtlCol="0">
            <a:spAutoFit/>
          </a:bodyPr>
          <a:lstStyle/>
          <a:p>
            <a:r>
              <a:rPr lang="en-US" sz="2000" dirty="0" smtClean="0"/>
              <a:t>How do designers choose colors?</a:t>
            </a:r>
            <a:endParaRPr lang="en-US" sz="2000" dirty="0"/>
          </a:p>
        </p:txBody>
      </p:sp>
    </p:spTree>
    <p:extLst>
      <p:ext uri="{BB962C8B-B14F-4D97-AF65-F5344CB8AC3E}">
        <p14:creationId xmlns:p14="http://schemas.microsoft.com/office/powerpoint/2010/main" val="24956935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0410" y="2514600"/>
            <a:ext cx="5966762" cy="661720"/>
          </a:xfrm>
          <a:prstGeom prst="rect">
            <a:avLst/>
          </a:prstGeom>
          <a:noFill/>
        </p:spPr>
        <p:txBody>
          <a:bodyPr wrap="none" rtlCol="0">
            <a:spAutoFit/>
          </a:bodyPr>
          <a:lstStyle/>
          <a:p>
            <a:pPr>
              <a:defRPr/>
            </a:pPr>
            <a:r>
              <a:rPr lang="en-US" sz="2400" dirty="0" smtClean="0"/>
              <a:t>Optimize colors with CMA  </a:t>
            </a:r>
            <a:r>
              <a:rPr lang="en-US" sz="2400" dirty="0"/>
              <a:t>[Hansen 1995]</a:t>
            </a:r>
          </a:p>
          <a:p>
            <a:endParaRPr lang="en-US" dirty="0"/>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58994"/>
            <a:ext cx="1768415" cy="155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1" y="658996"/>
            <a:ext cx="1828800" cy="155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a:off x="3581401" y="1419890"/>
            <a:ext cx="424781" cy="187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9718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6"/>
          <p:cNvPicPr>
            <a:picLocks noChangeAspect="1" noChangeArrowheads="1"/>
          </p:cNvPicPr>
          <p:nvPr/>
        </p:nvPicPr>
        <p:blipFill>
          <a:blip r:embed="rId3">
            <a:extLst>
              <a:ext uri="{28A0092B-C50C-407E-A947-70E740481C1C}">
                <a14:useLocalDpi xmlns:a14="http://schemas.microsoft.com/office/drawing/2010/main" val="0"/>
              </a:ext>
            </a:extLst>
          </a:blip>
          <a:srcRect b="12617"/>
          <a:stretch>
            <a:fillRect/>
          </a:stretch>
        </p:blipFill>
        <p:spPr bwMode="auto">
          <a:xfrm>
            <a:off x="1600200" y="2776374"/>
            <a:ext cx="4343400" cy="110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TextBox 4"/>
          <p:cNvSpPr txBox="1">
            <a:spLocks noChangeArrowheads="1"/>
          </p:cNvSpPr>
          <p:nvPr/>
        </p:nvSpPr>
        <p:spPr bwMode="auto">
          <a:xfrm>
            <a:off x="1974203" y="3107"/>
            <a:ext cx="9454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b="1" dirty="0"/>
              <a:t>Original</a:t>
            </a:r>
          </a:p>
        </p:txBody>
      </p:sp>
      <p:sp>
        <p:nvSpPr>
          <p:cNvPr id="33799" name="TextBox 12"/>
          <p:cNvSpPr txBox="1">
            <a:spLocks noChangeArrowheads="1"/>
          </p:cNvSpPr>
          <p:nvPr/>
        </p:nvSpPr>
        <p:spPr bwMode="auto">
          <a:xfrm>
            <a:off x="3161607" y="3107"/>
            <a:ext cx="12205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b="1" dirty="0"/>
              <a:t>Best Order</a:t>
            </a:r>
          </a:p>
        </p:txBody>
      </p:sp>
      <p:sp>
        <p:nvSpPr>
          <p:cNvPr id="33800" name="TextBox 13"/>
          <p:cNvSpPr txBox="1">
            <a:spLocks noChangeArrowheads="1"/>
          </p:cNvSpPr>
          <p:nvPr/>
        </p:nvSpPr>
        <p:spPr bwMode="auto">
          <a:xfrm>
            <a:off x="4401649" y="3107"/>
            <a:ext cx="1765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b="1" dirty="0"/>
              <a:t>Color and Order</a:t>
            </a:r>
          </a:p>
        </p:txBody>
      </p:sp>
      <mc:AlternateContent xmlns:mc="http://schemas.openxmlformats.org/markup-compatibility/2006" xmlns:a14="http://schemas.microsoft.com/office/drawing/2010/main">
        <mc:Choice Requires="a14">
          <p:sp>
            <p:nvSpPr>
              <p:cNvPr id="10" name="TextBox 9"/>
              <p:cNvSpPr txBox="1"/>
              <p:nvPr/>
            </p:nvSpPr>
            <p:spPr>
              <a:xfrm>
                <a:off x="1513275" y="1281342"/>
                <a:ext cx="9653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=2.92</m:t>
                      </m:r>
                    </m:oMath>
                  </m:oMathPara>
                </a14:m>
                <a:endParaRPr lang="en-US" sz="12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13275" y="1281342"/>
                <a:ext cx="965392" cy="27699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919664" y="1281341"/>
                <a:ext cx="9653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=3.04</m:t>
                      </m:r>
                    </m:oMath>
                  </m:oMathPara>
                </a14:m>
                <a:endParaRPr lang="en-US"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919664" y="1281341"/>
                <a:ext cx="965392" cy="27699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67083" y="1281340"/>
                <a:ext cx="9653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=3.35</m:t>
                      </m:r>
                    </m:oMath>
                  </m:oMathPara>
                </a14:m>
                <a:endParaRPr lang="en-US"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367083" y="1281340"/>
                <a:ext cx="965392" cy="27699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513275" y="2572863"/>
                <a:ext cx="9653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=3.00</m:t>
                      </m:r>
                    </m:oMath>
                  </m:oMathPara>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513275" y="2572863"/>
                <a:ext cx="965392" cy="27699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919664" y="2571183"/>
                <a:ext cx="9653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=3.11</m:t>
                      </m:r>
                    </m:oMath>
                  </m:oMathPara>
                </a14:m>
                <a:endParaRPr lang="en-US"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919664" y="2571183"/>
                <a:ext cx="965392" cy="27699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01649" y="2571186"/>
                <a:ext cx="9653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=3.37</m:t>
                      </m:r>
                    </m:oMath>
                  </m:oMathPara>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401649" y="2571186"/>
                <a:ext cx="965392" cy="2769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462170" y="3837801"/>
                <a:ext cx="9653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=3.50</m:t>
                      </m:r>
                    </m:oMath>
                  </m:oMathPara>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462170" y="3837801"/>
                <a:ext cx="965392" cy="27699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919664" y="3837800"/>
                <a:ext cx="9653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=3.50</m:t>
                      </m:r>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919664" y="3837800"/>
                <a:ext cx="965392" cy="276999"/>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343418" y="3837801"/>
                <a:ext cx="96539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=3.70</m:t>
                      </m:r>
                    </m:oMath>
                  </m:oMathPara>
                </a14:m>
                <a:endParaRPr lang="en-US" sz="1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343418" y="3837801"/>
                <a:ext cx="965392" cy="276999"/>
              </a:xfrm>
              <a:prstGeom prst="rect">
                <a:avLst/>
              </a:prstGeom>
              <a:blipFill rotWithShape="1">
                <a:blip r:embed="rId12"/>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8300" y="257098"/>
            <a:ext cx="4267200" cy="110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00200" y="1539079"/>
            <a:ext cx="4294414" cy="109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97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6"/>
          <p:cNvPicPr>
            <a:picLocks noChangeAspect="1" noChangeArrowheads="1"/>
          </p:cNvPicPr>
          <p:nvPr/>
        </p:nvPicPr>
        <p:blipFill>
          <a:blip r:embed="rId3">
            <a:extLst>
              <a:ext uri="{28A0092B-C50C-407E-A947-70E740481C1C}">
                <a14:useLocalDpi xmlns:a14="http://schemas.microsoft.com/office/drawing/2010/main" val="0"/>
              </a:ext>
            </a:extLst>
          </a:blip>
          <a:srcRect b="12617"/>
          <a:stretch>
            <a:fillRect/>
          </a:stretch>
        </p:blipFill>
        <p:spPr bwMode="auto">
          <a:xfrm>
            <a:off x="1600200" y="2776374"/>
            <a:ext cx="4343400" cy="110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TextBox 4"/>
          <p:cNvSpPr txBox="1">
            <a:spLocks noChangeArrowheads="1"/>
          </p:cNvSpPr>
          <p:nvPr/>
        </p:nvSpPr>
        <p:spPr bwMode="auto">
          <a:xfrm>
            <a:off x="1974203" y="3107"/>
            <a:ext cx="9454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b="1" dirty="0"/>
              <a:t>Original</a:t>
            </a:r>
          </a:p>
        </p:txBody>
      </p:sp>
      <p:sp>
        <p:nvSpPr>
          <p:cNvPr id="33799" name="TextBox 12"/>
          <p:cNvSpPr txBox="1">
            <a:spLocks noChangeArrowheads="1"/>
          </p:cNvSpPr>
          <p:nvPr/>
        </p:nvSpPr>
        <p:spPr bwMode="auto">
          <a:xfrm>
            <a:off x="3161607" y="3107"/>
            <a:ext cx="12205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b="1" dirty="0"/>
              <a:t>Best Order</a:t>
            </a:r>
          </a:p>
        </p:txBody>
      </p:sp>
      <p:sp>
        <p:nvSpPr>
          <p:cNvPr id="33800" name="TextBox 13"/>
          <p:cNvSpPr txBox="1">
            <a:spLocks noChangeArrowheads="1"/>
          </p:cNvSpPr>
          <p:nvPr/>
        </p:nvSpPr>
        <p:spPr bwMode="auto">
          <a:xfrm>
            <a:off x="4401649" y="3107"/>
            <a:ext cx="1765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400" b="1" dirty="0"/>
              <a:t>Color and Order</a:t>
            </a:r>
          </a:p>
        </p:txBody>
      </p:sp>
      <mc:AlternateContent xmlns:mc="http://schemas.openxmlformats.org/markup-compatibility/2006" xmlns:a14="http://schemas.microsoft.com/office/drawing/2010/main">
        <mc:Choice Requires="a14">
          <p:sp>
            <p:nvSpPr>
              <p:cNvPr id="10" name="TextBox 9"/>
              <p:cNvSpPr txBox="1"/>
              <p:nvPr/>
            </p:nvSpPr>
            <p:spPr>
              <a:xfrm>
                <a:off x="1513275" y="1281342"/>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=2.92, </m:t>
                      </m:r>
                      <m:acc>
                        <m:accPr>
                          <m:chr m:val="̅"/>
                          <m:ctrlPr>
                            <a:rPr lang="en-US" sz="1200" b="0" i="1" smtClean="0">
                              <a:solidFill>
                                <a:srgbClr val="FF0000"/>
                              </a:solidFill>
                              <a:latin typeface="Cambria Math"/>
                            </a:rPr>
                          </m:ctrlPr>
                        </m:accPr>
                        <m:e>
                          <m:r>
                            <a:rPr lang="en-US" sz="1200" b="0" i="1" smtClean="0">
                              <a:solidFill>
                                <a:srgbClr val="FF0000"/>
                              </a:solidFill>
                              <a:latin typeface="Cambria Math"/>
                            </a:rPr>
                            <m:t>𝑦</m:t>
                          </m:r>
                        </m:e>
                      </m:acc>
                      <m:r>
                        <a:rPr lang="en-US" sz="1200" b="0" i="1" smtClean="0">
                          <a:solidFill>
                            <a:srgbClr val="FF0000"/>
                          </a:solidFill>
                          <a:latin typeface="Cambria Math"/>
                        </a:rPr>
                        <m:t>=3.04</m:t>
                      </m:r>
                    </m:oMath>
                  </m:oMathPara>
                </a14:m>
                <a:endParaRPr lang="en-US" sz="12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13275" y="1281342"/>
                <a:ext cx="1600182" cy="27699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919664" y="1281341"/>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=3.04, </m:t>
                      </m:r>
                      <m:acc>
                        <m:accPr>
                          <m:chr m:val="̅"/>
                          <m:ctrlPr>
                            <a:rPr lang="en-US" sz="1200" i="1">
                              <a:solidFill>
                                <a:srgbClr val="FF0000"/>
                              </a:solidFill>
                              <a:latin typeface="Cambria Math"/>
                            </a:rPr>
                          </m:ctrlPr>
                        </m:accPr>
                        <m:e>
                          <m:r>
                            <a:rPr lang="en-US" sz="1200" i="1">
                              <a:solidFill>
                                <a:srgbClr val="FF0000"/>
                              </a:solidFill>
                              <a:latin typeface="Cambria Math"/>
                            </a:rPr>
                            <m:t>𝑦</m:t>
                          </m:r>
                        </m:e>
                      </m:acc>
                      <m:r>
                        <a:rPr lang="en-US" sz="1200" i="1">
                          <a:solidFill>
                            <a:srgbClr val="FF0000"/>
                          </a:solidFill>
                          <a:latin typeface="Cambria Math"/>
                        </a:rPr>
                        <m:t>=2.</m:t>
                      </m:r>
                      <m:r>
                        <a:rPr lang="en-US" sz="1200" b="0" i="1" smtClean="0">
                          <a:solidFill>
                            <a:srgbClr val="FF0000"/>
                          </a:solidFill>
                          <a:latin typeface="Cambria Math"/>
                        </a:rPr>
                        <m:t>99</m:t>
                      </m:r>
                    </m:oMath>
                  </m:oMathPara>
                </a14:m>
                <a:endParaRPr lang="en-US"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919664" y="1281341"/>
                <a:ext cx="1600182" cy="27699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67083" y="1281340"/>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=3.35, </m:t>
                      </m:r>
                      <m:acc>
                        <m:accPr>
                          <m:chr m:val="̅"/>
                          <m:ctrlPr>
                            <a:rPr lang="en-US" sz="1200" i="1">
                              <a:solidFill>
                                <a:srgbClr val="FF0000"/>
                              </a:solidFill>
                              <a:latin typeface="Cambria Math"/>
                            </a:rPr>
                          </m:ctrlPr>
                        </m:accPr>
                        <m:e>
                          <m:r>
                            <a:rPr lang="en-US" sz="1200" i="1">
                              <a:solidFill>
                                <a:srgbClr val="FF0000"/>
                              </a:solidFill>
                              <a:latin typeface="Cambria Math"/>
                            </a:rPr>
                            <m:t>𝑦</m:t>
                          </m:r>
                        </m:e>
                      </m:acc>
                      <m:r>
                        <a:rPr lang="en-US" sz="1200" i="1">
                          <a:solidFill>
                            <a:srgbClr val="FF0000"/>
                          </a:solidFill>
                          <a:latin typeface="Cambria Math"/>
                        </a:rPr>
                        <m:t>=</m:t>
                      </m:r>
                      <m:r>
                        <a:rPr lang="en-US" sz="1200" b="0" i="1" smtClean="0">
                          <a:solidFill>
                            <a:srgbClr val="FF0000"/>
                          </a:solidFill>
                          <a:latin typeface="Cambria Math"/>
                        </a:rPr>
                        <m:t>3.40</m:t>
                      </m:r>
                    </m:oMath>
                  </m:oMathPara>
                </a14:m>
                <a:endParaRPr lang="en-US"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367083" y="1281340"/>
                <a:ext cx="1600182" cy="27699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513275" y="2572863"/>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=3.00, </m:t>
                      </m:r>
                      <m:acc>
                        <m:accPr>
                          <m:chr m:val="̅"/>
                          <m:ctrlPr>
                            <a:rPr lang="en-US" sz="1200" i="1">
                              <a:solidFill>
                                <a:srgbClr val="FF0000"/>
                              </a:solidFill>
                              <a:latin typeface="Cambria Math"/>
                            </a:rPr>
                          </m:ctrlPr>
                        </m:accPr>
                        <m:e>
                          <m:r>
                            <a:rPr lang="en-US" sz="1200" i="1">
                              <a:solidFill>
                                <a:srgbClr val="FF0000"/>
                              </a:solidFill>
                              <a:latin typeface="Cambria Math"/>
                            </a:rPr>
                            <m:t>𝑦</m:t>
                          </m:r>
                        </m:e>
                      </m:acc>
                      <m:r>
                        <a:rPr lang="en-US" sz="1200" i="1">
                          <a:solidFill>
                            <a:srgbClr val="FF0000"/>
                          </a:solidFill>
                          <a:latin typeface="Cambria Math"/>
                        </a:rPr>
                        <m:t>=</m:t>
                      </m:r>
                      <m:r>
                        <a:rPr lang="en-US" sz="1200" b="0" i="1" smtClean="0">
                          <a:solidFill>
                            <a:srgbClr val="FF0000"/>
                          </a:solidFill>
                          <a:latin typeface="Cambria Math"/>
                        </a:rPr>
                        <m:t>2.96</m:t>
                      </m:r>
                    </m:oMath>
                  </m:oMathPara>
                </a14:m>
                <a:endParaRPr lang="en-US" sz="1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513275" y="2572863"/>
                <a:ext cx="1600182" cy="27699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919664" y="2571183"/>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=3.11, </m:t>
                      </m:r>
                      <m:acc>
                        <m:accPr>
                          <m:chr m:val="̅"/>
                          <m:ctrlPr>
                            <a:rPr lang="en-US" sz="1200" i="1">
                              <a:solidFill>
                                <a:srgbClr val="FF0000"/>
                              </a:solidFill>
                              <a:latin typeface="Cambria Math"/>
                            </a:rPr>
                          </m:ctrlPr>
                        </m:accPr>
                        <m:e>
                          <m:r>
                            <a:rPr lang="en-US" sz="1200" i="1">
                              <a:solidFill>
                                <a:srgbClr val="FF0000"/>
                              </a:solidFill>
                              <a:latin typeface="Cambria Math"/>
                            </a:rPr>
                            <m:t>𝑦</m:t>
                          </m:r>
                        </m:e>
                      </m:acc>
                      <m:r>
                        <a:rPr lang="en-US" sz="1200" i="1">
                          <a:solidFill>
                            <a:srgbClr val="FF0000"/>
                          </a:solidFill>
                          <a:latin typeface="Cambria Math"/>
                        </a:rPr>
                        <m:t>=</m:t>
                      </m:r>
                      <m:r>
                        <a:rPr lang="en-US" sz="1200" b="0" i="1" smtClean="0">
                          <a:solidFill>
                            <a:srgbClr val="FF0000"/>
                          </a:solidFill>
                          <a:latin typeface="Cambria Math"/>
                        </a:rPr>
                        <m:t>3.21</m:t>
                      </m:r>
                    </m:oMath>
                  </m:oMathPara>
                </a14:m>
                <a:endParaRPr lang="en-US"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919664" y="2571183"/>
                <a:ext cx="1600182" cy="27699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01649" y="2571186"/>
                <a:ext cx="1574534" cy="276999"/>
              </a:xfrm>
              <a:prstGeom prst="rect">
                <a:avLst/>
              </a:prstGeom>
              <a:noFill/>
            </p:spPr>
            <p:txBody>
              <a:bodyPr wrap="none" rtlCol="0">
                <a:spAutoFit/>
              </a:bodyPr>
              <a:lstStyle/>
              <a:p>
                <a14:m>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=3.37,</m:t>
                    </m:r>
                  </m:oMath>
                </a14:m>
                <a:r>
                  <a:rPr lang="en-US" sz="1200" dirty="0">
                    <a:solidFill>
                      <a:srgbClr val="FF0000"/>
                    </a:solidFill>
                  </a:rPr>
                  <a:t> </a:t>
                </a:r>
                <a14:m>
                  <m:oMath xmlns:m="http://schemas.openxmlformats.org/officeDocument/2006/math">
                    <m:acc>
                      <m:accPr>
                        <m:chr m:val="̅"/>
                        <m:ctrlPr>
                          <a:rPr lang="en-US" sz="1200" i="1">
                            <a:solidFill>
                              <a:srgbClr val="FF0000"/>
                            </a:solidFill>
                            <a:latin typeface="Cambria Math"/>
                          </a:rPr>
                        </m:ctrlPr>
                      </m:accPr>
                      <m:e>
                        <m:r>
                          <a:rPr lang="en-US" sz="1200" i="1">
                            <a:solidFill>
                              <a:srgbClr val="FF0000"/>
                            </a:solidFill>
                            <a:latin typeface="Cambria Math"/>
                          </a:rPr>
                          <m:t>𝑦</m:t>
                        </m:r>
                      </m:e>
                    </m:acc>
                    <m:r>
                      <a:rPr lang="en-US" sz="1200" i="1">
                        <a:solidFill>
                          <a:srgbClr val="FF0000"/>
                        </a:solidFill>
                        <a:latin typeface="Cambria Math"/>
                      </a:rPr>
                      <m:t>=</m:t>
                    </m:r>
                    <m:r>
                      <a:rPr lang="en-US" sz="1200" b="0" i="1" smtClean="0">
                        <a:solidFill>
                          <a:srgbClr val="FF0000"/>
                        </a:solidFill>
                        <a:latin typeface="Cambria Math"/>
                      </a:rPr>
                      <m:t>3.35</m:t>
                    </m:r>
                  </m:oMath>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401649" y="2571186"/>
                <a:ext cx="1574534" cy="27699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462170" y="3837801"/>
                <a:ext cx="16338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=3.50,</m:t>
                      </m:r>
                      <m:acc>
                        <m:accPr>
                          <m:chr m:val="̅"/>
                          <m:ctrlPr>
                            <a:rPr lang="en-US" sz="1200" i="1">
                              <a:solidFill>
                                <a:srgbClr val="FF0000"/>
                              </a:solidFill>
                              <a:latin typeface="Cambria Math"/>
                            </a:rPr>
                          </m:ctrlPr>
                        </m:accPr>
                        <m:e>
                          <m:r>
                            <a:rPr lang="en-US" sz="1200" b="0" i="1" smtClean="0">
                              <a:solidFill>
                                <a:srgbClr val="FF0000"/>
                              </a:solidFill>
                              <a:latin typeface="Cambria Math"/>
                            </a:rPr>
                            <m:t> </m:t>
                          </m:r>
                          <m:r>
                            <a:rPr lang="en-US" sz="1200" i="1">
                              <a:solidFill>
                                <a:srgbClr val="FF0000"/>
                              </a:solidFill>
                              <a:latin typeface="Cambria Math"/>
                            </a:rPr>
                            <m:t>𝑦</m:t>
                          </m:r>
                        </m:e>
                      </m:acc>
                      <m:r>
                        <a:rPr lang="en-US" sz="1200" i="1">
                          <a:solidFill>
                            <a:srgbClr val="FF0000"/>
                          </a:solidFill>
                          <a:latin typeface="Cambria Math"/>
                        </a:rPr>
                        <m:t>=</m:t>
                      </m:r>
                      <m:r>
                        <a:rPr lang="en-US" sz="1200" b="0" i="1" smtClean="0">
                          <a:solidFill>
                            <a:srgbClr val="FF0000"/>
                          </a:solidFill>
                          <a:latin typeface="Cambria Math"/>
                        </a:rPr>
                        <m:t>3.72</m:t>
                      </m:r>
                    </m:oMath>
                  </m:oMathPara>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462170" y="3837801"/>
                <a:ext cx="1633845" cy="27699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919664" y="3837800"/>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=3.50, </m:t>
                      </m:r>
                      <m:acc>
                        <m:accPr>
                          <m:chr m:val="̅"/>
                          <m:ctrlPr>
                            <a:rPr lang="en-US" sz="1200" i="1">
                              <a:solidFill>
                                <a:srgbClr val="FF0000"/>
                              </a:solidFill>
                              <a:latin typeface="Cambria Math"/>
                            </a:rPr>
                          </m:ctrlPr>
                        </m:accPr>
                        <m:e>
                          <m:r>
                            <a:rPr lang="en-US" sz="1200" i="1">
                              <a:solidFill>
                                <a:srgbClr val="FF0000"/>
                              </a:solidFill>
                              <a:latin typeface="Cambria Math"/>
                            </a:rPr>
                            <m:t>𝑦</m:t>
                          </m:r>
                        </m:e>
                      </m:acc>
                      <m:r>
                        <a:rPr lang="en-US" sz="1200" i="1">
                          <a:solidFill>
                            <a:srgbClr val="FF0000"/>
                          </a:solidFill>
                          <a:latin typeface="Cambria Math"/>
                        </a:rPr>
                        <m:t>=</m:t>
                      </m:r>
                      <m:r>
                        <a:rPr lang="en-US" sz="1200" b="0" i="1" smtClean="0">
                          <a:solidFill>
                            <a:srgbClr val="FF0000"/>
                          </a:solidFill>
                          <a:latin typeface="Cambria Math"/>
                        </a:rPr>
                        <m:t>3.69</m:t>
                      </m:r>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919664" y="3837800"/>
                <a:ext cx="1600182" cy="276999"/>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343418" y="3837801"/>
                <a:ext cx="160018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a:rPr>
                        <m:t>f</m:t>
                      </m:r>
                      <m:d>
                        <m:dPr>
                          <m:ctrlPr>
                            <a:rPr lang="en-US" sz="1200" b="0" i="1" smtClean="0">
                              <a:latin typeface="Cambria Math"/>
                            </a:rPr>
                          </m:ctrlPr>
                        </m:dPr>
                        <m:e>
                          <m:r>
                            <a:rPr lang="en-US" sz="1200" b="1" i="0" smtClean="0">
                              <a:latin typeface="Cambria Math"/>
                            </a:rPr>
                            <m:t>𝐱</m:t>
                          </m:r>
                        </m:e>
                      </m:d>
                      <m:r>
                        <a:rPr lang="en-US" sz="1200" b="0" i="0" smtClean="0">
                          <a:latin typeface="Cambria Math"/>
                        </a:rPr>
                        <m:t>=3.70</m:t>
                      </m:r>
                      <m:r>
                        <a:rPr lang="en-US" sz="1200" b="0" i="1" smtClean="0">
                          <a:latin typeface="Cambria Math"/>
                        </a:rPr>
                        <m:t>, </m:t>
                      </m:r>
                      <m:acc>
                        <m:accPr>
                          <m:chr m:val="̅"/>
                          <m:ctrlPr>
                            <a:rPr lang="en-US" sz="1200" i="1">
                              <a:solidFill>
                                <a:srgbClr val="FF0000"/>
                              </a:solidFill>
                              <a:latin typeface="Cambria Math"/>
                            </a:rPr>
                          </m:ctrlPr>
                        </m:accPr>
                        <m:e>
                          <m:r>
                            <a:rPr lang="en-US" sz="1200" i="1">
                              <a:solidFill>
                                <a:srgbClr val="FF0000"/>
                              </a:solidFill>
                              <a:latin typeface="Cambria Math"/>
                            </a:rPr>
                            <m:t>𝑦</m:t>
                          </m:r>
                        </m:e>
                      </m:acc>
                      <m:r>
                        <a:rPr lang="en-US" sz="1200" i="1">
                          <a:solidFill>
                            <a:srgbClr val="FF0000"/>
                          </a:solidFill>
                          <a:latin typeface="Cambria Math"/>
                        </a:rPr>
                        <m:t>=</m:t>
                      </m:r>
                      <m:r>
                        <a:rPr lang="en-US" sz="1200" b="0" i="1" smtClean="0">
                          <a:solidFill>
                            <a:srgbClr val="FF0000"/>
                          </a:solidFill>
                          <a:latin typeface="Cambria Math"/>
                        </a:rPr>
                        <m:t>3.82</m:t>
                      </m:r>
                    </m:oMath>
                  </m:oMathPara>
                </a14:m>
                <a:endParaRPr lang="en-US" sz="1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343418" y="3837801"/>
                <a:ext cx="1600182" cy="276999"/>
              </a:xfrm>
              <a:prstGeom prst="rect">
                <a:avLst/>
              </a:prstGeom>
              <a:blipFill rotWithShape="1">
                <a:blip r:embed="rId12"/>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8300" y="257098"/>
            <a:ext cx="4267200" cy="110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00200" y="1539079"/>
            <a:ext cx="4294414" cy="109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66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795845"/>
            <a:ext cx="3962400" cy="296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TextBox 4"/>
          <p:cNvSpPr txBox="1">
            <a:spLocks noChangeArrowheads="1"/>
          </p:cNvSpPr>
          <p:nvPr/>
        </p:nvSpPr>
        <p:spPr bwMode="auto">
          <a:xfrm>
            <a:off x="152400" y="1524000"/>
            <a:ext cx="350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r>
              <a:rPr lang="en-US" dirty="0" smtClean="0">
                <a:latin typeface="+mn-lt"/>
              </a:rPr>
              <a:t>MTurk A/B test </a:t>
            </a:r>
          </a:p>
          <a:p>
            <a:pPr marL="0" indent="0" eaLnBrk="1" hangingPunct="1"/>
            <a:r>
              <a:rPr lang="en-US" dirty="0" smtClean="0">
                <a:latin typeface="+mn-lt"/>
              </a:rPr>
              <a:t>with original and optimized themes</a:t>
            </a:r>
          </a:p>
        </p:txBody>
      </p:sp>
      <p:sp>
        <p:nvSpPr>
          <p:cNvPr id="35845" name="TextBox 5"/>
          <p:cNvSpPr txBox="1">
            <a:spLocks noChangeArrowheads="1"/>
          </p:cNvSpPr>
          <p:nvPr/>
        </p:nvSpPr>
        <p:spPr bwMode="auto">
          <a:xfrm>
            <a:off x="3942146" y="365548"/>
            <a:ext cx="2021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dirty="0"/>
              <a:t>Order and Color</a:t>
            </a:r>
          </a:p>
        </p:txBody>
      </p:sp>
    </p:spTree>
    <p:extLst>
      <p:ext uri="{BB962C8B-B14F-4D97-AF65-F5344CB8AC3E}">
        <p14:creationId xmlns:p14="http://schemas.microsoft.com/office/powerpoint/2010/main" val="33392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23900" y="228600"/>
            <a:ext cx="6248400" cy="750093"/>
          </a:xfrm>
        </p:spPr>
        <p:txBody>
          <a:bodyPr/>
          <a:lstStyle/>
          <a:p>
            <a:pPr marL="0" indent="0">
              <a:buNone/>
              <a:defRPr/>
            </a:pPr>
            <a:r>
              <a:rPr lang="en-US" dirty="0" smtClean="0"/>
              <a:t>2. Choose 5 colors that best ‘represent’ an image </a:t>
            </a:r>
          </a:p>
          <a:p>
            <a:pPr>
              <a:defRPr/>
            </a:pPr>
            <a:endParaRPr lang="en-US" dirty="0"/>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49389"/>
            <a:ext cx="4038600" cy="311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0550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67" y="370774"/>
            <a:ext cx="2435278" cy="181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descr="D:\odonovan\color\siggraphPresentation\theme_14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832" y="381000"/>
            <a:ext cx="2405762" cy="18076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2438399"/>
            <a:ext cx="4742965" cy="461665"/>
          </a:xfrm>
          <a:prstGeom prst="rect">
            <a:avLst/>
          </a:prstGeom>
          <a:noFill/>
        </p:spPr>
        <p:txBody>
          <a:bodyPr wrap="none" rtlCol="0">
            <a:spAutoFit/>
          </a:bodyPr>
          <a:lstStyle/>
          <a:p>
            <a:r>
              <a:rPr lang="en-US" sz="2400" dirty="0" smtClean="0"/>
              <a:t>One approach: k-means clustering</a:t>
            </a:r>
            <a:endParaRPr lang="en-US" sz="2400" dirty="0"/>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1832" y="381000"/>
            <a:ext cx="2409719" cy="181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7130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67" y="370774"/>
            <a:ext cx="2435278" cy="181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descr="D:\odonovan\color\siggraphPresentation\theme_14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832" y="381000"/>
            <a:ext cx="2405762" cy="18076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2438399"/>
            <a:ext cx="4742965" cy="1200329"/>
          </a:xfrm>
          <a:prstGeom prst="rect">
            <a:avLst/>
          </a:prstGeom>
          <a:noFill/>
        </p:spPr>
        <p:txBody>
          <a:bodyPr wrap="none" rtlCol="0">
            <a:spAutoFit/>
          </a:bodyPr>
          <a:lstStyle/>
          <a:p>
            <a:r>
              <a:rPr lang="en-US" sz="2400" dirty="0"/>
              <a:t>One approach: k-means clustering</a:t>
            </a:r>
          </a:p>
          <a:p>
            <a:endParaRPr lang="en-US" sz="2400" dirty="0" smtClean="0"/>
          </a:p>
          <a:p>
            <a:r>
              <a:rPr lang="en-US" sz="2400" dirty="0" smtClean="0"/>
              <a:t>This ignores color compatibility</a:t>
            </a:r>
            <a:endParaRPr lang="en-US" sz="2400" dirty="0"/>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1832" y="381000"/>
            <a:ext cx="2409719" cy="181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3565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67" y="370774"/>
            <a:ext cx="2435278" cy="181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descr="D:\odonovan\color\siggraphPresentation\theme_14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832" y="381000"/>
            <a:ext cx="2405762" cy="18076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59082" y="2438399"/>
            <a:ext cx="4267200" cy="1200329"/>
          </a:xfrm>
          <a:prstGeom prst="rect">
            <a:avLst/>
          </a:prstGeom>
          <a:noFill/>
        </p:spPr>
        <p:txBody>
          <a:bodyPr wrap="square" rtlCol="0">
            <a:spAutoFit/>
          </a:bodyPr>
          <a:lstStyle/>
          <a:p>
            <a:r>
              <a:rPr lang="en-US" sz="2400" dirty="0" smtClean="0"/>
              <a:t>Optimize 5 colors that</a:t>
            </a:r>
          </a:p>
          <a:p>
            <a:pPr marL="457200" indent="-457200">
              <a:buFontTx/>
              <a:buAutoNum type="arabicParenR"/>
            </a:pPr>
            <a:r>
              <a:rPr lang="en-US" sz="2400" dirty="0"/>
              <a:t>Match the image well</a:t>
            </a:r>
          </a:p>
          <a:p>
            <a:pPr marL="457200" indent="-457200">
              <a:buAutoNum type="arabicParenR"/>
            </a:pPr>
            <a:r>
              <a:rPr lang="en-US" sz="2400" dirty="0" smtClean="0"/>
              <a:t>Maximize regression score</a:t>
            </a:r>
            <a:endParaRPr lang="en-US" sz="2400" dirty="0"/>
          </a:p>
        </p:txBody>
      </p:sp>
    </p:spTree>
    <p:extLst>
      <p:ext uri="{BB962C8B-B14F-4D97-AF65-F5344CB8AC3E}">
        <p14:creationId xmlns:p14="http://schemas.microsoft.com/office/powerpoint/2010/main" val="4928318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67" y="370774"/>
            <a:ext cx="2435278" cy="181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descr="D:\odonovan\color\siggraphPresentation\theme_14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832" y="381000"/>
            <a:ext cx="2405762" cy="18076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59082" y="2438399"/>
            <a:ext cx="4267200" cy="1569660"/>
          </a:xfrm>
          <a:prstGeom prst="rect">
            <a:avLst/>
          </a:prstGeom>
          <a:noFill/>
        </p:spPr>
        <p:txBody>
          <a:bodyPr wrap="square" rtlCol="0">
            <a:spAutoFit/>
          </a:bodyPr>
          <a:lstStyle/>
          <a:p>
            <a:r>
              <a:rPr lang="en-US" sz="2400" dirty="0" smtClean="0"/>
              <a:t>Optimize 5 colors that</a:t>
            </a:r>
          </a:p>
          <a:p>
            <a:pPr marL="457200" indent="-457200">
              <a:buFontTx/>
              <a:buAutoNum type="arabicParenR"/>
            </a:pPr>
            <a:r>
              <a:rPr lang="en-US" sz="2400" dirty="0"/>
              <a:t>Match the image well</a:t>
            </a:r>
          </a:p>
          <a:p>
            <a:pPr marL="457200" indent="-457200">
              <a:buAutoNum type="arabicParenR"/>
            </a:pPr>
            <a:r>
              <a:rPr lang="en-US" sz="2400" dirty="0" smtClean="0"/>
              <a:t>Maximize regression score</a:t>
            </a:r>
            <a:endParaRPr lang="en-US" sz="2400" dirty="0"/>
          </a:p>
          <a:p>
            <a:r>
              <a:rPr lang="en-US" sz="2400" i="1" dirty="0" smtClean="0"/>
              <a:t>See paper for details</a:t>
            </a:r>
          </a:p>
        </p:txBody>
      </p:sp>
    </p:spTree>
    <p:extLst>
      <p:ext uri="{BB962C8B-B14F-4D97-AF65-F5344CB8AC3E}">
        <p14:creationId xmlns:p14="http://schemas.microsoft.com/office/powerpoint/2010/main" val="37681314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4"/>
          <p:cNvSpPr txBox="1">
            <a:spLocks noChangeArrowheads="1"/>
          </p:cNvSpPr>
          <p:nvPr/>
        </p:nvSpPr>
        <p:spPr bwMode="auto">
          <a:xfrm>
            <a:off x="4413530" y="69745"/>
            <a:ext cx="1617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b="1" dirty="0">
                <a:latin typeface="+mn-lt"/>
              </a:rPr>
              <a:t>With </a:t>
            </a:r>
            <a:r>
              <a:rPr lang="en-US" sz="1200" b="1" dirty="0" smtClean="0">
                <a:latin typeface="+mn-lt"/>
              </a:rPr>
              <a:t>Compatibility </a:t>
            </a:r>
          </a:p>
          <a:p>
            <a:pPr eaLnBrk="1" hangingPunct="1"/>
            <a:r>
              <a:rPr lang="en-US" sz="1200" b="1" dirty="0" smtClean="0">
                <a:latin typeface="+mn-lt"/>
              </a:rPr>
              <a:t>Model</a:t>
            </a:r>
            <a:endParaRPr lang="en-US" sz="1200" b="1" dirty="0">
              <a:latin typeface="+mn-lt"/>
            </a:endParaRPr>
          </a:p>
        </p:txBody>
      </p:sp>
      <p:sp>
        <p:nvSpPr>
          <p:cNvPr id="38915" name="TextBox 7"/>
          <p:cNvSpPr txBox="1">
            <a:spLocks noChangeArrowheads="1"/>
          </p:cNvSpPr>
          <p:nvPr/>
        </p:nvSpPr>
        <p:spPr bwMode="auto">
          <a:xfrm>
            <a:off x="2961595" y="69745"/>
            <a:ext cx="1602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b="1" dirty="0">
                <a:latin typeface="+mn-lt"/>
              </a:rPr>
              <a:t>W/O </a:t>
            </a:r>
            <a:r>
              <a:rPr lang="en-US" sz="1200" b="1" dirty="0" smtClean="0">
                <a:latin typeface="+mn-lt"/>
              </a:rPr>
              <a:t>Compatibility </a:t>
            </a:r>
          </a:p>
          <a:p>
            <a:pPr eaLnBrk="1" hangingPunct="1"/>
            <a:r>
              <a:rPr lang="en-US" sz="1200" b="1" dirty="0" smtClean="0">
                <a:latin typeface="+mn-lt"/>
              </a:rPr>
              <a:t>Model</a:t>
            </a:r>
            <a:endParaRPr lang="en-US" sz="1200" b="1" dirty="0">
              <a:latin typeface="+mn-lt"/>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610" y="457200"/>
            <a:ext cx="4716463"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88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donovan\color\siggraphPresentation\GoetheFarbkre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484" y="228600"/>
            <a:ext cx="2819400" cy="2938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3800" y="3179194"/>
            <a:ext cx="1219052" cy="307777"/>
          </a:xfrm>
          <a:prstGeom prst="rect">
            <a:avLst/>
          </a:prstGeom>
          <a:noFill/>
        </p:spPr>
        <p:txBody>
          <a:bodyPr wrap="none" rtlCol="0">
            <a:spAutoFit/>
          </a:bodyPr>
          <a:lstStyle/>
          <a:p>
            <a:r>
              <a:rPr lang="en-US" sz="1400" dirty="0" smtClean="0"/>
              <a:t>Goethe [1810]</a:t>
            </a:r>
            <a:endParaRPr lang="en-US" sz="1400" dirty="0"/>
          </a:p>
        </p:txBody>
      </p:sp>
      <p:sp>
        <p:nvSpPr>
          <p:cNvPr id="5" name="TextBox 4"/>
          <p:cNvSpPr txBox="1"/>
          <p:nvPr/>
        </p:nvSpPr>
        <p:spPr>
          <a:xfrm>
            <a:off x="381000" y="3486971"/>
            <a:ext cx="6408934" cy="307777"/>
          </a:xfrm>
          <a:prstGeom prst="rect">
            <a:avLst/>
          </a:prstGeom>
          <a:noFill/>
        </p:spPr>
        <p:txBody>
          <a:bodyPr wrap="none" rtlCol="0">
            <a:spAutoFit/>
          </a:bodyPr>
          <a:lstStyle/>
          <a:p>
            <a:r>
              <a:rPr lang="en-US" sz="1400" dirty="0" smtClean="0"/>
              <a:t>Complementary Color Theory: colors opposite on the color wheel are compatible</a:t>
            </a:r>
            <a:endParaRPr lang="en-US" sz="1400" dirty="0"/>
          </a:p>
        </p:txBody>
      </p:sp>
    </p:spTree>
    <p:extLst>
      <p:ext uri="{BB962C8B-B14F-4D97-AF65-F5344CB8AC3E}">
        <p14:creationId xmlns:p14="http://schemas.microsoft.com/office/powerpoint/2010/main" val="6001527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762000"/>
            <a:ext cx="3581400" cy="27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TextBox 2"/>
          <p:cNvSpPr txBox="1">
            <a:spLocks noChangeArrowheads="1"/>
          </p:cNvSpPr>
          <p:nvPr/>
        </p:nvSpPr>
        <p:spPr bwMode="auto">
          <a:xfrm>
            <a:off x="381000" y="1295400"/>
            <a:ext cx="2867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dirty="0" smtClean="0">
                <a:latin typeface="+mn-lt"/>
              </a:rPr>
              <a:t>MTurk </a:t>
            </a:r>
            <a:r>
              <a:rPr lang="en-US" dirty="0">
                <a:latin typeface="+mn-lt"/>
              </a:rPr>
              <a:t>A/B </a:t>
            </a:r>
            <a:r>
              <a:rPr lang="en-US" dirty="0" smtClean="0">
                <a:latin typeface="+mn-lt"/>
              </a:rPr>
              <a:t>test</a:t>
            </a:r>
            <a:endParaRPr lang="en-US" dirty="0">
              <a:latin typeface="+mn-lt"/>
            </a:endParaRPr>
          </a:p>
          <a:p>
            <a:pPr eaLnBrk="1" hangingPunct="1"/>
            <a:r>
              <a:rPr lang="en-US" dirty="0">
                <a:latin typeface="+mn-lt"/>
              </a:rPr>
              <a:t>with and without</a:t>
            </a:r>
          </a:p>
          <a:p>
            <a:pPr eaLnBrk="1" hangingPunct="1"/>
            <a:r>
              <a:rPr lang="en-US" dirty="0">
                <a:latin typeface="+mn-lt"/>
              </a:rPr>
              <a:t>compatibility model</a:t>
            </a:r>
          </a:p>
        </p:txBody>
      </p:sp>
    </p:spTree>
    <p:extLst>
      <p:ext uri="{BB962C8B-B14F-4D97-AF65-F5344CB8AC3E}">
        <p14:creationId xmlns:p14="http://schemas.microsoft.com/office/powerpoint/2010/main" val="712422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8499" y="439737"/>
            <a:ext cx="6781800" cy="2714625"/>
          </a:xfrm>
        </p:spPr>
        <p:txBody>
          <a:bodyPr/>
          <a:lstStyle/>
          <a:p>
            <a:pPr marL="0" indent="0">
              <a:buNone/>
              <a:defRPr/>
            </a:pPr>
            <a:r>
              <a:rPr lang="en-US" dirty="0" smtClean="0"/>
              <a:t>3. Given 4 colors for foreground, suggest background</a:t>
            </a:r>
          </a:p>
          <a:p>
            <a:pPr lvl="1">
              <a:defRPr/>
            </a:pP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438" y="1066800"/>
            <a:ext cx="4902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474" y="2222500"/>
            <a:ext cx="48958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26455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2528596"/>
            <a:ext cx="5685940" cy="1015663"/>
          </a:xfrm>
          <a:prstGeom prst="rect">
            <a:avLst/>
          </a:prstGeom>
          <a:noFill/>
        </p:spPr>
        <p:txBody>
          <a:bodyPr wrap="square" rtlCol="0">
            <a:spAutoFit/>
          </a:bodyPr>
          <a:lstStyle/>
          <a:p>
            <a:r>
              <a:rPr lang="en-US" sz="2000" dirty="0" smtClean="0"/>
              <a:t>Given 4 colors, choose 5</a:t>
            </a:r>
            <a:r>
              <a:rPr lang="en-US" sz="2000" baseline="30000" dirty="0" smtClean="0"/>
              <a:t>th</a:t>
            </a:r>
            <a:r>
              <a:rPr lang="en-US" sz="2000" dirty="0" smtClean="0"/>
              <a:t> color to maximize score</a:t>
            </a:r>
          </a:p>
          <a:p>
            <a:endParaRPr lang="en-US" sz="2000" dirty="0"/>
          </a:p>
          <a:p>
            <a:r>
              <a:rPr lang="en-US" sz="2000" dirty="0" smtClean="0"/>
              <a:t>Want contrast with existing colors</a:t>
            </a:r>
            <a:endParaRPr lang="en-US" sz="2000"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57807"/>
            <a:ext cx="171132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5578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838200" y="2819400"/>
                <a:ext cx="6096000" cy="400110"/>
              </a:xfrm>
              <a:prstGeom prst="rect">
                <a:avLst/>
              </a:prstGeom>
              <a:noFill/>
            </p:spPr>
            <p:txBody>
              <a:bodyPr wrap="square" rtlCol="0">
                <a:spAutoFit/>
              </a:bodyPr>
              <a:lstStyle/>
              <a:p>
                <a:r>
                  <a:rPr lang="en-US" sz="2000" dirty="0" smtClean="0"/>
                  <a:t>Find next best color, </a:t>
                </a:r>
                <a14:m>
                  <m:oMath xmlns:m="http://schemas.openxmlformats.org/officeDocument/2006/math">
                    <m:sSub>
                      <m:sSubPr>
                        <m:ctrlPr>
                          <a:rPr lang="en-US" sz="2000" i="1" smtClean="0">
                            <a:latin typeface="Cambria Math"/>
                          </a:rPr>
                        </m:ctrlPr>
                      </m:sSubPr>
                      <m:e>
                        <m:r>
                          <a:rPr lang="en-US" sz="2000" i="1">
                            <a:latin typeface="Cambria Math"/>
                          </a:rPr>
                          <m:t>𝑑</m:t>
                        </m:r>
                      </m:e>
                      <m:sub>
                        <m:r>
                          <a:rPr lang="en-US" sz="2000" i="1">
                            <a:latin typeface="Cambria Math"/>
                          </a:rPr>
                          <m:t>𝑚𝑖𝑛</m:t>
                        </m:r>
                      </m:sub>
                    </m:sSub>
                  </m:oMath>
                </a14:m>
                <a:r>
                  <a:rPr lang="en-US" sz="2000" dirty="0"/>
                  <a:t> </a:t>
                </a:r>
                <a:r>
                  <a:rPr lang="en-US" sz="2000" dirty="0" smtClean="0"/>
                  <a:t>away from previous choices</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0" y="2819400"/>
                <a:ext cx="6096000" cy="400110"/>
              </a:xfrm>
              <a:prstGeom prst="rect">
                <a:avLst/>
              </a:prstGeom>
              <a:blipFill rotWithShape="1">
                <a:blip r:embed="rId3"/>
                <a:stretch>
                  <a:fillRect l="-1100" t="-7692" b="-26154"/>
                </a:stretch>
              </a:blipFill>
            </p:spPr>
            <p:txBody>
              <a:bodyPr/>
              <a:lstStyle/>
              <a:p>
                <a:r>
                  <a:rPr lang="en-US">
                    <a:noFill/>
                  </a:rPr>
                  <a:t> </a:t>
                </a:r>
              </a:p>
            </p:txBody>
          </p:sp>
        </mc:Fallback>
      </mc:AlternateContent>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678" y="688684"/>
            <a:ext cx="1680447" cy="168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688684"/>
            <a:ext cx="1696796" cy="16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58630" y="1630013"/>
            <a:ext cx="346570" cy="769441"/>
          </a:xfrm>
          <a:prstGeom prst="rect">
            <a:avLst/>
          </a:prstGeom>
          <a:noFill/>
        </p:spPr>
        <p:txBody>
          <a:bodyPr wrap="none" rtlCol="0">
            <a:spAutoFit/>
          </a:bodyPr>
          <a:lstStyle/>
          <a:p>
            <a:r>
              <a:rPr lang="en-US" sz="4400" b="1" dirty="0" smtClean="0"/>
              <a:t>,</a:t>
            </a:r>
            <a:endParaRPr lang="en-US" sz="4400" b="1" dirty="0"/>
          </a:p>
        </p:txBody>
      </p:sp>
      <p:sp>
        <p:nvSpPr>
          <p:cNvPr id="10" name="TextBox 9"/>
          <p:cNvSpPr txBox="1"/>
          <p:nvPr/>
        </p:nvSpPr>
        <p:spPr>
          <a:xfrm>
            <a:off x="5334000" y="1630013"/>
            <a:ext cx="906017" cy="769441"/>
          </a:xfrm>
          <a:prstGeom prst="rect">
            <a:avLst/>
          </a:prstGeom>
          <a:noFill/>
        </p:spPr>
        <p:txBody>
          <a:bodyPr wrap="none" rtlCol="0">
            <a:spAutoFit/>
          </a:bodyPr>
          <a:lstStyle/>
          <a:p>
            <a:r>
              <a:rPr lang="en-US" sz="4400" b="1" dirty="0" smtClean="0"/>
              <a:t>, …</a:t>
            </a:r>
            <a:endParaRPr lang="en-US" sz="4400" b="1" dirty="0"/>
          </a:p>
        </p:txBody>
      </p:sp>
    </p:spTree>
    <p:extLst>
      <p:ext uri="{BB962C8B-B14F-4D97-AF65-F5344CB8AC3E}">
        <p14:creationId xmlns:p14="http://schemas.microsoft.com/office/powerpoint/2010/main" val="15450145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46975"/>
            <a:ext cx="4902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658616"/>
            <a:ext cx="4902200" cy="117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47365" y="311006"/>
            <a:ext cx="2266903" cy="400110"/>
          </a:xfrm>
          <a:prstGeom prst="rect">
            <a:avLst/>
          </a:prstGeom>
          <a:noFill/>
        </p:spPr>
        <p:txBody>
          <a:bodyPr wrap="none" rtlCol="0">
            <a:spAutoFit/>
          </a:bodyPr>
          <a:lstStyle/>
          <a:p>
            <a:r>
              <a:rPr lang="en-US" sz="2000" dirty="0" smtClean="0"/>
              <a:t>Model Suggestions</a:t>
            </a:r>
            <a:endParaRPr lang="en-US" sz="2000" dirty="0"/>
          </a:p>
        </p:txBody>
      </p:sp>
      <p:sp>
        <p:nvSpPr>
          <p:cNvPr id="6" name="TextBox 5"/>
          <p:cNvSpPr txBox="1"/>
          <p:nvPr/>
        </p:nvSpPr>
        <p:spPr>
          <a:xfrm>
            <a:off x="2332141" y="2133600"/>
            <a:ext cx="2497350" cy="400110"/>
          </a:xfrm>
          <a:prstGeom prst="rect">
            <a:avLst/>
          </a:prstGeom>
          <a:noFill/>
        </p:spPr>
        <p:txBody>
          <a:bodyPr wrap="none" rtlCol="0">
            <a:spAutoFit/>
          </a:bodyPr>
          <a:lstStyle/>
          <a:p>
            <a:r>
              <a:rPr lang="en-US" sz="2000" dirty="0" smtClean="0"/>
              <a:t>Random Suggestions</a:t>
            </a:r>
            <a:endParaRPr lang="en-US" sz="2000" dirty="0"/>
          </a:p>
        </p:txBody>
      </p:sp>
    </p:spTree>
    <p:extLst>
      <p:ext uri="{BB962C8B-B14F-4D97-AF65-F5344CB8AC3E}">
        <p14:creationId xmlns:p14="http://schemas.microsoft.com/office/powerpoint/2010/main" val="9110000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76330"/>
            <a:ext cx="3733800" cy="287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Box 5"/>
          <p:cNvSpPr txBox="1">
            <a:spLocks noChangeArrowheads="1"/>
          </p:cNvSpPr>
          <p:nvPr/>
        </p:nvSpPr>
        <p:spPr bwMode="auto">
          <a:xfrm>
            <a:off x="134471" y="1295400"/>
            <a:ext cx="321832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r>
              <a:rPr lang="en-US" sz="2000" dirty="0" smtClean="0">
                <a:latin typeface="+mn-lt"/>
              </a:rPr>
              <a:t>MTurk tests selecting </a:t>
            </a:r>
          </a:p>
          <a:p>
            <a:pPr marL="0" indent="0" eaLnBrk="1" hangingPunct="1"/>
            <a:r>
              <a:rPr lang="en-US" sz="2000" dirty="0" smtClean="0">
                <a:latin typeface="+mn-lt"/>
              </a:rPr>
              <a:t>‘Worst’ and ‘Best’ </a:t>
            </a:r>
          </a:p>
          <a:p>
            <a:pPr marL="0" indent="0" eaLnBrk="1" hangingPunct="1"/>
            <a:endParaRPr lang="en-US" sz="2000" dirty="0" smtClean="0">
              <a:latin typeface="+mn-lt"/>
            </a:endParaRPr>
          </a:p>
          <a:p>
            <a:pPr marL="0" indent="0" eaLnBrk="1" hangingPunct="1"/>
            <a:r>
              <a:rPr lang="en-US" sz="2000" dirty="0" smtClean="0">
                <a:latin typeface="+mn-lt"/>
              </a:rPr>
              <a:t>4 model &amp; 4 random</a:t>
            </a:r>
          </a:p>
          <a:p>
            <a:pPr marL="0" indent="0" eaLnBrk="1" hangingPunct="1"/>
            <a:endParaRPr lang="en-US" sz="2000" dirty="0" smtClean="0">
              <a:latin typeface="+mn-lt"/>
            </a:endParaRPr>
          </a:p>
        </p:txBody>
      </p:sp>
    </p:spTree>
    <p:extLst>
      <p:ext uri="{BB962C8B-B14F-4D97-AF65-F5344CB8AC3E}">
        <p14:creationId xmlns:p14="http://schemas.microsoft.com/office/powerpoint/2010/main" val="794724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600200"/>
            <a:ext cx="3929089" cy="400110"/>
          </a:xfrm>
          <a:prstGeom prst="rect">
            <a:avLst/>
          </a:prstGeom>
          <a:noFill/>
        </p:spPr>
        <p:txBody>
          <a:bodyPr wrap="none" rtlCol="0">
            <a:spAutoFit/>
          </a:bodyPr>
          <a:lstStyle/>
          <a:p>
            <a:r>
              <a:rPr lang="en-US" sz="2000" dirty="0" smtClean="0"/>
              <a:t>Model Limitations &amp; Future Work</a:t>
            </a:r>
            <a:endParaRPr lang="en-US" sz="2000" dirty="0"/>
          </a:p>
        </p:txBody>
      </p:sp>
    </p:spTree>
    <p:extLst>
      <p:ext uri="{BB962C8B-B14F-4D97-AF65-F5344CB8AC3E}">
        <p14:creationId xmlns:p14="http://schemas.microsoft.com/office/powerpoint/2010/main" val="7252241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J:\color\images\posLassoWeightsKule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57" t="9011" r="10427" b="7229"/>
          <a:stretch/>
        </p:blipFill>
        <p:spPr bwMode="auto">
          <a:xfrm>
            <a:off x="2057400" y="265317"/>
            <a:ext cx="4160520" cy="3017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92636" y="3607944"/>
            <a:ext cx="1887953" cy="369332"/>
          </a:xfrm>
          <a:prstGeom prst="rect">
            <a:avLst/>
          </a:prstGeom>
          <a:noFill/>
        </p:spPr>
        <p:txBody>
          <a:bodyPr wrap="none" rtlCol="0">
            <a:spAutoFit/>
          </a:bodyPr>
          <a:lstStyle/>
          <a:p>
            <a:r>
              <a:rPr lang="en-US" sz="1800" dirty="0" smtClean="0"/>
              <a:t>Hard to interpret</a:t>
            </a:r>
            <a:endParaRPr lang="en-US" sz="1800" dirty="0"/>
          </a:p>
        </p:txBody>
      </p:sp>
      <p:sp>
        <p:nvSpPr>
          <p:cNvPr id="2" name="TextBox 1"/>
          <p:cNvSpPr txBox="1"/>
          <p:nvPr/>
        </p:nvSpPr>
        <p:spPr>
          <a:xfrm>
            <a:off x="1127722" y="1478311"/>
            <a:ext cx="929678" cy="338554"/>
          </a:xfrm>
          <a:prstGeom prst="rect">
            <a:avLst/>
          </a:prstGeom>
          <a:noFill/>
        </p:spPr>
        <p:txBody>
          <a:bodyPr wrap="none" rtlCol="0">
            <a:spAutoFit/>
          </a:bodyPr>
          <a:lstStyle/>
          <a:p>
            <a:r>
              <a:rPr lang="en-US" sz="1600" dirty="0" smtClean="0"/>
              <a:t>Features</a:t>
            </a:r>
            <a:endParaRPr lang="en-US" sz="1600" dirty="0"/>
          </a:p>
        </p:txBody>
      </p:sp>
      <p:sp>
        <p:nvSpPr>
          <p:cNvPr id="7" name="TextBox 6"/>
          <p:cNvSpPr txBox="1"/>
          <p:nvPr/>
        </p:nvSpPr>
        <p:spPr>
          <a:xfrm>
            <a:off x="4212964" y="3282837"/>
            <a:ext cx="911916" cy="338554"/>
          </a:xfrm>
          <a:prstGeom prst="rect">
            <a:avLst/>
          </a:prstGeom>
          <a:noFill/>
        </p:spPr>
        <p:txBody>
          <a:bodyPr wrap="none" rtlCol="0">
            <a:spAutoFit/>
          </a:bodyPr>
          <a:lstStyle/>
          <a:p>
            <a:r>
              <a:rPr lang="en-US" sz="1600" dirty="0" smtClean="0"/>
              <a:t>Weights</a:t>
            </a:r>
            <a:endParaRPr lang="en-US" sz="1600" dirty="0"/>
          </a:p>
        </p:txBody>
      </p:sp>
    </p:spTree>
    <p:extLst>
      <p:ext uri="{BB962C8B-B14F-4D97-AF65-F5344CB8AC3E}">
        <p14:creationId xmlns:p14="http://schemas.microsoft.com/office/powerpoint/2010/main" val="22782899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donovan\color\siggraphPresentation\painting_matisse_selfport_with_pi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8706"/>
            <a:ext cx="2590800" cy="34464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8117" y="3686330"/>
            <a:ext cx="5818965" cy="369332"/>
          </a:xfrm>
          <a:prstGeom prst="rect">
            <a:avLst/>
          </a:prstGeom>
          <a:noFill/>
        </p:spPr>
        <p:txBody>
          <a:bodyPr wrap="none" rtlCol="0">
            <a:spAutoFit/>
          </a:bodyPr>
          <a:lstStyle/>
          <a:p>
            <a:r>
              <a:rPr lang="en-US" sz="1800" dirty="0" smtClean="0"/>
              <a:t>Model has very few abstract colors, only 1-D spatial layout</a:t>
            </a:r>
            <a:endParaRPr lang="en-US" sz="1800" dirty="0"/>
          </a:p>
        </p:txBody>
      </p:sp>
    </p:spTree>
    <p:extLst>
      <p:ext uri="{BB962C8B-B14F-4D97-AF65-F5344CB8AC3E}">
        <p14:creationId xmlns:p14="http://schemas.microsoft.com/office/powerpoint/2010/main" val="23197000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6091" y="1832316"/>
            <a:ext cx="569259" cy="400110"/>
          </a:xfrm>
          <a:prstGeom prst="rect">
            <a:avLst/>
          </a:prstGeom>
          <a:noFill/>
        </p:spPr>
        <p:txBody>
          <a:bodyPr wrap="square" rtlCol="0">
            <a:spAutoFit/>
          </a:bodyPr>
          <a:lstStyle/>
          <a:p>
            <a:r>
              <a:rPr lang="en-US" sz="2000" b="1" dirty="0" smtClean="0"/>
              <a:t>VS</a:t>
            </a:r>
            <a:endParaRPr lang="en-US" sz="2000"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20961"/>
            <a:ext cx="2133600" cy="222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82963" y="3429000"/>
            <a:ext cx="4915513" cy="369332"/>
          </a:xfrm>
          <a:prstGeom prst="rect">
            <a:avLst/>
          </a:prstGeom>
          <a:noFill/>
        </p:spPr>
        <p:txBody>
          <a:bodyPr wrap="none" rtlCol="0">
            <a:spAutoFit/>
          </a:bodyPr>
          <a:lstStyle/>
          <a:p>
            <a:r>
              <a:rPr lang="en-US" sz="1800" dirty="0" smtClean="0"/>
              <a:t>Model does not understand how colors are used</a:t>
            </a:r>
            <a:endParaRPr lang="en-US" sz="18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920959"/>
            <a:ext cx="2214462" cy="222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763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17030</TotalTime>
  <Words>4813</Words>
  <Application>Microsoft Office PowerPoint</Application>
  <PresentationFormat>Custom</PresentationFormat>
  <Paragraphs>722</Paragraphs>
  <Slides>102</Slides>
  <Notes>101</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Goals</vt:lpstr>
      <vt:lpstr>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Adobe Systems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ODonovan</dc:creator>
  <cp:lastModifiedBy>odonovanadmin</cp:lastModifiedBy>
  <cp:revision>274</cp:revision>
  <dcterms:created xsi:type="dcterms:W3CDTF">2011-07-20T22:43:50Z</dcterms:created>
  <dcterms:modified xsi:type="dcterms:W3CDTF">2011-08-09T23:03:12Z</dcterms:modified>
</cp:coreProperties>
</file>